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b="def" i="def"/>
      <a:tcStyle>
        <a:tcBdr/>
        <a:fill>
          <a:solidFill>
            <a:srgbClr val="E8EBF5"/>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ph type="sldImg"/>
          </p:nvPr>
        </p:nvSpPr>
        <p:spPr>
          <a:xfrm>
            <a:off x="1143000" y="685800"/>
            <a:ext cx="4572000" cy="3429000"/>
          </a:xfrm>
          <a:prstGeom prst="rect">
            <a:avLst/>
          </a:prstGeom>
        </p:spPr>
        <p:txBody>
          <a:bodyPr/>
          <a:lstStyle/>
          <a:p>
            <a:pPr lvl="0"/>
          </a:p>
        </p:txBody>
      </p:sp>
      <p:sp>
        <p:nvSpPr>
          <p:cNvPr id="16" name="Shape 1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iapositiva de título">
    <p:bg>
      <p:bgPr>
        <a:solidFill>
          <a:srgbClr val="9F223E"/>
        </a:solidFill>
      </p:bgPr>
    </p:bg>
    <p:spTree>
      <p:nvGrpSpPr>
        <p:cNvPr id="1" name=""/>
        <p:cNvGrpSpPr/>
        <p:nvPr/>
      </p:nvGrpSpPr>
      <p:grpSpPr>
        <a:xfrm>
          <a:off x="0" y="0"/>
          <a:ext cx="0" cy="0"/>
          <a:chOff x="0" y="0"/>
          <a:chExt cx="0" cy="0"/>
        </a:xfrm>
      </p:grpSpPr>
      <p:sp>
        <p:nvSpPr>
          <p:cNvPr id="8" name="Shape 8"/>
          <p:cNvSpPr/>
          <p:nvPr>
            <p:ph type="title"/>
          </p:nvPr>
        </p:nvSpPr>
        <p:spPr>
          <a:xfrm>
            <a:off x="1524000" y="0"/>
            <a:ext cx="9144000" cy="3286443"/>
          </a:xfrm>
          <a:prstGeom prst="rect">
            <a:avLst/>
          </a:prstGeom>
        </p:spPr>
        <p:txBody>
          <a:bodyPr anchor="b">
            <a:normAutofit fontScale="100000" lnSpcReduction="0"/>
          </a:bodyPr>
          <a:lstStyle>
            <a:lvl1pPr algn="ctr">
              <a:defRPr sz="6000">
                <a:solidFill>
                  <a:srgbClr val="FFFFFF"/>
                </a:solidFill>
              </a:defRPr>
            </a:lvl1pPr>
          </a:lstStyle>
          <a:p>
            <a:pPr lvl="0">
              <a:defRPr b="0" sz="1800">
                <a:solidFill>
                  <a:srgbClr val="000000"/>
                </a:solidFill>
              </a:defRPr>
            </a:pPr>
            <a:r>
              <a:rPr b="1" sz="6000">
                <a:solidFill>
                  <a:srgbClr val="FFFFFF"/>
                </a:solidFill>
              </a:rPr>
              <a:t>Texto del título</a:t>
            </a:r>
          </a:p>
        </p:txBody>
      </p:sp>
      <p:sp>
        <p:nvSpPr>
          <p:cNvPr id="9" name="Shape 9"/>
          <p:cNvSpPr/>
          <p:nvPr>
            <p:ph type="body" idx="1"/>
          </p:nvPr>
        </p:nvSpPr>
        <p:spPr>
          <a:xfrm>
            <a:off x="1524000" y="4632959"/>
            <a:ext cx="9144000" cy="2225041"/>
          </a:xfrm>
          <a:prstGeom prst="rect">
            <a:avLst/>
          </a:prstGeom>
        </p:spPr>
        <p:txBody>
          <a:bodyPr/>
          <a:lstStyle>
            <a:lvl1pPr marL="0" indent="0">
              <a:buSzTx/>
              <a:buFontTx/>
              <a:buNone/>
              <a:defRPr sz="1800">
                <a:solidFill>
                  <a:srgbClr val="FFFFFF"/>
                </a:solidFill>
              </a:defRPr>
            </a:lvl1pPr>
            <a:lvl2pPr marL="0" indent="457200">
              <a:buSzTx/>
              <a:buFontTx/>
              <a:buNone/>
              <a:defRPr sz="1800">
                <a:solidFill>
                  <a:srgbClr val="FFFFFF"/>
                </a:solidFill>
              </a:defRPr>
            </a:lvl2pPr>
            <a:lvl3pPr marL="0" indent="914400">
              <a:buSzTx/>
              <a:buFontTx/>
              <a:buNone/>
              <a:defRPr sz="1800">
                <a:solidFill>
                  <a:srgbClr val="FFFFFF"/>
                </a:solidFill>
              </a:defRPr>
            </a:lvl3pPr>
            <a:lvl4pPr marL="0" indent="1371600">
              <a:buSzTx/>
              <a:buFontTx/>
              <a:buNone/>
              <a:defRPr sz="1800">
                <a:solidFill>
                  <a:srgbClr val="FFFFFF"/>
                </a:solidFill>
              </a:defRPr>
            </a:lvl4pPr>
            <a:lvl5pPr marL="0" indent="1828800">
              <a:buSzTx/>
              <a:buFontTx/>
              <a:buNone/>
              <a:defRPr sz="1800">
                <a:solidFill>
                  <a:srgbClr val="FFFFFF"/>
                </a:solidFill>
              </a:defRPr>
            </a:lvl5pPr>
          </a:lstStyle>
          <a:p>
            <a:pPr lvl="0">
              <a:defRPr>
                <a:solidFill>
                  <a:srgbClr val="000000"/>
                </a:solidFill>
              </a:defRPr>
            </a:pPr>
            <a:r>
              <a:rPr>
                <a:solidFill>
                  <a:srgbClr val="FFFFFF"/>
                </a:solidFill>
              </a:rPr>
              <a:t>Nivel de texto 1</a:t>
            </a:r>
            <a:endParaRPr>
              <a:solidFill>
                <a:srgbClr val="FFFFFF"/>
              </a:solidFill>
            </a:endParaRPr>
          </a:p>
          <a:p>
            <a:pPr lvl="1">
              <a:defRPr>
                <a:solidFill>
                  <a:srgbClr val="000000"/>
                </a:solidFill>
              </a:defRPr>
            </a:pPr>
            <a:r>
              <a:rPr>
                <a:solidFill>
                  <a:srgbClr val="FFFFFF"/>
                </a:solidFill>
              </a:rPr>
              <a:t>Nivel de texto 2</a:t>
            </a:r>
            <a:endParaRPr>
              <a:solidFill>
                <a:srgbClr val="FFFFFF"/>
              </a:solidFill>
            </a:endParaRPr>
          </a:p>
          <a:p>
            <a:pPr lvl="2">
              <a:defRPr>
                <a:solidFill>
                  <a:srgbClr val="000000"/>
                </a:solidFill>
              </a:defRPr>
            </a:pPr>
            <a:r>
              <a:rPr>
                <a:solidFill>
                  <a:srgbClr val="FFFFFF"/>
                </a:solidFill>
              </a:rPr>
              <a:t>Nivel de texto 3</a:t>
            </a:r>
            <a:endParaRPr>
              <a:solidFill>
                <a:srgbClr val="FFFFFF"/>
              </a:solidFill>
            </a:endParaRPr>
          </a:p>
          <a:p>
            <a:pPr lvl="3">
              <a:defRPr>
                <a:solidFill>
                  <a:srgbClr val="000000"/>
                </a:solidFill>
              </a:defRPr>
            </a:pPr>
            <a:r>
              <a:rPr>
                <a:solidFill>
                  <a:srgbClr val="FFFFFF"/>
                </a:solidFill>
              </a:rPr>
              <a:t>Nivel de texto 4</a:t>
            </a:r>
            <a:endParaRPr>
              <a:solidFill>
                <a:srgbClr val="FFFFFF"/>
              </a:solidFill>
            </a:endParaRPr>
          </a:p>
          <a:p>
            <a:pPr lvl="4">
              <a:defRPr>
                <a:solidFill>
                  <a:srgbClr val="000000"/>
                </a:solidFill>
              </a:defRPr>
            </a:pPr>
            <a:r>
              <a:rPr>
                <a:solidFill>
                  <a:srgbClr val="FFFFFF"/>
                </a:solidFill>
              </a:rPr>
              <a:t>Nivel de texto 5</a:t>
            </a:r>
          </a:p>
        </p:txBody>
      </p:sp>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ítulo y objetos">
    <p:spTree>
      <p:nvGrpSpPr>
        <p:cNvPr id="1" name=""/>
        <p:cNvGrpSpPr/>
        <p:nvPr/>
      </p:nvGrpSpPr>
      <p:grpSpPr>
        <a:xfrm>
          <a:off x="0" y="0"/>
          <a:ext cx="0" cy="0"/>
          <a:chOff x="0" y="0"/>
          <a:chExt cx="0" cy="0"/>
        </a:xfrm>
      </p:grpSpPr>
      <p:sp>
        <p:nvSpPr>
          <p:cNvPr id="12" name="Shape 12"/>
          <p:cNvSpPr/>
          <p:nvPr>
            <p:ph type="title"/>
          </p:nvPr>
        </p:nvSpPr>
        <p:spPr>
          <a:prstGeom prst="rect">
            <a:avLst/>
          </a:prstGeom>
        </p:spPr>
        <p:txBody>
          <a:bodyPr/>
          <a:lstStyle/>
          <a:p>
            <a:pPr lvl="0">
              <a:defRPr b="0" sz="1800"/>
            </a:pPr>
            <a:r>
              <a:rPr b="1" sz="4000"/>
              <a:t>Texto del título</a:t>
            </a:r>
          </a:p>
        </p:txBody>
      </p:sp>
      <p:sp>
        <p:nvSpPr>
          <p:cNvPr id="13" name="Shape 13"/>
          <p:cNvSpPr/>
          <p:nvPr>
            <p:ph type="body" idx="1"/>
          </p:nvPr>
        </p:nvSpPr>
        <p:spPr>
          <a:prstGeom prst="rect">
            <a:avLst/>
          </a:prstGeom>
        </p:spPr>
        <p:txBody>
          <a:bodyPr/>
          <a:lstStyle/>
          <a:p>
            <a:pPr lvl="0">
              <a:defRPr sz="1800"/>
            </a:pPr>
            <a:r>
              <a:rPr sz="2800"/>
              <a:t>Nivel de texto 1</a:t>
            </a:r>
            <a:endParaRPr sz="2800"/>
          </a:p>
          <a:p>
            <a:pPr lvl="1">
              <a:defRPr sz="1800"/>
            </a:pPr>
            <a:r>
              <a:rPr sz="2800"/>
              <a:t>Nivel de texto 2</a:t>
            </a:r>
            <a:endParaRPr sz="2800"/>
          </a:p>
          <a:p>
            <a:pPr lvl="2">
              <a:defRPr sz="1800"/>
            </a:pPr>
            <a:r>
              <a:rPr sz="2800"/>
              <a:t>Nivel de texto 3</a:t>
            </a:r>
            <a:endParaRPr sz="2800"/>
          </a:p>
          <a:p>
            <a:pPr lvl="3">
              <a:defRPr sz="1800"/>
            </a:pPr>
            <a:r>
              <a:rPr sz="2800"/>
              <a:t>Nivel de texto 4</a:t>
            </a:r>
            <a:endParaRPr sz="2800"/>
          </a:p>
          <a:p>
            <a:pPr lvl="4">
              <a:defRPr sz="1800"/>
            </a:pPr>
            <a:r>
              <a:rPr sz="2800"/>
              <a:t>Nivel de texto 5</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501649"/>
            <a:ext cx="10515600" cy="132397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b="0" sz="1800"/>
            </a:pPr>
            <a:r>
              <a:rPr b="1" sz="4000"/>
              <a:t>Texto del título</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2800"/>
              <a:t>Nivel de texto 1</a:t>
            </a:r>
            <a:endParaRPr sz="2800"/>
          </a:p>
          <a:p>
            <a:pPr lvl="1">
              <a:defRPr sz="1800"/>
            </a:pPr>
            <a:r>
              <a:rPr sz="2800"/>
              <a:t>Nivel de texto 2</a:t>
            </a:r>
            <a:endParaRPr sz="2800"/>
          </a:p>
          <a:p>
            <a:pPr lvl="2">
              <a:defRPr sz="1800"/>
            </a:pPr>
            <a:r>
              <a:rPr sz="2800"/>
              <a:t>Nivel de texto 3</a:t>
            </a:r>
            <a:endParaRPr sz="2800"/>
          </a:p>
          <a:p>
            <a:pPr lvl="3">
              <a:defRPr sz="1800"/>
            </a:pPr>
            <a:r>
              <a:rPr sz="2800"/>
              <a:t>Nivel de texto 4</a:t>
            </a:r>
            <a:endParaRPr sz="2800"/>
          </a:p>
          <a:p>
            <a:pPr lvl="4">
              <a:defRPr sz="1800"/>
            </a:pPr>
            <a:r>
              <a:rPr sz="2800"/>
              <a:t>Nivel de texto 5</a:t>
            </a:r>
          </a:p>
        </p:txBody>
      </p:sp>
      <p:sp>
        <p:nvSpPr>
          <p:cNvPr id="4" name="Shape 4"/>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
        <p:nvSpPr>
          <p:cNvPr id="5" name="Shape 5"/>
          <p:cNvSpPr/>
          <p:nvPr/>
        </p:nvSpPr>
        <p:spPr>
          <a:xfrm flipV="1">
            <a:off x="419099" y="6575652"/>
            <a:ext cx="11353801" cy="1"/>
          </a:xfrm>
          <a:prstGeom prst="line">
            <a:avLst/>
          </a:prstGeom>
          <a:ln w="76200">
            <a:solidFill>
              <a:srgbClr val="9F223E"/>
            </a:solidFill>
            <a:miter/>
          </a:ln>
        </p:spPr>
        <p:txBody>
          <a:bodyPr lIns="0" tIns="0" rIns="0" bIns="0"/>
          <a:lstStyle/>
          <a:p>
            <a:pPr lvl="0" defTabSz="457200">
              <a:defRPr sz="1200">
                <a:latin typeface="+mj-lt"/>
                <a:ea typeface="+mj-ea"/>
                <a:cs typeface="+mj-cs"/>
                <a:sym typeface="Helvetica"/>
              </a:defRPr>
            </a:pPr>
          </a:p>
        </p:txBody>
      </p:sp>
      <p:sp>
        <p:nvSpPr>
          <p:cNvPr id="6" name="Shape 6"/>
          <p:cNvSpPr/>
          <p:nvPr/>
        </p:nvSpPr>
        <p:spPr>
          <a:xfrm flipV="1">
            <a:off x="6354733" y="257524"/>
            <a:ext cx="5401942" cy="1"/>
          </a:xfrm>
          <a:prstGeom prst="line">
            <a:avLst/>
          </a:prstGeom>
          <a:ln w="76200">
            <a:solidFill>
              <a:srgbClr val="9F223E"/>
            </a:solidFill>
            <a:miter/>
          </a:ln>
        </p:spPr>
        <p:txBody>
          <a:bodyPr lIns="0" tIns="0" rIns="0" bIns="0"/>
          <a:lstStyle/>
          <a:p>
            <a:pPr lvl="0" defTabSz="457200">
              <a:defRPr sz="1200">
                <a:latin typeface="+mj-lt"/>
                <a:ea typeface="+mj-ea"/>
                <a:cs typeface="+mj-cs"/>
                <a:sym typeface="Helvetica"/>
              </a:defRPr>
            </a:p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nSpc>
          <a:spcPct val="90000"/>
        </a:lnSpc>
        <a:defRPr b="1" sz="4000">
          <a:latin typeface="Abadi"/>
          <a:ea typeface="Abadi"/>
          <a:cs typeface="Abadi"/>
          <a:sym typeface="Abadi"/>
        </a:defRPr>
      </a:lvl1pPr>
      <a:lvl2pPr>
        <a:lnSpc>
          <a:spcPct val="90000"/>
        </a:lnSpc>
        <a:defRPr b="1" sz="4000">
          <a:latin typeface="Abadi"/>
          <a:ea typeface="Abadi"/>
          <a:cs typeface="Abadi"/>
          <a:sym typeface="Abadi"/>
        </a:defRPr>
      </a:lvl2pPr>
      <a:lvl3pPr>
        <a:lnSpc>
          <a:spcPct val="90000"/>
        </a:lnSpc>
        <a:defRPr b="1" sz="4000">
          <a:latin typeface="Abadi"/>
          <a:ea typeface="Abadi"/>
          <a:cs typeface="Abadi"/>
          <a:sym typeface="Abadi"/>
        </a:defRPr>
      </a:lvl3pPr>
      <a:lvl4pPr>
        <a:lnSpc>
          <a:spcPct val="90000"/>
        </a:lnSpc>
        <a:defRPr b="1" sz="4000">
          <a:latin typeface="Abadi"/>
          <a:ea typeface="Abadi"/>
          <a:cs typeface="Abadi"/>
          <a:sym typeface="Abadi"/>
        </a:defRPr>
      </a:lvl4pPr>
      <a:lvl5pPr>
        <a:lnSpc>
          <a:spcPct val="90000"/>
        </a:lnSpc>
        <a:defRPr b="1" sz="4000">
          <a:latin typeface="Abadi"/>
          <a:ea typeface="Abadi"/>
          <a:cs typeface="Abadi"/>
          <a:sym typeface="Abadi"/>
        </a:defRPr>
      </a:lvl5pPr>
      <a:lvl6pPr>
        <a:lnSpc>
          <a:spcPct val="90000"/>
        </a:lnSpc>
        <a:defRPr b="1" sz="4000">
          <a:latin typeface="Abadi"/>
          <a:ea typeface="Abadi"/>
          <a:cs typeface="Abadi"/>
          <a:sym typeface="Abadi"/>
        </a:defRPr>
      </a:lvl6pPr>
      <a:lvl7pPr>
        <a:lnSpc>
          <a:spcPct val="90000"/>
        </a:lnSpc>
        <a:defRPr b="1" sz="4000">
          <a:latin typeface="Abadi"/>
          <a:ea typeface="Abadi"/>
          <a:cs typeface="Abadi"/>
          <a:sym typeface="Abadi"/>
        </a:defRPr>
      </a:lvl7pPr>
      <a:lvl8pPr>
        <a:lnSpc>
          <a:spcPct val="90000"/>
        </a:lnSpc>
        <a:defRPr b="1" sz="4000">
          <a:latin typeface="Abadi"/>
          <a:ea typeface="Abadi"/>
          <a:cs typeface="Abadi"/>
          <a:sym typeface="Abadi"/>
        </a:defRPr>
      </a:lvl8pPr>
      <a:lvl9pPr>
        <a:lnSpc>
          <a:spcPct val="90000"/>
        </a:lnSpc>
        <a:defRPr b="1" sz="4000">
          <a:latin typeface="Abadi"/>
          <a:ea typeface="Abadi"/>
          <a:cs typeface="Abadi"/>
          <a:sym typeface="Abadi"/>
        </a:defRPr>
      </a:lvl9pPr>
    </p:titleStyle>
    <p:bodyStyle>
      <a:lvl1pPr marL="228600" indent="-228600">
        <a:lnSpc>
          <a:spcPct val="90000"/>
        </a:lnSpc>
        <a:spcBef>
          <a:spcPts val="1000"/>
        </a:spcBef>
        <a:buSzPct val="100000"/>
        <a:buFont typeface="Arial"/>
        <a:buChar char="•"/>
        <a:defRPr sz="2800">
          <a:latin typeface="Abadi"/>
          <a:ea typeface="Abadi"/>
          <a:cs typeface="Abadi"/>
          <a:sym typeface="Abadi"/>
        </a:defRPr>
      </a:lvl1pPr>
      <a:lvl2pPr marL="723900" indent="-266700">
        <a:lnSpc>
          <a:spcPct val="90000"/>
        </a:lnSpc>
        <a:spcBef>
          <a:spcPts val="1000"/>
        </a:spcBef>
        <a:buSzPct val="100000"/>
        <a:buFont typeface="Arial"/>
        <a:buChar char="•"/>
        <a:defRPr sz="2800">
          <a:latin typeface="Abadi"/>
          <a:ea typeface="Abadi"/>
          <a:cs typeface="Abadi"/>
          <a:sym typeface="Abadi"/>
        </a:defRPr>
      </a:lvl2pPr>
      <a:lvl3pPr marL="1234439" indent="-320039">
        <a:lnSpc>
          <a:spcPct val="90000"/>
        </a:lnSpc>
        <a:spcBef>
          <a:spcPts val="1000"/>
        </a:spcBef>
        <a:buSzPct val="100000"/>
        <a:buFont typeface="Arial"/>
        <a:buChar char="•"/>
        <a:defRPr sz="2800">
          <a:latin typeface="Abadi"/>
          <a:ea typeface="Abadi"/>
          <a:cs typeface="Abadi"/>
          <a:sym typeface="Abadi"/>
        </a:defRPr>
      </a:lvl3pPr>
      <a:lvl4pPr marL="1727200" indent="-355600">
        <a:lnSpc>
          <a:spcPct val="90000"/>
        </a:lnSpc>
        <a:spcBef>
          <a:spcPts val="1000"/>
        </a:spcBef>
        <a:buSzPct val="100000"/>
        <a:buFont typeface="Arial"/>
        <a:buChar char="•"/>
        <a:defRPr sz="2800">
          <a:latin typeface="Abadi"/>
          <a:ea typeface="Abadi"/>
          <a:cs typeface="Abadi"/>
          <a:sym typeface="Abadi"/>
        </a:defRPr>
      </a:lvl4pPr>
      <a:lvl5pPr marL="2184400" indent="-355600">
        <a:lnSpc>
          <a:spcPct val="90000"/>
        </a:lnSpc>
        <a:spcBef>
          <a:spcPts val="1000"/>
        </a:spcBef>
        <a:buSzPct val="100000"/>
        <a:buFont typeface="Arial"/>
        <a:buChar char="•"/>
        <a:defRPr sz="2800">
          <a:latin typeface="Abadi"/>
          <a:ea typeface="Abadi"/>
          <a:cs typeface="Abadi"/>
          <a:sym typeface="Abadi"/>
        </a:defRPr>
      </a:lvl5pPr>
      <a:lvl6pPr marL="2641600" indent="-355600">
        <a:lnSpc>
          <a:spcPct val="90000"/>
        </a:lnSpc>
        <a:spcBef>
          <a:spcPts val="1000"/>
        </a:spcBef>
        <a:buSzPct val="100000"/>
        <a:buFont typeface="Arial"/>
        <a:buChar char="•"/>
        <a:defRPr sz="2800">
          <a:latin typeface="Abadi"/>
          <a:ea typeface="Abadi"/>
          <a:cs typeface="Abadi"/>
          <a:sym typeface="Abadi"/>
        </a:defRPr>
      </a:lvl6pPr>
      <a:lvl7pPr marL="3098800" indent="-355600">
        <a:lnSpc>
          <a:spcPct val="90000"/>
        </a:lnSpc>
        <a:spcBef>
          <a:spcPts val="1000"/>
        </a:spcBef>
        <a:buSzPct val="100000"/>
        <a:buFont typeface="Arial"/>
        <a:buChar char="•"/>
        <a:defRPr sz="2800">
          <a:latin typeface="Abadi"/>
          <a:ea typeface="Abadi"/>
          <a:cs typeface="Abadi"/>
          <a:sym typeface="Abadi"/>
        </a:defRPr>
      </a:lvl7pPr>
      <a:lvl8pPr marL="3556000" indent="-355600">
        <a:lnSpc>
          <a:spcPct val="90000"/>
        </a:lnSpc>
        <a:spcBef>
          <a:spcPts val="1000"/>
        </a:spcBef>
        <a:buSzPct val="100000"/>
        <a:buFont typeface="Arial"/>
        <a:buChar char="•"/>
        <a:defRPr sz="2800">
          <a:latin typeface="Abadi"/>
          <a:ea typeface="Abadi"/>
          <a:cs typeface="Abadi"/>
          <a:sym typeface="Abadi"/>
        </a:defRPr>
      </a:lvl8pPr>
      <a:lvl9pPr marL="4013200" indent="-355600">
        <a:lnSpc>
          <a:spcPct val="90000"/>
        </a:lnSpc>
        <a:spcBef>
          <a:spcPts val="1000"/>
        </a:spcBef>
        <a:buSzPct val="100000"/>
        <a:buFont typeface="Arial"/>
        <a:buChar char="•"/>
        <a:defRPr sz="2800">
          <a:latin typeface="Abadi"/>
          <a:ea typeface="Abadi"/>
          <a:cs typeface="Abadi"/>
          <a:sym typeface="Abad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 name="Shape 18"/>
          <p:cNvSpPr/>
          <p:nvPr>
            <p:ph type="title"/>
          </p:nvPr>
        </p:nvSpPr>
        <p:spPr>
          <a:xfrm>
            <a:off x="1145947" y="1745153"/>
            <a:ext cx="9900106" cy="4305233"/>
          </a:xfrm>
          <a:prstGeom prst="rect">
            <a:avLst/>
          </a:prstGeom>
        </p:spPr>
        <p:txBody>
          <a:bodyPr/>
          <a:lstStyle/>
          <a:p>
            <a:pPr lvl="0" defTabSz="722376">
              <a:defRPr b="0" sz="1800">
                <a:solidFill>
                  <a:srgbClr val="000000"/>
                </a:solidFill>
              </a:defRPr>
            </a:pPr>
            <a:r>
              <a:rPr b="1" sz="4187">
                <a:solidFill>
                  <a:srgbClr val="FFFFFF"/>
                </a:solidFill>
                <a:latin typeface="Times"/>
                <a:ea typeface="Times"/>
                <a:cs typeface="Times"/>
                <a:sym typeface="Times"/>
              </a:rPr>
              <a:t>CURSO DE USO RACIONAL DE ANTIBIÓTICOS</a:t>
            </a:r>
            <a:endParaRPr b="1" sz="4187">
              <a:solidFill>
                <a:srgbClr val="FFFFFF"/>
              </a:solidFill>
              <a:latin typeface="Times"/>
              <a:ea typeface="Times"/>
              <a:cs typeface="Times"/>
              <a:sym typeface="Times"/>
            </a:endParaRPr>
          </a:p>
          <a:p>
            <a:pPr lvl="0" defTabSz="722376">
              <a:defRPr b="0" sz="1800">
                <a:solidFill>
                  <a:srgbClr val="000000"/>
                </a:solidFill>
              </a:defRPr>
            </a:pPr>
            <a:endParaRPr sz="4187">
              <a:solidFill>
                <a:srgbClr val="FFFFFF"/>
              </a:solidFill>
              <a:latin typeface="Times"/>
              <a:ea typeface="Times"/>
              <a:cs typeface="Times"/>
              <a:sym typeface="Times"/>
            </a:endParaRPr>
          </a:p>
          <a:p>
            <a:pPr lvl="0" defTabSz="722376">
              <a:defRPr b="0" sz="1800">
                <a:solidFill>
                  <a:srgbClr val="000000"/>
                </a:solidFill>
              </a:defRPr>
            </a:pPr>
            <a:r>
              <a:rPr sz="4187">
                <a:solidFill>
                  <a:srgbClr val="FFFFFF"/>
                </a:solidFill>
                <a:latin typeface="Times"/>
                <a:ea typeface="Times"/>
                <a:cs typeface="Times"/>
                <a:sym typeface="Times"/>
              </a:rPr>
              <a:t>PRINCIPALES ZOONOSIS</a:t>
            </a:r>
            <a:endParaRPr sz="4187">
              <a:solidFill>
                <a:srgbClr val="FFFFFF"/>
              </a:solidFill>
              <a:latin typeface="Times"/>
              <a:ea typeface="Times"/>
              <a:cs typeface="Times"/>
              <a:sym typeface="Times"/>
            </a:endParaRPr>
          </a:p>
          <a:p>
            <a:pPr lvl="0" defTabSz="361188">
              <a:lnSpc>
                <a:spcPct val="100000"/>
              </a:lnSpc>
              <a:defRPr b="0" sz="1800">
                <a:solidFill>
                  <a:srgbClr val="000000"/>
                </a:solidFill>
              </a:defRPr>
            </a:pPr>
            <a:r>
              <a:rPr sz="2054">
                <a:solidFill>
                  <a:srgbClr val="FFFFFF"/>
                </a:solidFill>
                <a:latin typeface="Times New Roman"/>
                <a:ea typeface="Times New Roman"/>
                <a:cs typeface="Times New Roman"/>
                <a:sym typeface="Times New Roman"/>
              </a:rPr>
              <a:t>“ Todas aquellas enfermedades o infecciones en las que exista relación</a:t>
            </a:r>
            <a:br>
              <a:rPr sz="2054">
                <a:solidFill>
                  <a:srgbClr val="FFFFFF"/>
                </a:solidFill>
                <a:latin typeface="Times New Roman"/>
                <a:ea typeface="Times New Roman"/>
                <a:cs typeface="Times New Roman"/>
                <a:sym typeface="Times New Roman"/>
              </a:rPr>
            </a:br>
            <a:r>
              <a:rPr sz="2054">
                <a:solidFill>
                  <a:srgbClr val="FFFFFF"/>
                </a:solidFill>
                <a:latin typeface="Times New Roman"/>
                <a:ea typeface="Times New Roman"/>
                <a:cs typeface="Times New Roman"/>
                <a:sym typeface="Times New Roman"/>
              </a:rPr>
              <a:t>de animales vertebrados-hombre, bien sea directamente o a través del</a:t>
            </a:r>
            <a:br>
              <a:rPr sz="2054">
                <a:solidFill>
                  <a:srgbClr val="FFFFFF"/>
                </a:solidFill>
                <a:latin typeface="Times New Roman"/>
                <a:ea typeface="Times New Roman"/>
                <a:cs typeface="Times New Roman"/>
                <a:sym typeface="Times New Roman"/>
              </a:rPr>
            </a:br>
            <a:r>
              <a:rPr sz="2054">
                <a:solidFill>
                  <a:srgbClr val="FFFFFF"/>
                </a:solidFill>
                <a:latin typeface="Times New Roman"/>
                <a:ea typeface="Times New Roman"/>
                <a:cs typeface="Times New Roman"/>
                <a:sym typeface="Times New Roman"/>
              </a:rPr>
              <a:t>medio ambiente, incluyendo portadores y vectores”</a:t>
            </a:r>
            <a:endParaRPr sz="2054">
              <a:solidFill>
                <a:srgbClr val="FFFFFF"/>
              </a:solidFill>
              <a:latin typeface="Times New Roman"/>
              <a:ea typeface="Times New Roman"/>
              <a:cs typeface="Times New Roman"/>
              <a:sym typeface="Times New Roman"/>
            </a:endParaRPr>
          </a:p>
          <a:p>
            <a:pPr lvl="0" marL="842772" indent="-481584" algn="l" defTabSz="361188">
              <a:lnSpc>
                <a:spcPct val="100000"/>
              </a:lnSpc>
              <a:defRPr b="0" sz="1800">
                <a:solidFill>
                  <a:srgbClr val="000000"/>
                </a:solidFill>
              </a:defRPr>
            </a:pPr>
            <a:endParaRPr i="1" sz="1580">
              <a:solidFill>
                <a:srgbClr val="5B7A84"/>
              </a:solidFill>
              <a:latin typeface="Garamond"/>
              <a:ea typeface="Garamond"/>
              <a:cs typeface="Garamond"/>
              <a:sym typeface="Garamond"/>
            </a:endParaRPr>
          </a:p>
          <a:p>
            <a:pPr lvl="0" algn="l" defTabSz="722376">
              <a:defRPr b="0" sz="1800">
                <a:solidFill>
                  <a:srgbClr val="000000"/>
                </a:solidFill>
              </a:defRPr>
            </a:pPr>
            <a:r>
              <a:rPr sz="2449">
                <a:solidFill>
                  <a:srgbClr val="FFFFFF"/>
                </a:solidFill>
                <a:latin typeface="Times"/>
                <a:ea typeface="Times"/>
                <a:cs typeface="Times"/>
                <a:sym typeface="Times"/>
              </a:rPr>
              <a:t>Dr. José Lorca Barchín</a:t>
            </a:r>
            <a:endParaRPr sz="2449">
              <a:solidFill>
                <a:srgbClr val="FFFFFF"/>
              </a:solidFill>
              <a:latin typeface="Times"/>
              <a:ea typeface="Times"/>
              <a:cs typeface="Times"/>
              <a:sym typeface="Times"/>
            </a:endParaRPr>
          </a:p>
          <a:p>
            <a:pPr lvl="0" algn="l" defTabSz="722376">
              <a:defRPr b="0" sz="1800">
                <a:solidFill>
                  <a:srgbClr val="000000"/>
                </a:solidFill>
              </a:defRPr>
            </a:pPr>
            <a:r>
              <a:rPr sz="2449">
                <a:solidFill>
                  <a:srgbClr val="FFFFFF"/>
                </a:solidFill>
                <a:latin typeface="Times"/>
                <a:ea typeface="Times"/>
                <a:cs typeface="Times"/>
                <a:sym typeface="Times"/>
              </a:rPr>
              <a:t>Servicio de Medicina Interna y Unidad de Enfermedades Infecciosas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LEISHMANIASIS HUMANA</a:t>
            </a:r>
          </a:p>
        </p:txBody>
      </p:sp>
      <p:sp>
        <p:nvSpPr>
          <p:cNvPr id="48" name="Shape 48"/>
          <p:cNvSpPr/>
          <p:nvPr>
            <p:ph type="body" idx="1"/>
          </p:nvPr>
        </p:nvSpPr>
        <p:spPr>
          <a:xfrm>
            <a:off x="616640" y="1112961"/>
            <a:ext cx="7031831" cy="5290804"/>
          </a:xfrm>
          <a:prstGeom prst="rect">
            <a:avLst/>
          </a:prstGeom>
        </p:spPr>
        <p:txBody>
          <a:bodyPr/>
          <a:lstStyle/>
          <a:p>
            <a:pPr lvl="0" marL="0" indent="0" algn="just" defTabSz="182880">
              <a:lnSpc>
                <a:spcPct val="100000"/>
              </a:lnSpc>
              <a:spcBef>
                <a:spcPts val="0"/>
              </a:spcBef>
              <a:buSzTx/>
              <a:buFontTx/>
              <a:buNone/>
              <a:defRPr sz="1800"/>
            </a:pPr>
            <a:r>
              <a:rPr b="1" sz="1640">
                <a:solidFill>
                  <a:srgbClr val="9F2B3F"/>
                </a:solidFill>
                <a:latin typeface="Times"/>
                <a:ea typeface="Times"/>
                <a:cs typeface="Times"/>
                <a:sym typeface="Times"/>
              </a:rPr>
              <a:t>4. Diagnóstico</a:t>
            </a:r>
            <a:endParaRPr b="1" sz="1640">
              <a:solidFill>
                <a:srgbClr val="9F2B3F"/>
              </a:solidFill>
              <a:latin typeface="Times"/>
              <a:ea typeface="Times"/>
              <a:cs typeface="Times"/>
              <a:sym typeface="Times"/>
            </a:endParaRPr>
          </a:p>
          <a:p>
            <a:pPr lvl="0" marL="96252" indent="-96252" defTabSz="182880">
              <a:lnSpc>
                <a:spcPct val="100000"/>
              </a:lnSpc>
              <a:spcBef>
                <a:spcPts val="0"/>
              </a:spcBef>
              <a:buFontTx/>
              <a:defRPr sz="1800"/>
            </a:pPr>
            <a:endParaRPr b="1" sz="1640">
              <a:solidFill>
                <a:srgbClr val="5B7A84"/>
              </a:solidFill>
              <a:latin typeface="Garamond"/>
              <a:ea typeface="Garamond"/>
              <a:cs typeface="Garamond"/>
              <a:sym typeface="Garamond"/>
            </a:endParaRPr>
          </a:p>
          <a:p>
            <a:pPr lvl="0" marL="96252" indent="-96252" defTabSz="182880">
              <a:lnSpc>
                <a:spcPct val="120000"/>
              </a:lnSpc>
              <a:spcBef>
                <a:spcPts val="0"/>
              </a:spcBef>
              <a:buFontTx/>
              <a:defRPr sz="1800"/>
            </a:pPr>
            <a:r>
              <a:rPr b="1" sz="1640">
                <a:latin typeface="Times"/>
                <a:ea typeface="Times"/>
                <a:cs typeface="Times"/>
                <a:sym typeface="Times"/>
              </a:rPr>
              <a:t>Analítica se sangre:</a:t>
            </a:r>
            <a:endParaRPr sz="1640">
              <a:latin typeface="Times"/>
              <a:ea typeface="Times"/>
              <a:cs typeface="Times"/>
              <a:sym typeface="Times"/>
            </a:endParaRPr>
          </a:p>
          <a:p>
            <a:pPr lvl="0" marL="182880" indent="0" defTabSz="182880">
              <a:lnSpc>
                <a:spcPct val="120000"/>
              </a:lnSpc>
              <a:spcBef>
                <a:spcPts val="0"/>
              </a:spcBef>
              <a:buSzTx/>
              <a:buFontTx/>
              <a:buNone/>
              <a:defRPr sz="1800"/>
            </a:pPr>
            <a:r>
              <a:rPr sz="1640">
                <a:latin typeface="Times"/>
                <a:ea typeface="Times"/>
                <a:cs typeface="Times"/>
                <a:sym typeface="Times"/>
              </a:rPr>
              <a:t>Aumento de transaminasas y bilirrubina</a:t>
            </a:r>
            <a:endParaRPr sz="1640">
              <a:latin typeface="Times"/>
              <a:ea typeface="Times"/>
              <a:cs typeface="Times"/>
              <a:sym typeface="Times"/>
            </a:endParaRPr>
          </a:p>
          <a:p>
            <a:pPr lvl="0" marL="182880" indent="0" defTabSz="182880">
              <a:lnSpc>
                <a:spcPct val="120000"/>
              </a:lnSpc>
              <a:spcBef>
                <a:spcPts val="0"/>
              </a:spcBef>
              <a:buSzTx/>
              <a:buFontTx/>
              <a:buNone/>
              <a:defRPr sz="1800"/>
            </a:pPr>
            <a:r>
              <a:rPr sz="1640">
                <a:latin typeface="Times"/>
                <a:ea typeface="Times"/>
                <a:cs typeface="Times"/>
                <a:sym typeface="Times"/>
              </a:rPr>
              <a:t>Hipergammaglobulinemia (activación policlonal de LB)</a:t>
            </a:r>
            <a:endParaRPr sz="1640">
              <a:latin typeface="Times"/>
              <a:ea typeface="Times"/>
              <a:cs typeface="Times"/>
              <a:sym typeface="Times"/>
            </a:endParaRPr>
          </a:p>
          <a:p>
            <a:pPr lvl="0" marL="182880" indent="0" defTabSz="182880">
              <a:lnSpc>
                <a:spcPct val="120000"/>
              </a:lnSpc>
              <a:spcBef>
                <a:spcPts val="0"/>
              </a:spcBef>
              <a:buSzTx/>
              <a:buFontTx/>
              <a:buNone/>
              <a:defRPr sz="1800"/>
            </a:pPr>
            <a:r>
              <a:rPr sz="1640">
                <a:latin typeface="Times"/>
                <a:ea typeface="Times"/>
                <a:cs typeface="Times"/>
                <a:sym typeface="Times"/>
              </a:rPr>
              <a:t>Anemia NC-NC, neutropenia y trombopenia</a:t>
            </a:r>
            <a:endParaRPr sz="1640">
              <a:latin typeface="Times"/>
              <a:ea typeface="Times"/>
              <a:cs typeface="Times"/>
              <a:sym typeface="Times"/>
            </a:endParaRPr>
          </a:p>
          <a:p>
            <a:pPr lvl="0" marL="96252" indent="-96252" defTabSz="182880">
              <a:lnSpc>
                <a:spcPct val="120000"/>
              </a:lnSpc>
              <a:spcBef>
                <a:spcPts val="0"/>
              </a:spcBef>
              <a:buFontTx/>
              <a:defRPr sz="1800"/>
            </a:pPr>
            <a:r>
              <a:rPr b="1" sz="1640">
                <a:latin typeface="Times"/>
                <a:ea typeface="Times"/>
                <a:cs typeface="Times"/>
                <a:sym typeface="Times"/>
              </a:rPr>
              <a:t>Serología y antígeno de Leishmania en orina</a:t>
            </a:r>
            <a:r>
              <a:rPr sz="1640">
                <a:latin typeface="Times"/>
                <a:ea typeface="Times"/>
                <a:cs typeface="Times"/>
                <a:sym typeface="Times"/>
              </a:rPr>
              <a:t>:</a:t>
            </a:r>
            <a:endParaRPr sz="1640">
              <a:latin typeface="Times"/>
              <a:ea typeface="Times"/>
              <a:cs typeface="Times"/>
              <a:sym typeface="Times"/>
            </a:endParaRPr>
          </a:p>
          <a:p>
            <a:pPr lvl="0" marL="182880" indent="0" defTabSz="182880">
              <a:lnSpc>
                <a:spcPct val="120000"/>
              </a:lnSpc>
              <a:spcBef>
                <a:spcPts val="0"/>
              </a:spcBef>
              <a:buSzTx/>
              <a:buFontTx/>
              <a:buNone/>
              <a:defRPr sz="1800"/>
            </a:pPr>
            <a:r>
              <a:rPr sz="1640">
                <a:latin typeface="Times"/>
                <a:ea typeface="Times"/>
                <a:cs typeface="Times"/>
                <a:sym typeface="Times"/>
              </a:rPr>
              <a:t>Mediante IFI y ELISA</a:t>
            </a:r>
            <a:endParaRPr sz="1640">
              <a:latin typeface="Times"/>
              <a:ea typeface="Times"/>
              <a:cs typeface="Times"/>
              <a:sym typeface="Times"/>
            </a:endParaRPr>
          </a:p>
          <a:p>
            <a:pPr lvl="0" marL="96252" indent="-96252" defTabSz="182880">
              <a:lnSpc>
                <a:spcPct val="120000"/>
              </a:lnSpc>
              <a:spcBef>
                <a:spcPts val="0"/>
              </a:spcBef>
              <a:buFontTx/>
              <a:defRPr sz="1800"/>
            </a:pPr>
            <a:r>
              <a:rPr b="1" sz="1640">
                <a:latin typeface="Times"/>
                <a:ea typeface="Times"/>
                <a:cs typeface="Times"/>
                <a:sym typeface="Times"/>
              </a:rPr>
              <a:t>Técnicas moleculares (PCR):</a:t>
            </a:r>
            <a:endParaRPr b="1" sz="1640">
              <a:latin typeface="Times"/>
              <a:ea typeface="Times"/>
              <a:cs typeface="Times"/>
              <a:sym typeface="Times"/>
            </a:endParaRPr>
          </a:p>
          <a:p>
            <a:pPr lvl="0" marL="0" indent="0" defTabSz="182880">
              <a:lnSpc>
                <a:spcPct val="120000"/>
              </a:lnSpc>
              <a:spcBef>
                <a:spcPts val="0"/>
              </a:spcBef>
              <a:buSzTx/>
              <a:buFontTx/>
              <a:buNone/>
              <a:defRPr sz="1800"/>
            </a:pPr>
            <a:r>
              <a:rPr b="1" sz="1640">
                <a:latin typeface="Times"/>
                <a:ea typeface="Times"/>
                <a:cs typeface="Times"/>
                <a:sym typeface="Times"/>
              </a:rPr>
              <a:t>	</a:t>
            </a:r>
            <a:r>
              <a:rPr sz="1640">
                <a:latin typeface="Times"/>
                <a:ea typeface="Times"/>
                <a:cs typeface="Times"/>
                <a:sym typeface="Times"/>
              </a:rPr>
              <a:t>Mayor sensibilidad que frotis/cultivo.</a:t>
            </a:r>
            <a:endParaRPr sz="1640">
              <a:latin typeface="Times"/>
              <a:ea typeface="Times"/>
              <a:cs typeface="Times"/>
              <a:sym typeface="Times"/>
            </a:endParaRPr>
          </a:p>
          <a:p>
            <a:pPr lvl="0" marL="96252" indent="-96252" defTabSz="182880">
              <a:lnSpc>
                <a:spcPct val="120000"/>
              </a:lnSpc>
              <a:spcBef>
                <a:spcPts val="0"/>
              </a:spcBef>
              <a:buFontTx/>
              <a:defRPr sz="1800"/>
            </a:pPr>
            <a:r>
              <a:rPr b="1" sz="1640">
                <a:latin typeface="Times"/>
                <a:ea typeface="Times"/>
                <a:cs typeface="Times"/>
                <a:sym typeface="Times"/>
              </a:rPr>
              <a:t>Prueba cutánea con leishmanina</a:t>
            </a:r>
            <a:r>
              <a:rPr sz="1640">
                <a:latin typeface="Times"/>
                <a:ea typeface="Times"/>
                <a:cs typeface="Times"/>
                <a:sym typeface="Times"/>
              </a:rPr>
              <a:t>:</a:t>
            </a:r>
            <a:endParaRPr sz="1640">
              <a:latin typeface="Times"/>
              <a:ea typeface="Times"/>
              <a:cs typeface="Times"/>
              <a:sym typeface="Times"/>
            </a:endParaRPr>
          </a:p>
          <a:p>
            <a:pPr lvl="0" marL="182880" indent="0" defTabSz="182880">
              <a:lnSpc>
                <a:spcPct val="120000"/>
              </a:lnSpc>
              <a:spcBef>
                <a:spcPts val="0"/>
              </a:spcBef>
              <a:buSzTx/>
              <a:buFontTx/>
              <a:buNone/>
              <a:defRPr sz="1800"/>
            </a:pPr>
            <a:r>
              <a:rPr sz="1640">
                <a:latin typeface="Times"/>
                <a:ea typeface="Times"/>
                <a:cs typeface="Times"/>
                <a:sym typeface="Times"/>
              </a:rPr>
              <a:t>Evaluar el grado de exposición e inmunidad en una población.</a:t>
            </a:r>
            <a:endParaRPr sz="1640">
              <a:latin typeface="Times"/>
              <a:ea typeface="Times"/>
              <a:cs typeface="Times"/>
              <a:sym typeface="Times"/>
            </a:endParaRPr>
          </a:p>
          <a:p>
            <a:pPr lvl="0" marL="96252" indent="-96252" defTabSz="182880">
              <a:lnSpc>
                <a:spcPct val="120000"/>
              </a:lnSpc>
              <a:spcBef>
                <a:spcPts val="0"/>
              </a:spcBef>
              <a:buFontTx/>
              <a:defRPr sz="1800"/>
            </a:pPr>
            <a:r>
              <a:rPr b="1" sz="1640">
                <a:latin typeface="Times"/>
                <a:ea typeface="Times"/>
                <a:cs typeface="Times"/>
                <a:sym typeface="Times"/>
              </a:rPr>
              <a:t>Histopatología y cultivo</a:t>
            </a:r>
            <a:r>
              <a:rPr sz="1640">
                <a:latin typeface="Times"/>
                <a:ea typeface="Times"/>
                <a:cs typeface="Times"/>
                <a:sym typeface="Times"/>
              </a:rPr>
              <a:t>:</a:t>
            </a:r>
            <a:endParaRPr sz="1640">
              <a:latin typeface="Times"/>
              <a:ea typeface="Times"/>
              <a:cs typeface="Times"/>
              <a:sym typeface="Times"/>
            </a:endParaRPr>
          </a:p>
          <a:p>
            <a:pPr lvl="0" marL="0" indent="0" defTabSz="182880">
              <a:lnSpc>
                <a:spcPct val="120000"/>
              </a:lnSpc>
              <a:spcBef>
                <a:spcPts val="0"/>
              </a:spcBef>
              <a:buSzTx/>
              <a:buFontTx/>
              <a:buNone/>
              <a:defRPr sz="1800"/>
            </a:pPr>
            <a:r>
              <a:rPr sz="1640">
                <a:latin typeface="Times"/>
                <a:ea typeface="Times"/>
                <a:cs typeface="Times"/>
                <a:sym typeface="Times"/>
              </a:rPr>
              <a:t>	Diagnóstico definitivo requiere demostración del parásito, bien en frotis o cultivo, del material obtenido por PAAF o biopsia de órganos afectados: médula ósea y bazo.</a:t>
            </a:r>
            <a:endParaRPr sz="1640">
              <a:latin typeface="Times"/>
              <a:ea typeface="Times"/>
              <a:cs typeface="Times"/>
              <a:sym typeface="Times"/>
            </a:endParaRPr>
          </a:p>
          <a:p>
            <a:pPr lvl="0" marL="0" indent="0" defTabSz="182880">
              <a:lnSpc>
                <a:spcPct val="120000"/>
              </a:lnSpc>
              <a:spcBef>
                <a:spcPts val="0"/>
              </a:spcBef>
              <a:buSzTx/>
              <a:buFontTx/>
              <a:buNone/>
              <a:defRPr sz="1800"/>
            </a:pPr>
            <a:r>
              <a:rPr sz="1640">
                <a:latin typeface="Times"/>
                <a:ea typeface="Times"/>
                <a:cs typeface="Times"/>
                <a:sym typeface="Times"/>
              </a:rPr>
              <a:t>	- Tinción de Giemsa para visualización de amastigotes.</a:t>
            </a:r>
            <a:endParaRPr sz="1640">
              <a:latin typeface="Times"/>
              <a:ea typeface="Times"/>
              <a:cs typeface="Times"/>
              <a:sym typeface="Times"/>
            </a:endParaRPr>
          </a:p>
          <a:p>
            <a:pPr lvl="0" marL="0" indent="0" defTabSz="182880">
              <a:lnSpc>
                <a:spcPct val="120000"/>
              </a:lnSpc>
              <a:spcBef>
                <a:spcPts val="0"/>
              </a:spcBef>
              <a:buSzTx/>
              <a:buFontTx/>
              <a:buNone/>
              <a:defRPr sz="1800"/>
            </a:pPr>
            <a:r>
              <a:rPr sz="1640">
                <a:latin typeface="Times"/>
                <a:ea typeface="Times"/>
                <a:cs typeface="Times"/>
                <a:sym typeface="Times"/>
              </a:rPr>
              <a:t>	- Cultivo en medio Novy-McNeal-Nicolle (NNN). </a:t>
            </a:r>
            <a:endParaRPr sz="1640">
              <a:latin typeface="Times"/>
              <a:ea typeface="Times"/>
              <a:cs typeface="Times"/>
              <a:sym typeface="Times"/>
            </a:endParaRPr>
          </a:p>
          <a:p>
            <a:pPr lvl="0" marL="320040" indent="-137160" defTabSz="182880">
              <a:lnSpc>
                <a:spcPct val="100000"/>
              </a:lnSpc>
              <a:spcBef>
                <a:spcPts val="0"/>
              </a:spcBef>
              <a:buSzTx/>
              <a:buFontTx/>
              <a:buNone/>
              <a:defRPr sz="1800"/>
            </a:pPr>
            <a:endParaRPr i="1" sz="960">
              <a:solidFill>
                <a:srgbClr val="5B7A84"/>
              </a:solidFill>
              <a:latin typeface="Garamond"/>
              <a:ea typeface="Garamond"/>
              <a:cs typeface="Garamond"/>
              <a:sym typeface="Garamond"/>
            </a:endParaRPr>
          </a:p>
          <a:p>
            <a:pPr lvl="0" marL="137160" indent="-137160" defTabSz="182880">
              <a:lnSpc>
                <a:spcPct val="100000"/>
              </a:lnSpc>
              <a:spcBef>
                <a:spcPts val="0"/>
              </a:spcBef>
              <a:buSzTx/>
              <a:buFontTx/>
              <a:buNone/>
              <a:defRPr sz="1800"/>
            </a:pPr>
            <a:endParaRPr sz="960">
              <a:solidFill>
                <a:srgbClr val="5B7A84"/>
              </a:solidFill>
              <a:latin typeface="Garamond"/>
              <a:ea typeface="Garamond"/>
              <a:cs typeface="Garamond"/>
              <a:sym typeface="Garamond"/>
            </a:endParaRPr>
          </a:p>
          <a:p>
            <a:pPr lvl="0" marL="426720" indent="-243840" defTabSz="182880">
              <a:lnSpc>
                <a:spcPct val="100000"/>
              </a:lnSpc>
              <a:spcBef>
                <a:spcPts val="0"/>
              </a:spcBef>
              <a:buSzTx/>
              <a:buFontTx/>
              <a:buNone/>
              <a:defRPr sz="1800"/>
            </a:pPr>
            <a:endParaRPr i="1" sz="800">
              <a:solidFill>
                <a:srgbClr val="5B7A84"/>
              </a:solidFill>
              <a:latin typeface="Garamond"/>
              <a:ea typeface="Garamond"/>
              <a:cs typeface="Garamond"/>
              <a:sym typeface="Garamond"/>
            </a:endParaRPr>
          </a:p>
          <a:p>
            <a:pPr lvl="0" marL="320040" indent="-137160" algn="just" defTabSz="182880">
              <a:lnSpc>
                <a:spcPct val="100000"/>
              </a:lnSpc>
              <a:spcBef>
                <a:spcPts val="0"/>
              </a:spcBef>
              <a:buSzTx/>
              <a:buFontTx/>
              <a:buNone/>
              <a:defRPr sz="1800"/>
            </a:pPr>
            <a:endParaRPr sz="800">
              <a:latin typeface="Garamond"/>
              <a:ea typeface="Garamond"/>
              <a:cs typeface="Garamond"/>
              <a:sym typeface="Garamond"/>
            </a:endParaRPr>
          </a:p>
        </p:txBody>
      </p:sp>
      <p:pic>
        <p:nvPicPr>
          <p:cNvPr id="49" name="Captura de pantalla 2022-01-24 a las 20.20.23.png"/>
          <p:cNvPicPr/>
          <p:nvPr/>
        </p:nvPicPr>
        <p:blipFill>
          <a:blip r:embed="rId2">
            <a:extLst/>
          </a:blip>
          <a:stretch>
            <a:fillRect/>
          </a:stretch>
        </p:blipFill>
        <p:spPr>
          <a:xfrm>
            <a:off x="7844805" y="320851"/>
            <a:ext cx="3392479" cy="3038382"/>
          </a:xfrm>
          <a:prstGeom prst="rect">
            <a:avLst/>
          </a:prstGeom>
          <a:ln w="12700">
            <a:miter lim="400000"/>
          </a:ln>
        </p:spPr>
      </p:pic>
      <p:pic>
        <p:nvPicPr>
          <p:cNvPr id="50" name="Captura de pantalla 2022-01-24 a las 20.20.29.png"/>
          <p:cNvPicPr/>
          <p:nvPr/>
        </p:nvPicPr>
        <p:blipFill>
          <a:blip r:embed="rId3">
            <a:extLst/>
          </a:blip>
          <a:stretch>
            <a:fillRect/>
          </a:stretch>
        </p:blipFill>
        <p:spPr>
          <a:xfrm>
            <a:off x="7615102" y="3632994"/>
            <a:ext cx="3851885" cy="2630798"/>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LEISHMANIASIS HUMANA</a:t>
            </a:r>
          </a:p>
        </p:txBody>
      </p:sp>
      <p:sp>
        <p:nvSpPr>
          <p:cNvPr id="53" name="Shape 53"/>
          <p:cNvSpPr/>
          <p:nvPr>
            <p:ph type="body" idx="1"/>
          </p:nvPr>
        </p:nvSpPr>
        <p:spPr>
          <a:xfrm>
            <a:off x="616640" y="1112961"/>
            <a:ext cx="10958721" cy="5290804"/>
          </a:xfrm>
          <a:prstGeom prst="rect">
            <a:avLst/>
          </a:prstGeom>
        </p:spPr>
        <p:txBody>
          <a:bodyPr/>
          <a:lstStyle/>
          <a:p>
            <a:pPr lvl="0" marL="0" indent="0" algn="just" defTabSz="457200">
              <a:lnSpc>
                <a:spcPct val="100000"/>
              </a:lnSpc>
              <a:spcBef>
                <a:spcPts val="0"/>
              </a:spcBef>
              <a:buSzTx/>
              <a:buFontTx/>
              <a:buNone/>
              <a:defRPr sz="1800"/>
            </a:pPr>
            <a:r>
              <a:rPr b="1">
                <a:solidFill>
                  <a:srgbClr val="9F2B3F"/>
                </a:solidFill>
                <a:latin typeface="Times"/>
                <a:ea typeface="Times"/>
                <a:cs typeface="Times"/>
                <a:sym typeface="Times"/>
              </a:rPr>
              <a:t>5. Tratamiento</a:t>
            </a:r>
            <a:endParaRPr b="1">
              <a:solidFill>
                <a:srgbClr val="9F2B3F"/>
              </a:solidFill>
              <a:latin typeface="Times"/>
              <a:ea typeface="Times"/>
              <a:cs typeface="Times"/>
              <a:sym typeface="Times"/>
            </a:endParaRPr>
          </a:p>
          <a:p>
            <a:pPr lvl="0" marL="180473" indent="-180473" defTabSz="457200">
              <a:lnSpc>
                <a:spcPct val="120000"/>
              </a:lnSpc>
              <a:spcBef>
                <a:spcPts val="0"/>
              </a:spcBef>
              <a:buFontTx/>
              <a:defRPr sz="1800"/>
            </a:pPr>
            <a:r>
              <a:rPr>
                <a:latin typeface="Garamond"/>
                <a:ea typeface="Garamond"/>
                <a:cs typeface="Garamond"/>
                <a:sym typeface="Garamond"/>
              </a:rPr>
              <a:t>Fármacos con actividad frente a lesihmaniasis visceral: </a:t>
            </a:r>
            <a:r>
              <a:rPr b="1">
                <a:latin typeface="Garamond"/>
                <a:ea typeface="Garamond"/>
                <a:cs typeface="Garamond"/>
                <a:sym typeface="Garamond"/>
              </a:rPr>
              <a:t>anfotericina B</a:t>
            </a:r>
            <a:r>
              <a:rPr>
                <a:latin typeface="Garamond"/>
                <a:ea typeface="Garamond"/>
                <a:cs typeface="Garamond"/>
                <a:sym typeface="Garamond"/>
              </a:rPr>
              <a:t>, </a:t>
            </a:r>
            <a:r>
              <a:rPr b="1">
                <a:latin typeface="Garamond"/>
                <a:ea typeface="Garamond"/>
                <a:cs typeface="Garamond"/>
                <a:sym typeface="Garamond"/>
              </a:rPr>
              <a:t>antimoniales pentavalentes </a:t>
            </a:r>
            <a:r>
              <a:rPr>
                <a:latin typeface="Garamond"/>
                <a:ea typeface="Garamond"/>
                <a:cs typeface="Garamond"/>
                <a:sym typeface="Garamond"/>
              </a:rPr>
              <a:t>(antimoniato de megluina), </a:t>
            </a:r>
            <a:r>
              <a:rPr b="1">
                <a:latin typeface="Garamond"/>
                <a:ea typeface="Garamond"/>
                <a:cs typeface="Garamond"/>
                <a:sym typeface="Garamond"/>
              </a:rPr>
              <a:t>paramomicina</a:t>
            </a:r>
            <a:r>
              <a:rPr>
                <a:latin typeface="Garamond"/>
                <a:ea typeface="Garamond"/>
                <a:cs typeface="Garamond"/>
                <a:sym typeface="Garamond"/>
              </a:rPr>
              <a:t> (aminoglucósido parenteral) y </a:t>
            </a:r>
            <a:r>
              <a:rPr b="1">
                <a:latin typeface="Garamond"/>
                <a:ea typeface="Garamond"/>
                <a:cs typeface="Garamond"/>
                <a:sym typeface="Garamond"/>
              </a:rPr>
              <a:t>miltefosina</a:t>
            </a:r>
            <a:r>
              <a:rPr>
                <a:latin typeface="Garamond"/>
                <a:ea typeface="Garamond"/>
                <a:cs typeface="Garamond"/>
                <a:sym typeface="Garamond"/>
              </a:rPr>
              <a:t> (1º agente usado en LV).</a:t>
            </a:r>
            <a:endParaRPr>
              <a:latin typeface="Garamond"/>
              <a:ea typeface="Garamond"/>
              <a:cs typeface="Garamond"/>
              <a:sym typeface="Garamond"/>
            </a:endParaRPr>
          </a:p>
          <a:p>
            <a:pPr lvl="1" marL="342900" indent="-114300" defTabSz="457200">
              <a:lnSpc>
                <a:spcPct val="120000"/>
              </a:lnSpc>
              <a:spcBef>
                <a:spcPts val="0"/>
              </a:spcBef>
              <a:buSzTx/>
              <a:buFontTx/>
              <a:buNone/>
              <a:defRPr sz="1800"/>
            </a:pPr>
            <a:r>
              <a:rPr>
                <a:latin typeface="Garamond"/>
                <a:ea typeface="Garamond"/>
                <a:cs typeface="Garamond"/>
                <a:sym typeface="Garamond"/>
              </a:rPr>
              <a:t>- </a:t>
            </a:r>
            <a:r>
              <a:rPr b="1">
                <a:latin typeface="Garamond"/>
                <a:ea typeface="Garamond"/>
                <a:cs typeface="Garamond"/>
                <a:sym typeface="Garamond"/>
              </a:rPr>
              <a:t>Grado 1A: </a:t>
            </a:r>
            <a:r>
              <a:rPr u="sng">
                <a:latin typeface="Garamond"/>
                <a:ea typeface="Garamond"/>
                <a:cs typeface="Garamond"/>
                <a:sym typeface="Garamond"/>
              </a:rPr>
              <a:t>anfotericina B liposomal</a:t>
            </a:r>
            <a:r>
              <a:rPr>
                <a:latin typeface="Garamond"/>
                <a:ea typeface="Garamond"/>
                <a:cs typeface="Garamond"/>
                <a:sym typeface="Garamond"/>
              </a:rPr>
              <a:t> (mayor eficacia terapéutica y mejor perfil de seguridad). Formulación especial con adición de colesterol y otros fosfolípicos (mayor estabilidad y penetración en tejidos, menos toxicidad sobre membranas celulares).</a:t>
            </a:r>
            <a:endParaRPr>
              <a:latin typeface="Garamond"/>
              <a:ea typeface="Garamond"/>
              <a:cs typeface="Garamond"/>
              <a:sym typeface="Garamond"/>
            </a:endParaRPr>
          </a:p>
          <a:p>
            <a:pPr lvl="0" marL="151094" indent="-151094" defTabSz="457200">
              <a:lnSpc>
                <a:spcPct val="100000"/>
              </a:lnSpc>
              <a:spcBef>
                <a:spcPts val="0"/>
              </a:spcBef>
              <a:buFontTx/>
              <a:defRPr sz="1800"/>
            </a:pPr>
            <a:endParaRPr sz="2400">
              <a:solidFill>
                <a:srgbClr val="5B7A84"/>
              </a:solidFill>
              <a:latin typeface="Garamond"/>
              <a:ea typeface="Garamond"/>
              <a:cs typeface="Garamond"/>
              <a:sym typeface="Garamond"/>
            </a:endParaRPr>
          </a:p>
          <a:p>
            <a:pPr lvl="0" marL="800100" indent="-342900" defTabSz="457200">
              <a:lnSpc>
                <a:spcPct val="100000"/>
              </a:lnSpc>
              <a:spcBef>
                <a:spcPts val="0"/>
              </a:spcBef>
              <a:buSzTx/>
              <a:buFontTx/>
              <a:buNone/>
              <a:defRPr sz="1800"/>
            </a:pPr>
            <a:endParaRPr i="1" sz="2400">
              <a:solidFill>
                <a:srgbClr val="5B7A84"/>
              </a:solidFill>
              <a:latin typeface="Garamond"/>
              <a:ea typeface="Garamond"/>
              <a:cs typeface="Garamond"/>
              <a:sym typeface="Garamond"/>
            </a:endParaRPr>
          </a:p>
          <a:p>
            <a:pPr lvl="0" marL="342900" indent="-342900" defTabSz="457200">
              <a:lnSpc>
                <a:spcPct val="100000"/>
              </a:lnSpc>
              <a:spcBef>
                <a:spcPts val="0"/>
              </a:spcBef>
              <a:buSzTx/>
              <a:buFontTx/>
              <a:buNone/>
              <a:defRPr sz="1800"/>
            </a:pPr>
            <a:endParaRPr sz="2400">
              <a:solidFill>
                <a:srgbClr val="5B7A84"/>
              </a:solidFill>
              <a:latin typeface="Garamond"/>
              <a:ea typeface="Garamond"/>
              <a:cs typeface="Garamond"/>
              <a:sym typeface="Garamond"/>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54" name="Captura de pantalla 2022-01-24 a las 20.35.27.png"/>
          <p:cNvPicPr/>
          <p:nvPr/>
        </p:nvPicPr>
        <p:blipFill>
          <a:blip r:embed="rId2">
            <a:extLst/>
          </a:blip>
          <a:stretch>
            <a:fillRect/>
          </a:stretch>
        </p:blipFill>
        <p:spPr>
          <a:xfrm>
            <a:off x="2558814" y="3252921"/>
            <a:ext cx="7074372" cy="3211063"/>
          </a:xfrm>
          <a:prstGeom prst="rect">
            <a:avLst/>
          </a:prstGeom>
          <a:ln w="12700">
            <a:miter lim="400000"/>
          </a:ln>
          <a:effectLst>
            <a:outerShdw sx="100000" sy="100000" kx="0" ky="0" algn="b" rotWithShape="0" blurRad="190500" dist="0" dir="0">
              <a:srgbClr val="000000">
                <a:alpha val="70000"/>
              </a:srgbClr>
            </a:outerShdw>
          </a:effectLst>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RICKETTSIOSIS</a:t>
            </a:r>
          </a:p>
        </p:txBody>
      </p:sp>
      <p:sp>
        <p:nvSpPr>
          <p:cNvPr id="57" name="Shape 57"/>
          <p:cNvSpPr/>
          <p:nvPr>
            <p:ph type="body" idx="1"/>
          </p:nvPr>
        </p:nvSpPr>
        <p:spPr>
          <a:xfrm>
            <a:off x="616639" y="1136363"/>
            <a:ext cx="10958722" cy="5092168"/>
          </a:xfrm>
          <a:prstGeom prst="rect">
            <a:avLst/>
          </a:prstGeom>
        </p:spPr>
        <p:txBody>
          <a:bodyPr lIns="0" tIns="0" rIns="0" bIns="0" numCol="2" spcCol="547936"/>
          <a:lstStyle/>
          <a:p>
            <a:pPr lvl="0" marL="0" indent="0" algn="just" defTabSz="457200">
              <a:lnSpc>
                <a:spcPct val="100000"/>
              </a:lnSpc>
              <a:spcBef>
                <a:spcPts val="0"/>
              </a:spcBef>
              <a:buSzTx/>
              <a:buFontTx/>
              <a:buNone/>
              <a:defRPr sz="1800"/>
            </a:pPr>
            <a:r>
              <a:rPr b="1" sz="2100">
                <a:solidFill>
                  <a:srgbClr val="9F2B3F"/>
                </a:solidFill>
                <a:latin typeface="Times"/>
                <a:ea typeface="Times"/>
                <a:cs typeface="Times"/>
                <a:sym typeface="Times"/>
              </a:rPr>
              <a:t>1. Epidemiología.</a:t>
            </a:r>
            <a:endParaRPr b="1" sz="2100">
              <a:solidFill>
                <a:srgbClr val="9F2B3F"/>
              </a:solidFill>
              <a:latin typeface="Times"/>
              <a:ea typeface="Times"/>
              <a:cs typeface="Times"/>
              <a:sym typeface="Times"/>
            </a:endParaRPr>
          </a:p>
          <a:p>
            <a:pPr lvl="0" marL="180473" indent="-180473" defTabSz="457200">
              <a:lnSpc>
                <a:spcPct val="120000"/>
              </a:lnSpc>
              <a:spcBef>
                <a:spcPts val="0"/>
              </a:spcBef>
              <a:buFontTx/>
              <a:defRPr sz="1800"/>
            </a:pPr>
            <a:r>
              <a:rPr b="1" sz="2100">
                <a:latin typeface="Garamond"/>
                <a:ea typeface="Garamond"/>
                <a:cs typeface="Garamond"/>
                <a:sym typeface="Garamond"/>
              </a:rPr>
              <a:t>Distribución mundial.</a:t>
            </a:r>
            <a:r>
              <a:rPr sz="2100">
                <a:latin typeface="Garamond"/>
                <a:ea typeface="Garamond"/>
                <a:cs typeface="Garamond"/>
                <a:sym typeface="Garamond"/>
              </a:rPr>
              <a:t> </a:t>
            </a:r>
            <a:endParaRPr sz="2100">
              <a:latin typeface="Garamond"/>
              <a:ea typeface="Garamond"/>
              <a:cs typeface="Garamond"/>
              <a:sym typeface="Garamond"/>
            </a:endParaRPr>
          </a:p>
          <a:p>
            <a:pPr lvl="0" marL="180473" indent="-180473" defTabSz="457200">
              <a:lnSpc>
                <a:spcPct val="120000"/>
              </a:lnSpc>
              <a:spcBef>
                <a:spcPts val="0"/>
              </a:spcBef>
              <a:buFontTx/>
              <a:defRPr sz="1800"/>
            </a:pPr>
            <a:r>
              <a:rPr sz="2100">
                <a:latin typeface="Garamond"/>
                <a:ea typeface="Garamond"/>
                <a:cs typeface="Garamond"/>
                <a:sym typeface="Garamond"/>
              </a:rPr>
              <a:t>Cocobacilos gramnegativos intracelulares obligados. </a:t>
            </a:r>
            <a:endParaRPr sz="2100">
              <a:latin typeface="Garamond"/>
              <a:ea typeface="Garamond"/>
              <a:cs typeface="Garamond"/>
              <a:sym typeface="Garamond"/>
            </a:endParaRPr>
          </a:p>
          <a:p>
            <a:pPr lvl="0" marL="180473" indent="-180473" defTabSz="457200">
              <a:lnSpc>
                <a:spcPct val="120000"/>
              </a:lnSpc>
              <a:spcBef>
                <a:spcPts val="0"/>
              </a:spcBef>
              <a:buFontTx/>
              <a:defRPr sz="1800"/>
            </a:pPr>
            <a:r>
              <a:rPr sz="2100">
                <a:latin typeface="Garamond"/>
                <a:ea typeface="Garamond"/>
                <a:cs typeface="Garamond"/>
                <a:sym typeface="Garamond"/>
              </a:rPr>
              <a:t>Transmisión por </a:t>
            </a:r>
            <a:r>
              <a:rPr b="1" sz="2100">
                <a:latin typeface="Garamond"/>
                <a:ea typeface="Garamond"/>
                <a:cs typeface="Garamond"/>
                <a:sym typeface="Garamond"/>
              </a:rPr>
              <a:t>vector (pulgas y garrapatas)</a:t>
            </a:r>
            <a:r>
              <a:rPr sz="2100">
                <a:latin typeface="Garamond"/>
                <a:ea typeface="Garamond"/>
                <a:cs typeface="Garamond"/>
                <a:sym typeface="Garamond"/>
              </a:rPr>
              <a:t>, salvo </a:t>
            </a:r>
            <a:r>
              <a:rPr i="1" sz="2100">
                <a:latin typeface="Garamond"/>
                <a:ea typeface="Garamond"/>
                <a:cs typeface="Garamond"/>
                <a:sym typeface="Garamond"/>
              </a:rPr>
              <a:t>R. prowazekii</a:t>
            </a:r>
            <a:r>
              <a:rPr sz="2100">
                <a:latin typeface="Garamond"/>
                <a:ea typeface="Garamond"/>
                <a:cs typeface="Garamond"/>
                <a:sym typeface="Garamond"/>
              </a:rPr>
              <a:t>, que causa el tifus epidémico.</a:t>
            </a:r>
            <a:endParaRPr sz="2100">
              <a:latin typeface="Garamond"/>
              <a:ea typeface="Garamond"/>
              <a:cs typeface="Garamond"/>
              <a:sym typeface="Garamond"/>
            </a:endParaRPr>
          </a:p>
          <a:p>
            <a:pPr lvl="0" marL="180473" indent="-180473" defTabSz="457200">
              <a:lnSpc>
                <a:spcPct val="120000"/>
              </a:lnSpc>
              <a:spcBef>
                <a:spcPts val="0"/>
              </a:spcBef>
              <a:buFontTx/>
              <a:defRPr sz="1800"/>
            </a:pPr>
            <a:r>
              <a:rPr sz="2100">
                <a:latin typeface="Garamond"/>
                <a:ea typeface="Garamond"/>
                <a:cs typeface="Garamond"/>
                <a:sym typeface="Garamond"/>
              </a:rPr>
              <a:t>Dos formas clínicas:  </a:t>
            </a:r>
            <a:r>
              <a:rPr b="1" sz="2100">
                <a:latin typeface="Garamond"/>
                <a:ea typeface="Garamond"/>
                <a:cs typeface="Garamond"/>
                <a:sym typeface="Garamond"/>
              </a:rPr>
              <a:t>fiebres manchadas</a:t>
            </a:r>
            <a:r>
              <a:rPr sz="2100">
                <a:latin typeface="Garamond"/>
                <a:ea typeface="Garamond"/>
                <a:cs typeface="Garamond"/>
                <a:sym typeface="Garamond"/>
              </a:rPr>
              <a:t> y fiebre tíficas. </a:t>
            </a:r>
            <a:endParaRPr i="1" sz="2100">
              <a:latin typeface="Garamond"/>
              <a:ea typeface="Garamond"/>
              <a:cs typeface="Garamond"/>
              <a:sym typeface="Garamond"/>
            </a:endParaRPr>
          </a:p>
          <a:p>
            <a:pPr lvl="0" marL="180473" indent="-180473" defTabSz="457200">
              <a:lnSpc>
                <a:spcPct val="120000"/>
              </a:lnSpc>
              <a:spcBef>
                <a:spcPts val="0"/>
              </a:spcBef>
              <a:buFontTx/>
              <a:defRPr sz="1800"/>
            </a:pPr>
            <a:r>
              <a:rPr sz="2100">
                <a:latin typeface="Garamond"/>
                <a:ea typeface="Garamond"/>
                <a:cs typeface="Garamond"/>
                <a:sym typeface="Garamond"/>
              </a:rPr>
              <a:t>Genero </a:t>
            </a:r>
            <a:r>
              <a:rPr i="1" sz="2100">
                <a:latin typeface="Garamond"/>
                <a:ea typeface="Garamond"/>
                <a:cs typeface="Garamond"/>
                <a:sym typeface="Garamond"/>
              </a:rPr>
              <a:t>Rickettsia: </a:t>
            </a:r>
            <a:r>
              <a:rPr sz="2100">
                <a:latin typeface="Garamond"/>
                <a:ea typeface="Garamond"/>
                <a:cs typeface="Garamond"/>
                <a:sym typeface="Garamond"/>
              </a:rPr>
              <a:t>al menos 16 especies descritas que causan “fiebres manchadas”. </a:t>
            </a:r>
            <a:endParaRPr sz="2100">
              <a:latin typeface="Garamond"/>
              <a:ea typeface="Garamond"/>
              <a:cs typeface="Garamond"/>
              <a:sym typeface="Garamond"/>
            </a:endParaRPr>
          </a:p>
          <a:p>
            <a:pPr lvl="0" marL="180473" indent="-180473" defTabSz="457200">
              <a:lnSpc>
                <a:spcPct val="120000"/>
              </a:lnSpc>
              <a:spcBef>
                <a:spcPts val="0"/>
              </a:spcBef>
              <a:buFontTx/>
              <a:defRPr sz="1800"/>
            </a:pPr>
            <a:endParaRPr sz="2100">
              <a:latin typeface="Garamond"/>
              <a:ea typeface="Garamond"/>
              <a:cs typeface="Garamond"/>
              <a:sym typeface="Garamond"/>
            </a:endParaRPr>
          </a:p>
          <a:p>
            <a:pPr lvl="0" marL="342900" indent="-342900" defTabSz="457200">
              <a:lnSpc>
                <a:spcPct val="120000"/>
              </a:lnSpc>
              <a:spcBef>
                <a:spcPts val="0"/>
              </a:spcBef>
              <a:buSzTx/>
              <a:buFontTx/>
              <a:buNone/>
              <a:defRPr sz="1800"/>
            </a:pPr>
            <a:endParaRPr sz="2100">
              <a:latin typeface="Garamond"/>
              <a:ea typeface="Garamond"/>
              <a:cs typeface="Garamond"/>
              <a:sym typeface="Garamond"/>
            </a:endParaRPr>
          </a:p>
          <a:p>
            <a:pPr lvl="0" marL="320040" indent="-320040" defTabSz="457200">
              <a:lnSpc>
                <a:spcPct val="100000"/>
              </a:lnSpc>
              <a:spcBef>
                <a:spcPts val="0"/>
              </a:spcBef>
              <a:buSzTx/>
              <a:buFontTx/>
              <a:buNone/>
              <a:defRPr sz="1800"/>
            </a:pPr>
            <a:endParaRPr sz="500">
              <a:latin typeface="Garamond"/>
              <a:ea typeface="Garamond"/>
              <a:cs typeface="Garamond"/>
              <a:sym typeface="Garamond"/>
            </a:endParaRPr>
          </a:p>
          <a:p>
            <a:pPr lvl="0" marL="320040" indent="-320040" defTabSz="457200">
              <a:lnSpc>
                <a:spcPct val="100000"/>
              </a:lnSpc>
              <a:spcBef>
                <a:spcPts val="0"/>
              </a:spcBef>
              <a:buSzTx/>
              <a:buFontTx/>
              <a:buNone/>
              <a:defRPr sz="1800"/>
            </a:pPr>
            <a:r>
              <a:rPr b="1" sz="2100">
                <a:solidFill>
                  <a:srgbClr val="9F2B3F"/>
                </a:solidFill>
                <a:latin typeface="Times"/>
                <a:ea typeface="Times"/>
                <a:cs typeface="Times"/>
                <a:sym typeface="Times"/>
              </a:rPr>
              <a:t>2. Patogénesis</a:t>
            </a:r>
            <a:endParaRPr b="1" sz="2100">
              <a:solidFill>
                <a:srgbClr val="9F2B3F"/>
              </a:solidFill>
              <a:latin typeface="Times"/>
              <a:ea typeface="Times"/>
              <a:cs typeface="Times"/>
              <a:sym typeface="Times"/>
            </a:endParaRPr>
          </a:p>
          <a:p>
            <a:pPr lvl="0" marL="190500" indent="-190500" defTabSz="457200">
              <a:lnSpc>
                <a:spcPct val="100000"/>
              </a:lnSpc>
              <a:spcBef>
                <a:spcPts val="0"/>
              </a:spcBef>
              <a:buFontTx/>
              <a:defRPr sz="1800"/>
            </a:pPr>
            <a:r>
              <a:rPr sz="2100">
                <a:latin typeface="Garamond"/>
                <a:ea typeface="Garamond"/>
                <a:cs typeface="Garamond"/>
                <a:sym typeface="Garamond"/>
              </a:rPr>
              <a:t>Multiplicación en el lugar de adherencia del artrópodo &gt; lesión localizada: escara &gt; linfadenopatía regional común en fiebres manchadas (excepto </a:t>
            </a:r>
            <a:r>
              <a:rPr i="1" sz="2100">
                <a:latin typeface="Garamond"/>
                <a:ea typeface="Garamond"/>
                <a:cs typeface="Garamond"/>
                <a:sym typeface="Garamond"/>
              </a:rPr>
              <a:t>R. rickettsii) &gt; </a:t>
            </a:r>
            <a:r>
              <a:rPr sz="2100">
                <a:latin typeface="Garamond"/>
                <a:ea typeface="Garamond"/>
                <a:cs typeface="Garamond"/>
                <a:sym typeface="Garamond"/>
              </a:rPr>
              <a:t>lesión endotelial &gt; aumento permeabilidad capilar &gt; vasculitis.</a:t>
            </a:r>
            <a:endParaRPr sz="2100">
              <a:latin typeface="Garamond"/>
              <a:ea typeface="Garamond"/>
              <a:cs typeface="Garamond"/>
              <a:sym typeface="Garamond"/>
            </a:endParaRPr>
          </a:p>
          <a:p>
            <a:pPr lvl="0" marL="320040" indent="-320040" defTabSz="457200">
              <a:lnSpc>
                <a:spcPct val="100000"/>
              </a:lnSpc>
              <a:spcBef>
                <a:spcPts val="0"/>
              </a:spcBef>
              <a:buSzTx/>
              <a:buFontTx/>
              <a:buNone/>
              <a:defRPr sz="1800"/>
            </a:pPr>
            <a:endParaRPr sz="2000">
              <a:latin typeface="+mj-lt"/>
              <a:ea typeface="+mj-ea"/>
              <a:cs typeface="+mj-cs"/>
              <a:sym typeface="Helvetica"/>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58" name="Lesion_cutánea_fiebre_botonosa.png"/>
          <p:cNvPicPr/>
          <p:nvPr/>
        </p:nvPicPr>
        <p:blipFill>
          <a:blip r:embed="rId2">
            <a:extLst/>
          </a:blip>
          <a:stretch>
            <a:fillRect/>
          </a:stretch>
        </p:blipFill>
        <p:spPr>
          <a:xfrm>
            <a:off x="5995384" y="3919564"/>
            <a:ext cx="2029273" cy="1992474"/>
          </a:xfrm>
          <a:prstGeom prst="rect">
            <a:avLst/>
          </a:prstGeom>
          <a:ln w="88900" cap="sq">
            <a:solidFill>
              <a:srgbClr val="FFFFFF"/>
            </a:solidFill>
            <a:miter/>
          </a:ln>
          <a:effectLst>
            <a:outerShdw sx="100000" sy="100000" kx="0" ky="0" algn="b" rotWithShape="0" blurRad="254000" dist="0" dir="0">
              <a:srgbClr val="000000">
                <a:alpha val="43000"/>
              </a:srgbClr>
            </a:outerShdw>
          </a:effectLst>
        </p:spPr>
      </p:pic>
      <p:pic>
        <p:nvPicPr>
          <p:cNvPr id="59" name="Rhipicephalus-sanguineus-the-vector-and-potential-reservoir-of-Mediterranean-spotted.png"/>
          <p:cNvPicPr/>
          <p:nvPr/>
        </p:nvPicPr>
        <p:blipFill>
          <a:blip r:embed="rId3">
            <a:extLst/>
          </a:blip>
          <a:stretch>
            <a:fillRect/>
          </a:stretch>
        </p:blipFill>
        <p:spPr>
          <a:xfrm>
            <a:off x="8077343" y="3872539"/>
            <a:ext cx="3880843" cy="2086524"/>
          </a:xfrm>
          <a:prstGeom prst="rect">
            <a:avLst/>
          </a:prstGeom>
          <a:ln w="88900" cap="sq">
            <a:solidFill>
              <a:srgbClr val="FFFFFF"/>
            </a:solidFill>
            <a:miter/>
          </a:ln>
          <a:effectLst>
            <a:outerShdw sx="100000" sy="100000" kx="0" ky="0" algn="b" rotWithShape="0" blurRad="254000" dist="0" dir="0">
              <a:srgbClr val="000000">
                <a:alpha val="43000"/>
              </a:srgbClr>
            </a:outerShdw>
          </a:effectLst>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RICKETTSIOSIS</a:t>
            </a:r>
          </a:p>
        </p:txBody>
      </p:sp>
      <p:sp>
        <p:nvSpPr>
          <p:cNvPr id="62" name="Shape 62"/>
          <p:cNvSpPr/>
          <p:nvPr>
            <p:ph type="body" idx="1"/>
          </p:nvPr>
        </p:nvSpPr>
        <p:spPr>
          <a:xfrm>
            <a:off x="616639" y="1136363"/>
            <a:ext cx="10958722" cy="5092168"/>
          </a:xfrm>
          <a:prstGeom prst="rect">
            <a:avLst/>
          </a:prstGeom>
        </p:spPr>
        <p:txBody>
          <a:bodyPr/>
          <a:lstStyle/>
          <a:p>
            <a:pPr lvl="0" marL="0" indent="0" algn="just" defTabSz="457200">
              <a:lnSpc>
                <a:spcPct val="100000"/>
              </a:lnSpc>
              <a:spcBef>
                <a:spcPts val="0"/>
              </a:spcBef>
              <a:buSzTx/>
              <a:buFontTx/>
              <a:buNone/>
              <a:defRPr sz="1800"/>
            </a:pPr>
            <a:endParaRPr b="1" sz="2100">
              <a:solidFill>
                <a:srgbClr val="9F2B3F"/>
              </a:solidFill>
              <a:latin typeface="Times"/>
              <a:ea typeface="Times"/>
              <a:cs typeface="Times"/>
              <a:sym typeface="Times"/>
            </a:endParaRPr>
          </a:p>
          <a:p>
            <a:pPr lvl="0" marL="320040" indent="-320040" defTabSz="457200">
              <a:lnSpc>
                <a:spcPct val="100000"/>
              </a:lnSpc>
              <a:spcBef>
                <a:spcPts val="0"/>
              </a:spcBef>
              <a:buSzTx/>
              <a:buFontTx/>
              <a:buNone/>
              <a:defRPr sz="1800"/>
            </a:pPr>
            <a:endParaRPr sz="2000">
              <a:latin typeface="+mj-lt"/>
              <a:ea typeface="+mj-ea"/>
              <a:cs typeface="+mj-cs"/>
              <a:sym typeface="Helvetica"/>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63" name="Captura de pantalla 2022-01-31 a las 19.45.18.png"/>
          <p:cNvPicPr/>
          <p:nvPr/>
        </p:nvPicPr>
        <p:blipFill>
          <a:blip r:embed="rId2">
            <a:extLst/>
          </a:blip>
          <a:stretch>
            <a:fillRect/>
          </a:stretch>
        </p:blipFill>
        <p:spPr>
          <a:xfrm>
            <a:off x="1500618" y="1195733"/>
            <a:ext cx="9190764" cy="5300857"/>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RICKETTSIOSIS</a:t>
            </a:r>
          </a:p>
        </p:txBody>
      </p:sp>
      <p:sp>
        <p:nvSpPr>
          <p:cNvPr id="66" name="Shape 66"/>
          <p:cNvSpPr/>
          <p:nvPr>
            <p:ph type="body" idx="1"/>
          </p:nvPr>
        </p:nvSpPr>
        <p:spPr>
          <a:xfrm>
            <a:off x="616639" y="1136363"/>
            <a:ext cx="10958722" cy="5092168"/>
          </a:xfrm>
          <a:prstGeom prst="rect">
            <a:avLst/>
          </a:prstGeom>
        </p:spPr>
        <p:txBody>
          <a:bodyPr/>
          <a:lstStyle/>
          <a:p>
            <a:pPr lvl="0" marL="0" indent="0" algn="just" defTabSz="457200">
              <a:lnSpc>
                <a:spcPct val="100000"/>
              </a:lnSpc>
              <a:spcBef>
                <a:spcPts val="0"/>
              </a:spcBef>
              <a:buSzTx/>
              <a:buFontTx/>
              <a:buNone/>
              <a:defRPr sz="1800"/>
            </a:pPr>
            <a:r>
              <a:rPr b="1" sz="2100">
                <a:solidFill>
                  <a:srgbClr val="9F2B3F"/>
                </a:solidFill>
                <a:latin typeface="Times"/>
                <a:ea typeface="Times"/>
                <a:cs typeface="Times"/>
                <a:sym typeface="Times"/>
              </a:rPr>
              <a:t>3. Clínica.</a:t>
            </a:r>
            <a:endParaRPr b="1" sz="2100">
              <a:solidFill>
                <a:srgbClr val="9F2B3F"/>
              </a:solidFill>
              <a:latin typeface="Times"/>
              <a:ea typeface="Times"/>
              <a:cs typeface="Times"/>
              <a:sym typeface="Times"/>
            </a:endParaRPr>
          </a:p>
          <a:p>
            <a:pPr lvl="0" marL="0" indent="0" algn="just" defTabSz="457200">
              <a:lnSpc>
                <a:spcPct val="100000"/>
              </a:lnSpc>
              <a:spcBef>
                <a:spcPts val="0"/>
              </a:spcBef>
              <a:buSzTx/>
              <a:buFontTx/>
              <a:buNone/>
              <a:defRPr sz="1800"/>
            </a:pPr>
            <a:r>
              <a:rPr b="1" sz="2100">
                <a:solidFill>
                  <a:srgbClr val="9F2B3F"/>
                </a:solidFill>
                <a:latin typeface="Times"/>
                <a:ea typeface="Times"/>
                <a:cs typeface="Times"/>
                <a:sym typeface="Times"/>
              </a:rPr>
              <a:t>FIEBRE BOTONOSA MEDITERRÁNEA</a:t>
            </a:r>
            <a:endParaRPr b="1" sz="2100">
              <a:solidFill>
                <a:srgbClr val="9F2B3F"/>
              </a:solidFill>
              <a:latin typeface="Times"/>
              <a:ea typeface="Times"/>
              <a:cs typeface="Times"/>
              <a:sym typeface="Times"/>
            </a:endParaRPr>
          </a:p>
          <a:p>
            <a:pPr lvl="0" marL="220578" indent="-220578" defTabSz="457200">
              <a:lnSpc>
                <a:spcPct val="100000"/>
              </a:lnSpc>
              <a:spcBef>
                <a:spcPts val="0"/>
              </a:spcBef>
              <a:buFontTx/>
              <a:defRPr sz="1800"/>
            </a:pPr>
            <a:r>
              <a:rPr i="1" sz="2200">
                <a:latin typeface="Garamond"/>
                <a:ea typeface="Garamond"/>
                <a:cs typeface="Garamond"/>
                <a:sym typeface="Garamond"/>
              </a:rPr>
              <a:t>Rickettsia conorii </a:t>
            </a:r>
            <a:r>
              <a:rPr sz="2200">
                <a:latin typeface="Garamond"/>
                <a:ea typeface="Garamond"/>
                <a:cs typeface="Garamond"/>
                <a:sym typeface="Garamond"/>
              </a:rPr>
              <a:t>transmitida por picadura de la garrapata común (</a:t>
            </a:r>
            <a:r>
              <a:rPr i="1" sz="2200">
                <a:latin typeface="Garamond"/>
                <a:ea typeface="Garamond"/>
                <a:cs typeface="Garamond"/>
                <a:sym typeface="Garamond"/>
              </a:rPr>
              <a:t>Rhipicephalus sanguineus</a:t>
            </a:r>
            <a:r>
              <a:rPr sz="2200">
                <a:latin typeface="Garamond"/>
                <a:ea typeface="Garamond"/>
                <a:cs typeface="Garamond"/>
                <a:sym typeface="Garamond"/>
              </a:rPr>
              <a:t>) del perro.</a:t>
            </a:r>
            <a:endParaRPr sz="2200">
              <a:latin typeface="Garamond"/>
              <a:ea typeface="Garamond"/>
              <a:cs typeface="Garamond"/>
              <a:sym typeface="Garamond"/>
            </a:endParaRPr>
          </a:p>
          <a:p>
            <a:pPr lvl="0" marL="220578" indent="-220578" defTabSz="457200">
              <a:lnSpc>
                <a:spcPct val="100000"/>
              </a:lnSpc>
              <a:spcBef>
                <a:spcPts val="0"/>
              </a:spcBef>
              <a:buFontTx/>
              <a:defRPr sz="1800"/>
            </a:pPr>
            <a:r>
              <a:rPr sz="2200">
                <a:latin typeface="Garamond"/>
                <a:ea typeface="Garamond"/>
                <a:cs typeface="Garamond"/>
                <a:sym typeface="Garamond"/>
              </a:rPr>
              <a:t>Endémica del área mediterránea, África e India.</a:t>
            </a:r>
            <a:endParaRPr sz="2200">
              <a:latin typeface="Garamond"/>
              <a:ea typeface="Garamond"/>
              <a:cs typeface="Garamond"/>
              <a:sym typeface="Garamond"/>
            </a:endParaRPr>
          </a:p>
          <a:p>
            <a:pPr lvl="0" marL="220578" indent="-220578" defTabSz="457200">
              <a:lnSpc>
                <a:spcPct val="100000"/>
              </a:lnSpc>
              <a:spcBef>
                <a:spcPts val="0"/>
              </a:spcBef>
              <a:buFontTx/>
              <a:defRPr sz="1800"/>
            </a:pPr>
            <a:r>
              <a:rPr sz="2200">
                <a:latin typeface="Garamond"/>
                <a:ea typeface="Garamond"/>
                <a:cs typeface="Garamond"/>
                <a:sym typeface="Garamond"/>
              </a:rPr>
              <a:t>Predominio época estival.</a:t>
            </a:r>
            <a:endParaRPr sz="2200">
              <a:latin typeface="Garamond"/>
              <a:ea typeface="Garamond"/>
              <a:cs typeface="Garamond"/>
              <a:sym typeface="Garamond"/>
            </a:endParaRPr>
          </a:p>
          <a:p>
            <a:pPr lvl="0" marL="220578" indent="-220578" defTabSz="457200">
              <a:lnSpc>
                <a:spcPct val="100000"/>
              </a:lnSpc>
              <a:spcBef>
                <a:spcPts val="0"/>
              </a:spcBef>
              <a:buFontTx/>
              <a:defRPr sz="1800"/>
            </a:pPr>
            <a:endParaRPr sz="500">
              <a:latin typeface="Garamond"/>
              <a:ea typeface="Garamond"/>
              <a:cs typeface="Garamond"/>
              <a:sym typeface="Garamond"/>
            </a:endParaRPr>
          </a:p>
          <a:p>
            <a:pPr lvl="0" marL="220578" indent="-220578" defTabSz="457200">
              <a:lnSpc>
                <a:spcPct val="100000"/>
              </a:lnSpc>
              <a:spcBef>
                <a:spcPts val="0"/>
              </a:spcBef>
              <a:buFontTx/>
              <a:defRPr sz="1800"/>
            </a:pPr>
            <a:r>
              <a:rPr b="1" sz="2200">
                <a:latin typeface="Garamond"/>
                <a:ea typeface="Garamond"/>
                <a:cs typeface="Garamond"/>
                <a:sym typeface="Garamond"/>
              </a:rPr>
              <a:t>Tríada</a:t>
            </a:r>
            <a:r>
              <a:rPr sz="2200">
                <a:latin typeface="Garamond"/>
                <a:ea typeface="Garamond"/>
                <a:cs typeface="Garamond"/>
                <a:sym typeface="Garamond"/>
              </a:rPr>
              <a:t>: fiebre, exantema maculopapular con afectación palmo-plantar, “mancha negra” en el lugar de inoculación. </a:t>
            </a:r>
            <a:endParaRPr sz="2200">
              <a:latin typeface="Garamond"/>
              <a:ea typeface="Garamond"/>
              <a:cs typeface="Garamond"/>
              <a:sym typeface="Garamond"/>
            </a:endParaRPr>
          </a:p>
          <a:p>
            <a:pPr lvl="0" marL="320040" indent="-320040" defTabSz="457200">
              <a:lnSpc>
                <a:spcPct val="100000"/>
              </a:lnSpc>
              <a:spcBef>
                <a:spcPts val="0"/>
              </a:spcBef>
              <a:buSzTx/>
              <a:buFontTx/>
              <a:buNone/>
              <a:defRPr sz="1800"/>
            </a:pPr>
            <a:endParaRPr sz="2200">
              <a:latin typeface="+mj-lt"/>
              <a:ea typeface="+mj-ea"/>
              <a:cs typeface="+mj-cs"/>
              <a:sym typeface="Helvetica"/>
            </a:endParaRPr>
          </a:p>
          <a:p>
            <a:pPr lvl="0" marL="320040" indent="-320040" defTabSz="457200">
              <a:lnSpc>
                <a:spcPct val="100000"/>
              </a:lnSpc>
              <a:spcBef>
                <a:spcPts val="0"/>
              </a:spcBef>
              <a:buSzTx/>
              <a:buFontTx/>
              <a:buNone/>
              <a:defRPr sz="1800"/>
            </a:pPr>
            <a:endParaRPr sz="2000">
              <a:latin typeface="+mj-lt"/>
              <a:ea typeface="+mj-ea"/>
              <a:cs typeface="+mj-cs"/>
              <a:sym typeface="Helvetica"/>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67" name="Captura de pantalla 2022-01-31 a las 19.50.12.png"/>
          <p:cNvPicPr/>
          <p:nvPr/>
        </p:nvPicPr>
        <p:blipFill>
          <a:blip r:embed="rId2">
            <a:extLst/>
          </a:blip>
          <a:stretch>
            <a:fillRect/>
          </a:stretch>
        </p:blipFill>
        <p:spPr>
          <a:xfrm>
            <a:off x="3217250" y="3334076"/>
            <a:ext cx="5865319" cy="3017664"/>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RICKETTSIOSIS</a:t>
            </a:r>
          </a:p>
        </p:txBody>
      </p:sp>
      <p:sp>
        <p:nvSpPr>
          <p:cNvPr id="70" name="Shape 70"/>
          <p:cNvSpPr/>
          <p:nvPr>
            <p:ph type="body" idx="1"/>
          </p:nvPr>
        </p:nvSpPr>
        <p:spPr>
          <a:xfrm>
            <a:off x="616639" y="1136363"/>
            <a:ext cx="10958722" cy="5092168"/>
          </a:xfrm>
          <a:prstGeom prst="rect">
            <a:avLst/>
          </a:prstGeom>
        </p:spPr>
        <p:txBody>
          <a:bodyPr/>
          <a:lstStyle/>
          <a:p>
            <a:pPr lvl="0" marL="0" indent="0" algn="just" defTabSz="347472">
              <a:lnSpc>
                <a:spcPct val="100000"/>
              </a:lnSpc>
              <a:spcBef>
                <a:spcPts val="0"/>
              </a:spcBef>
              <a:buSzTx/>
              <a:buFontTx/>
              <a:buNone/>
              <a:defRPr sz="1800"/>
            </a:pPr>
            <a:r>
              <a:rPr b="1" sz="1900">
                <a:solidFill>
                  <a:srgbClr val="9F2B3F"/>
                </a:solidFill>
                <a:latin typeface="Garamond"/>
                <a:ea typeface="Garamond"/>
                <a:cs typeface="Garamond"/>
                <a:sym typeface="Garamond"/>
              </a:rPr>
              <a:t>4. Diagnóstico</a:t>
            </a:r>
            <a:endParaRPr b="1" sz="1900">
              <a:solidFill>
                <a:srgbClr val="9F2B3F"/>
              </a:solidFill>
              <a:latin typeface="Garamond"/>
              <a:ea typeface="Garamond"/>
              <a:cs typeface="Garamond"/>
              <a:sym typeface="Garamond"/>
            </a:endParaRPr>
          </a:p>
          <a:p>
            <a:pPr lvl="1" marL="495300" indent="-205739" defTabSz="347472">
              <a:lnSpc>
                <a:spcPct val="100000"/>
              </a:lnSpc>
              <a:spcBef>
                <a:spcPts val="0"/>
              </a:spcBef>
              <a:buFontTx/>
              <a:defRPr sz="1800"/>
            </a:pPr>
            <a:r>
              <a:rPr b="1" sz="1900">
                <a:latin typeface="Garamond"/>
                <a:ea typeface="Garamond"/>
                <a:cs typeface="Garamond"/>
                <a:sym typeface="Garamond"/>
              </a:rPr>
              <a:t>Clínica.</a:t>
            </a:r>
            <a:endParaRPr b="1" sz="1900">
              <a:latin typeface="Garamond"/>
              <a:ea typeface="Garamond"/>
              <a:cs typeface="Garamond"/>
              <a:sym typeface="Garamond"/>
            </a:endParaRPr>
          </a:p>
          <a:p>
            <a:pPr lvl="1" marL="495300" indent="-205739" defTabSz="347472">
              <a:lnSpc>
                <a:spcPct val="100000"/>
              </a:lnSpc>
              <a:spcBef>
                <a:spcPts val="0"/>
              </a:spcBef>
              <a:buFontTx/>
              <a:defRPr sz="1800"/>
            </a:pPr>
            <a:r>
              <a:rPr b="1" sz="1900">
                <a:latin typeface="Garamond"/>
                <a:ea typeface="Garamond"/>
                <a:cs typeface="Garamond"/>
                <a:sym typeface="Garamond"/>
              </a:rPr>
              <a:t>Laboratorio:</a:t>
            </a:r>
            <a:endParaRPr b="1" sz="1900">
              <a:latin typeface="Garamond"/>
              <a:ea typeface="Garamond"/>
              <a:cs typeface="Garamond"/>
              <a:sym typeface="Garamond"/>
            </a:endParaRPr>
          </a:p>
          <a:p>
            <a:pPr lvl="0" marL="486460" indent="-208483" defTabSz="347472">
              <a:lnSpc>
                <a:spcPct val="100000"/>
              </a:lnSpc>
              <a:spcBef>
                <a:spcPts val="0"/>
              </a:spcBef>
              <a:buSzTx/>
              <a:buFontTx/>
              <a:buNone/>
              <a:defRPr sz="1800"/>
            </a:pPr>
            <a:r>
              <a:rPr sz="1900">
                <a:latin typeface="Garamond"/>
                <a:ea typeface="Garamond"/>
                <a:cs typeface="Garamond"/>
                <a:sym typeface="Garamond"/>
              </a:rPr>
              <a:t>Elevación transaminasas y CK (hasta 50% casos)</a:t>
            </a:r>
            <a:endParaRPr sz="1900">
              <a:latin typeface="Garamond"/>
              <a:ea typeface="Garamond"/>
              <a:cs typeface="Garamond"/>
              <a:sym typeface="Garamond"/>
            </a:endParaRPr>
          </a:p>
          <a:p>
            <a:pPr lvl="0" marL="486460" indent="-208483" defTabSz="347472">
              <a:lnSpc>
                <a:spcPct val="100000"/>
              </a:lnSpc>
              <a:spcBef>
                <a:spcPts val="0"/>
              </a:spcBef>
              <a:buSzTx/>
              <a:buFontTx/>
              <a:buNone/>
              <a:defRPr sz="1800"/>
            </a:pPr>
            <a:r>
              <a:rPr sz="1900">
                <a:latin typeface="Garamond"/>
                <a:ea typeface="Garamond"/>
                <a:cs typeface="Garamond"/>
                <a:sym typeface="Garamond"/>
              </a:rPr>
              <a:t>Pancitopenia, elevación de PCR y VSG.</a:t>
            </a:r>
            <a:endParaRPr sz="1900">
              <a:latin typeface="Garamond"/>
              <a:ea typeface="Garamond"/>
              <a:cs typeface="Garamond"/>
              <a:sym typeface="Garamond"/>
            </a:endParaRPr>
          </a:p>
          <a:p>
            <a:pPr lvl="0" marL="486460" indent="-208483" defTabSz="347472">
              <a:lnSpc>
                <a:spcPct val="100000"/>
              </a:lnSpc>
              <a:spcBef>
                <a:spcPts val="0"/>
              </a:spcBef>
              <a:buSzTx/>
              <a:buFontTx/>
              <a:buNone/>
              <a:defRPr sz="1800"/>
            </a:pPr>
            <a:endParaRPr sz="1900">
              <a:latin typeface="Garamond"/>
              <a:ea typeface="Garamond"/>
              <a:cs typeface="Garamond"/>
              <a:sym typeface="Garamond"/>
            </a:endParaRPr>
          </a:p>
          <a:p>
            <a:pPr lvl="1" marL="495300" indent="-205739" defTabSz="347472">
              <a:lnSpc>
                <a:spcPct val="100000"/>
              </a:lnSpc>
              <a:spcBef>
                <a:spcPts val="0"/>
              </a:spcBef>
              <a:buFontTx/>
              <a:defRPr sz="1800"/>
            </a:pPr>
            <a:r>
              <a:rPr b="1" sz="1900">
                <a:latin typeface="Garamond"/>
                <a:ea typeface="Garamond"/>
                <a:cs typeface="Garamond"/>
                <a:sym typeface="Garamond"/>
              </a:rPr>
              <a:t>Diagnostico microbiológico </a:t>
            </a:r>
            <a:endParaRPr b="1" sz="1900">
              <a:latin typeface="Garamond"/>
              <a:ea typeface="Garamond"/>
              <a:cs typeface="Garamond"/>
              <a:sym typeface="Garamond"/>
            </a:endParaRPr>
          </a:p>
          <a:p>
            <a:pPr lvl="0" marL="486460" indent="-208483" defTabSz="347472">
              <a:lnSpc>
                <a:spcPct val="100000"/>
              </a:lnSpc>
              <a:spcBef>
                <a:spcPts val="0"/>
              </a:spcBef>
              <a:buSzTx/>
              <a:buFontTx/>
              <a:buNone/>
              <a:defRPr sz="1800"/>
            </a:pPr>
            <a:r>
              <a:rPr b="1" sz="1900">
                <a:latin typeface="Garamond"/>
                <a:ea typeface="Garamond"/>
                <a:cs typeface="Garamond"/>
                <a:sym typeface="Garamond"/>
              </a:rPr>
              <a:t> IFI</a:t>
            </a:r>
            <a:endParaRPr b="1" sz="1900">
              <a:latin typeface="Garamond"/>
              <a:ea typeface="Garamond"/>
              <a:cs typeface="Garamond"/>
              <a:sym typeface="Garamond"/>
            </a:endParaRPr>
          </a:p>
          <a:p>
            <a:pPr lvl="0" marL="694944" indent="-173736" defTabSz="347472">
              <a:lnSpc>
                <a:spcPct val="100000"/>
              </a:lnSpc>
              <a:spcBef>
                <a:spcPts val="0"/>
              </a:spcBef>
              <a:buSzTx/>
              <a:buFontTx/>
              <a:buNone/>
              <a:defRPr sz="1800"/>
            </a:pPr>
            <a:r>
              <a:rPr sz="1900">
                <a:latin typeface="Garamond"/>
                <a:ea typeface="Garamond"/>
                <a:cs typeface="Garamond"/>
                <a:sym typeface="Garamond"/>
              </a:rPr>
              <a:t>Mejor sensibilidad, especificidad y rapidez.</a:t>
            </a:r>
            <a:endParaRPr sz="1900">
              <a:latin typeface="Garamond"/>
              <a:ea typeface="Garamond"/>
              <a:cs typeface="Garamond"/>
              <a:sym typeface="Garamond"/>
            </a:endParaRPr>
          </a:p>
          <a:p>
            <a:pPr lvl="0" marL="694944" indent="-173736" defTabSz="347472">
              <a:lnSpc>
                <a:spcPct val="100000"/>
              </a:lnSpc>
              <a:spcBef>
                <a:spcPts val="0"/>
              </a:spcBef>
              <a:buSzTx/>
              <a:buFontTx/>
              <a:buNone/>
              <a:defRPr sz="1800"/>
            </a:pPr>
            <a:r>
              <a:rPr sz="1900">
                <a:latin typeface="Garamond"/>
                <a:ea typeface="Garamond"/>
                <a:cs typeface="Garamond"/>
                <a:sym typeface="Garamond"/>
              </a:rPr>
              <a:t>Diferencia IgM vs IgG</a:t>
            </a:r>
            <a:endParaRPr sz="1900">
              <a:latin typeface="Garamond"/>
              <a:ea typeface="Garamond"/>
              <a:cs typeface="Garamond"/>
              <a:sym typeface="Garamond"/>
            </a:endParaRPr>
          </a:p>
          <a:p>
            <a:pPr lvl="0" marL="694944" indent="-173736" defTabSz="347472">
              <a:lnSpc>
                <a:spcPct val="100000"/>
              </a:lnSpc>
              <a:spcBef>
                <a:spcPts val="0"/>
              </a:spcBef>
              <a:buSzTx/>
              <a:buFontTx/>
              <a:buNone/>
              <a:defRPr sz="1800"/>
            </a:pPr>
            <a:r>
              <a:rPr sz="1900">
                <a:latin typeface="Garamond"/>
                <a:ea typeface="Garamond"/>
                <a:cs typeface="Garamond"/>
                <a:sym typeface="Garamond"/>
              </a:rPr>
              <a:t>Positividad cruzada con otras </a:t>
            </a:r>
            <a:r>
              <a:rPr i="1" sz="1900">
                <a:latin typeface="Garamond"/>
                <a:ea typeface="Garamond"/>
                <a:cs typeface="Garamond"/>
                <a:sym typeface="Garamond"/>
              </a:rPr>
              <a:t>Rickettsias</a:t>
            </a:r>
            <a:r>
              <a:rPr sz="1900">
                <a:latin typeface="Garamond"/>
                <a:ea typeface="Garamond"/>
                <a:cs typeface="Garamond"/>
                <a:sym typeface="Garamond"/>
              </a:rPr>
              <a:t> </a:t>
            </a:r>
            <a:endParaRPr sz="1900">
              <a:latin typeface="Garamond"/>
              <a:ea typeface="Garamond"/>
              <a:cs typeface="Garamond"/>
              <a:sym typeface="Garamond"/>
            </a:endParaRPr>
          </a:p>
          <a:p>
            <a:pPr lvl="0" marL="694944" indent="-173736" defTabSz="347472">
              <a:lnSpc>
                <a:spcPct val="100000"/>
              </a:lnSpc>
              <a:spcBef>
                <a:spcPts val="0"/>
              </a:spcBef>
              <a:buSzTx/>
              <a:buFontTx/>
              <a:buNone/>
              <a:defRPr sz="1800"/>
            </a:pPr>
            <a:r>
              <a:rPr sz="1900">
                <a:latin typeface="Garamond"/>
                <a:ea typeface="Garamond"/>
                <a:cs typeface="Garamond"/>
                <a:sym typeface="Garamond"/>
              </a:rPr>
              <a:t>IgM &gt;80, IgG &gt;1/152 o aumento del cuádruple de su título.</a:t>
            </a:r>
            <a:endParaRPr sz="1900">
              <a:latin typeface="Garamond"/>
              <a:ea typeface="Garamond"/>
              <a:cs typeface="Garamond"/>
              <a:sym typeface="Garamond"/>
            </a:endParaRPr>
          </a:p>
          <a:p>
            <a:pPr lvl="0" marL="486460" indent="-208483" defTabSz="347472">
              <a:lnSpc>
                <a:spcPct val="100000"/>
              </a:lnSpc>
              <a:spcBef>
                <a:spcPts val="0"/>
              </a:spcBef>
              <a:buSzTx/>
              <a:buFontTx/>
              <a:buNone/>
              <a:defRPr sz="1800"/>
            </a:pPr>
            <a:r>
              <a:rPr sz="1900">
                <a:latin typeface="Garamond"/>
                <a:ea typeface="Garamond"/>
                <a:cs typeface="Garamond"/>
                <a:sym typeface="Garamond"/>
              </a:rPr>
              <a:t> </a:t>
            </a:r>
            <a:r>
              <a:rPr b="1" sz="1900">
                <a:latin typeface="Garamond"/>
                <a:ea typeface="Garamond"/>
                <a:cs typeface="Garamond"/>
                <a:sym typeface="Garamond"/>
              </a:rPr>
              <a:t>PCR, IFD o cultivo</a:t>
            </a:r>
            <a:endParaRPr b="1" sz="1900">
              <a:latin typeface="Garamond"/>
              <a:ea typeface="Garamond"/>
              <a:cs typeface="Garamond"/>
              <a:sym typeface="Garamond"/>
            </a:endParaRPr>
          </a:p>
          <a:p>
            <a:pPr lvl="0" marL="486460" indent="-208483" defTabSz="347472">
              <a:lnSpc>
                <a:spcPct val="100000"/>
              </a:lnSpc>
              <a:spcBef>
                <a:spcPts val="0"/>
              </a:spcBef>
              <a:buSzTx/>
              <a:buFontTx/>
              <a:buNone/>
              <a:defRPr sz="1800"/>
            </a:pPr>
            <a:endParaRPr sz="1900">
              <a:latin typeface="Garamond"/>
              <a:ea typeface="Garamond"/>
              <a:cs typeface="Garamond"/>
              <a:sym typeface="Garamond"/>
            </a:endParaRPr>
          </a:p>
          <a:p>
            <a:pPr lvl="0" marL="0" indent="0" algn="just" defTabSz="347472">
              <a:lnSpc>
                <a:spcPct val="100000"/>
              </a:lnSpc>
              <a:spcBef>
                <a:spcPts val="0"/>
              </a:spcBef>
              <a:buSzTx/>
              <a:buFontTx/>
              <a:buNone/>
              <a:defRPr sz="1800"/>
            </a:pPr>
            <a:r>
              <a:rPr b="1" sz="1900">
                <a:solidFill>
                  <a:srgbClr val="9F2B3F"/>
                </a:solidFill>
                <a:latin typeface="Garamond"/>
                <a:ea typeface="Garamond"/>
                <a:cs typeface="Garamond"/>
                <a:sym typeface="Garamond"/>
              </a:rPr>
              <a:t>5. Tratamiento.</a:t>
            </a:r>
            <a:endParaRPr b="1" sz="1900">
              <a:solidFill>
                <a:srgbClr val="9F2B3F"/>
              </a:solidFill>
              <a:latin typeface="Garamond"/>
              <a:ea typeface="Garamond"/>
              <a:cs typeface="Garamond"/>
              <a:sym typeface="Garamond"/>
            </a:endParaRPr>
          </a:p>
          <a:p>
            <a:pPr lvl="0" marL="468477" indent="-190500" defTabSz="347472">
              <a:lnSpc>
                <a:spcPct val="100000"/>
              </a:lnSpc>
              <a:spcBef>
                <a:spcPts val="0"/>
              </a:spcBef>
              <a:buFontTx/>
              <a:defRPr sz="1800"/>
            </a:pPr>
            <a:r>
              <a:rPr b="1" sz="1900">
                <a:latin typeface="Garamond"/>
                <a:ea typeface="Garamond"/>
                <a:cs typeface="Garamond"/>
                <a:sym typeface="Garamond"/>
              </a:rPr>
              <a:t>Doxiciclina: </a:t>
            </a:r>
            <a:r>
              <a:rPr sz="1900">
                <a:latin typeface="Garamond"/>
                <a:ea typeface="Garamond"/>
                <a:cs typeface="Garamond"/>
                <a:sym typeface="Garamond"/>
              </a:rPr>
              <a:t>100 mg/VO/12h (niños 5 mg/kg/12h) 1-5 días.</a:t>
            </a:r>
            <a:endParaRPr sz="1900">
              <a:latin typeface="Garamond"/>
              <a:ea typeface="Garamond"/>
              <a:cs typeface="Garamond"/>
              <a:sym typeface="Garamond"/>
            </a:endParaRPr>
          </a:p>
          <a:p>
            <a:pPr lvl="0" marL="486460" indent="-208483" defTabSz="347472">
              <a:lnSpc>
                <a:spcPct val="100000"/>
              </a:lnSpc>
              <a:spcBef>
                <a:spcPts val="0"/>
              </a:spcBef>
              <a:buSzTx/>
              <a:buFontTx/>
              <a:buNone/>
              <a:defRPr sz="1800"/>
            </a:pPr>
            <a:endParaRPr sz="1900">
              <a:latin typeface="Garamond"/>
              <a:ea typeface="Garamond"/>
              <a:cs typeface="Garamond"/>
              <a:sym typeface="Garamond"/>
            </a:endParaRPr>
          </a:p>
          <a:p>
            <a:pPr lvl="0" marL="468477" indent="-190500" defTabSz="347472">
              <a:lnSpc>
                <a:spcPct val="100000"/>
              </a:lnSpc>
              <a:spcBef>
                <a:spcPts val="0"/>
              </a:spcBef>
              <a:buFontTx/>
              <a:defRPr sz="1800"/>
            </a:pPr>
            <a:r>
              <a:rPr sz="1900">
                <a:latin typeface="Garamond"/>
                <a:ea typeface="Garamond"/>
                <a:cs typeface="Garamond"/>
                <a:sym typeface="Garamond"/>
              </a:rPr>
              <a:t>Alternativas: Josamicina 1g/VO/8h 5 días y otros macrólidos. Ciprofloxacino 500 mg/VO/12h 2-5 días.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FIEBRE Q </a:t>
            </a:r>
          </a:p>
        </p:txBody>
      </p:sp>
      <p:sp>
        <p:nvSpPr>
          <p:cNvPr id="73" name="Shape 73"/>
          <p:cNvSpPr/>
          <p:nvPr>
            <p:ph type="body" idx="1"/>
          </p:nvPr>
        </p:nvSpPr>
        <p:spPr>
          <a:xfrm>
            <a:off x="616640" y="1106183"/>
            <a:ext cx="10958721" cy="5092169"/>
          </a:xfrm>
          <a:prstGeom prst="rect">
            <a:avLst/>
          </a:prstGeom>
        </p:spPr>
        <p:txBody>
          <a:bodyPr lIns="0" tIns="0" rIns="0" bIns="0" numCol="2" spcCol="547936"/>
          <a:lstStyle/>
          <a:p>
            <a:pPr lvl="0" marL="0" indent="0" algn="just" defTabSz="457200">
              <a:lnSpc>
                <a:spcPct val="100000"/>
              </a:lnSpc>
              <a:spcBef>
                <a:spcPts val="0"/>
              </a:spcBef>
              <a:buSzTx/>
              <a:buFontTx/>
              <a:buNone/>
              <a:defRPr sz="1800"/>
            </a:pPr>
            <a:r>
              <a:rPr b="1" sz="1900">
                <a:solidFill>
                  <a:srgbClr val="9F2B3F"/>
                </a:solidFill>
                <a:latin typeface="Garamond"/>
                <a:ea typeface="Garamond"/>
                <a:cs typeface="Garamond"/>
                <a:sym typeface="Garamond"/>
              </a:rPr>
              <a:t>1. Epidemiología</a:t>
            </a:r>
            <a:endParaRPr b="1" sz="1900">
              <a:solidFill>
                <a:srgbClr val="9F2B3F"/>
              </a:solidFill>
              <a:latin typeface="Garamond"/>
              <a:ea typeface="Garamond"/>
              <a:cs typeface="Garamond"/>
              <a:sym typeface="Garamond"/>
            </a:endParaRPr>
          </a:p>
          <a:p>
            <a:pPr lvl="0" marL="170447" indent="-170447" defTabSz="457200">
              <a:lnSpc>
                <a:spcPct val="100000"/>
              </a:lnSpc>
              <a:spcBef>
                <a:spcPts val="0"/>
              </a:spcBef>
              <a:buFontTx/>
              <a:defRPr sz="1800"/>
            </a:pPr>
            <a:r>
              <a:rPr sz="1900">
                <a:latin typeface="Garamond"/>
                <a:ea typeface="Garamond"/>
                <a:cs typeface="Garamond"/>
                <a:sym typeface="Garamond"/>
              </a:rPr>
              <a:t>Cocobacilo gramnegativo de crecimiento intracelular obligado.</a:t>
            </a:r>
            <a:endParaRPr sz="1900">
              <a:latin typeface="Garamond"/>
              <a:ea typeface="Garamond"/>
              <a:cs typeface="Garamond"/>
              <a:sym typeface="Garamond"/>
            </a:endParaRPr>
          </a:p>
          <a:p>
            <a:pPr lvl="0" marL="170447" indent="-170447" defTabSz="457200">
              <a:lnSpc>
                <a:spcPct val="100000"/>
              </a:lnSpc>
              <a:spcBef>
                <a:spcPts val="0"/>
              </a:spcBef>
              <a:buFontTx/>
              <a:defRPr sz="1800"/>
            </a:pPr>
            <a:endParaRPr sz="1900">
              <a:latin typeface="Garamond"/>
              <a:ea typeface="Garamond"/>
              <a:cs typeface="Garamond"/>
              <a:sym typeface="Garamond"/>
            </a:endParaRPr>
          </a:p>
          <a:p>
            <a:pPr lvl="0" marL="170447" indent="-170447" defTabSz="457200">
              <a:lnSpc>
                <a:spcPct val="100000"/>
              </a:lnSpc>
              <a:spcBef>
                <a:spcPts val="0"/>
              </a:spcBef>
              <a:buFontTx/>
              <a:defRPr sz="1800"/>
            </a:pPr>
            <a:r>
              <a:rPr sz="1900">
                <a:latin typeface="Garamond"/>
                <a:ea typeface="Garamond"/>
                <a:cs typeface="Garamond"/>
                <a:sym typeface="Garamond"/>
              </a:rPr>
              <a:t>Dos variaciones antigénicas:</a:t>
            </a:r>
            <a:br>
              <a:rPr sz="1900">
                <a:latin typeface="Garamond"/>
                <a:ea typeface="Garamond"/>
                <a:cs typeface="Garamond"/>
                <a:sym typeface="Garamond"/>
              </a:rPr>
            </a:br>
            <a:r>
              <a:rPr sz="1900">
                <a:latin typeface="Garamond"/>
                <a:ea typeface="Garamond"/>
                <a:cs typeface="Garamond"/>
                <a:sym typeface="Garamond"/>
              </a:rPr>
              <a:t> *</a:t>
            </a:r>
            <a:r>
              <a:rPr sz="1900">
                <a:solidFill>
                  <a:srgbClr val="A5C4DB"/>
                </a:solidFill>
                <a:latin typeface="Garamond"/>
                <a:ea typeface="Garamond"/>
                <a:cs typeface="Garamond"/>
                <a:sym typeface="Garamond"/>
              </a:rPr>
              <a:t> </a:t>
            </a:r>
            <a:r>
              <a:rPr b="1" sz="1900">
                <a:latin typeface="Garamond"/>
                <a:ea typeface="Garamond"/>
                <a:cs typeface="Garamond"/>
                <a:sym typeface="Garamond"/>
              </a:rPr>
              <a:t>Fase II:</a:t>
            </a:r>
            <a:r>
              <a:rPr sz="1900">
                <a:latin typeface="Garamond"/>
                <a:ea typeface="Garamond"/>
                <a:cs typeface="Garamond"/>
                <a:sym typeface="Garamond"/>
              </a:rPr>
              <a:t> forma aguda.</a:t>
            </a:r>
            <a:br>
              <a:rPr sz="1900">
                <a:latin typeface="Garamond"/>
                <a:ea typeface="Garamond"/>
                <a:cs typeface="Garamond"/>
                <a:sym typeface="Garamond"/>
              </a:rPr>
            </a:br>
            <a:r>
              <a:rPr sz="1900">
                <a:latin typeface="Garamond"/>
                <a:ea typeface="Garamond"/>
                <a:cs typeface="Garamond"/>
                <a:sym typeface="Garamond"/>
              </a:rPr>
              <a:t> *</a:t>
            </a:r>
            <a:r>
              <a:rPr sz="1900">
                <a:solidFill>
                  <a:srgbClr val="A5C4DB"/>
                </a:solidFill>
                <a:latin typeface="Garamond"/>
                <a:ea typeface="Garamond"/>
                <a:cs typeface="Garamond"/>
                <a:sym typeface="Garamond"/>
              </a:rPr>
              <a:t> </a:t>
            </a:r>
            <a:r>
              <a:rPr b="1" sz="1900">
                <a:latin typeface="Garamond"/>
                <a:ea typeface="Garamond"/>
                <a:cs typeface="Garamond"/>
                <a:sym typeface="Garamond"/>
              </a:rPr>
              <a:t>Fase I: </a:t>
            </a:r>
            <a:r>
              <a:rPr sz="1900">
                <a:latin typeface="Garamond"/>
                <a:ea typeface="Garamond"/>
                <a:cs typeface="Garamond"/>
                <a:sym typeface="Garamond"/>
              </a:rPr>
              <a:t>forma crónica.</a:t>
            </a:r>
            <a:endParaRPr sz="1900">
              <a:latin typeface="Garamond"/>
              <a:ea typeface="Garamond"/>
              <a:cs typeface="Garamond"/>
              <a:sym typeface="Garamond"/>
            </a:endParaRPr>
          </a:p>
          <a:p>
            <a:pPr lvl="0" marL="170447" indent="-170447" defTabSz="457200">
              <a:lnSpc>
                <a:spcPct val="100000"/>
              </a:lnSpc>
              <a:spcBef>
                <a:spcPts val="0"/>
              </a:spcBef>
              <a:buFontTx/>
              <a:defRPr sz="1800"/>
            </a:pPr>
            <a:r>
              <a:rPr sz="1900">
                <a:latin typeface="Garamond"/>
                <a:ea typeface="Garamond"/>
                <a:cs typeface="Garamond"/>
                <a:sym typeface="Garamond"/>
              </a:rPr>
              <a:t>Distribución mundial. Endémica en España.</a:t>
            </a:r>
            <a:endParaRPr sz="1900">
              <a:latin typeface="Garamond"/>
              <a:ea typeface="Garamond"/>
              <a:cs typeface="Garamond"/>
              <a:sym typeface="Garamond"/>
            </a:endParaRPr>
          </a:p>
          <a:p>
            <a:pPr lvl="0" marL="0" indent="0" defTabSz="457200">
              <a:lnSpc>
                <a:spcPct val="100000"/>
              </a:lnSpc>
              <a:spcBef>
                <a:spcPts val="0"/>
              </a:spcBef>
              <a:buSzTx/>
              <a:buFontTx/>
              <a:buNone/>
              <a:defRPr sz="1800"/>
            </a:pPr>
            <a:endParaRPr sz="1900">
              <a:latin typeface="Garamond"/>
              <a:ea typeface="Garamond"/>
              <a:cs typeface="Garamond"/>
              <a:sym typeface="Garamond"/>
            </a:endParaRPr>
          </a:p>
          <a:p>
            <a:pPr lvl="0" marL="170447" indent="-170447" defTabSz="457200">
              <a:lnSpc>
                <a:spcPct val="100000"/>
              </a:lnSpc>
              <a:spcBef>
                <a:spcPts val="0"/>
              </a:spcBef>
              <a:buFontTx/>
              <a:defRPr sz="1800"/>
            </a:pPr>
            <a:r>
              <a:rPr b="1" sz="1900">
                <a:latin typeface="Garamond"/>
                <a:ea typeface="Garamond"/>
                <a:cs typeface="Garamond"/>
                <a:sym typeface="Garamond"/>
              </a:rPr>
              <a:t>Reservorio</a:t>
            </a:r>
            <a:r>
              <a:rPr sz="1900">
                <a:latin typeface="Garamond"/>
                <a:ea typeface="Garamond"/>
                <a:cs typeface="Garamond"/>
                <a:sym typeface="Garamond"/>
              </a:rPr>
              <a:t>: ganado, roedores, animales domésticos y aves.</a:t>
            </a:r>
            <a:endParaRPr sz="1900">
              <a:latin typeface="Garamond"/>
              <a:ea typeface="Garamond"/>
              <a:cs typeface="Garamond"/>
              <a:sym typeface="Garamond"/>
            </a:endParaRPr>
          </a:p>
          <a:p>
            <a:pPr lvl="0" marL="170447" indent="-170447" defTabSz="457200">
              <a:lnSpc>
                <a:spcPct val="100000"/>
              </a:lnSpc>
              <a:spcBef>
                <a:spcPts val="0"/>
              </a:spcBef>
              <a:buFontTx/>
              <a:defRPr sz="1800"/>
            </a:pPr>
            <a:endParaRPr sz="1900">
              <a:latin typeface="Garamond"/>
              <a:ea typeface="Garamond"/>
              <a:cs typeface="Garamond"/>
              <a:sym typeface="Garamond"/>
            </a:endParaRPr>
          </a:p>
          <a:p>
            <a:pPr lvl="0" marL="170447" indent="-170447" defTabSz="457200">
              <a:lnSpc>
                <a:spcPct val="100000"/>
              </a:lnSpc>
              <a:spcBef>
                <a:spcPts val="0"/>
              </a:spcBef>
              <a:buFontTx/>
              <a:defRPr sz="1800"/>
            </a:pPr>
            <a:r>
              <a:rPr b="1" sz="1900">
                <a:latin typeface="Garamond"/>
                <a:ea typeface="Garamond"/>
                <a:cs typeface="Garamond"/>
                <a:sym typeface="Garamond"/>
              </a:rPr>
              <a:t>No hay vector. </a:t>
            </a:r>
            <a:endParaRPr b="1" sz="1900">
              <a:latin typeface="Garamond"/>
              <a:ea typeface="Garamond"/>
              <a:cs typeface="Garamond"/>
              <a:sym typeface="Garamond"/>
            </a:endParaRPr>
          </a:p>
          <a:p>
            <a:pPr lvl="0" marL="170447" indent="-170447" defTabSz="457200">
              <a:lnSpc>
                <a:spcPct val="100000"/>
              </a:lnSpc>
              <a:spcBef>
                <a:spcPts val="0"/>
              </a:spcBef>
              <a:buFontTx/>
              <a:defRPr sz="1800"/>
            </a:pPr>
            <a:endParaRPr b="1" sz="1900">
              <a:latin typeface="Garamond"/>
              <a:ea typeface="Garamond"/>
              <a:cs typeface="Garamond"/>
              <a:sym typeface="Garamond"/>
            </a:endParaRPr>
          </a:p>
          <a:p>
            <a:pPr lvl="0" marL="170447" indent="-170447" defTabSz="457200">
              <a:lnSpc>
                <a:spcPct val="100000"/>
              </a:lnSpc>
              <a:spcBef>
                <a:spcPts val="0"/>
              </a:spcBef>
              <a:buFontTx/>
              <a:defRPr sz="1800"/>
            </a:pPr>
            <a:r>
              <a:rPr b="1" sz="1900">
                <a:latin typeface="Garamond"/>
                <a:ea typeface="Garamond"/>
                <a:cs typeface="Garamond"/>
                <a:sym typeface="Garamond"/>
              </a:rPr>
              <a:t>Transmisión:</a:t>
            </a:r>
            <a:endParaRPr b="1" sz="1900">
              <a:latin typeface="Garamond"/>
              <a:ea typeface="Garamond"/>
              <a:cs typeface="Garamond"/>
              <a:sym typeface="Garamond"/>
            </a:endParaRPr>
          </a:p>
          <a:p>
            <a:pPr lvl="1" marL="0" indent="228600" defTabSz="457200">
              <a:lnSpc>
                <a:spcPct val="100000"/>
              </a:lnSpc>
              <a:spcBef>
                <a:spcPts val="0"/>
              </a:spcBef>
              <a:buSzTx/>
              <a:buFontTx/>
              <a:buNone/>
              <a:defRPr sz="1800"/>
            </a:pPr>
            <a:r>
              <a:rPr sz="1900">
                <a:latin typeface="Garamond"/>
                <a:ea typeface="Garamond"/>
                <a:cs typeface="Garamond"/>
                <a:sym typeface="Garamond"/>
              </a:rPr>
              <a:t>- Inhalación de aerosoles de productos del parto,</a:t>
            </a:r>
            <a:endParaRPr sz="1900">
              <a:latin typeface="Garamond"/>
              <a:ea typeface="Garamond"/>
              <a:cs typeface="Garamond"/>
              <a:sym typeface="Garamond"/>
            </a:endParaRPr>
          </a:p>
          <a:p>
            <a:pPr lvl="1" marL="0" indent="228600" defTabSz="457200">
              <a:lnSpc>
                <a:spcPct val="100000"/>
              </a:lnSpc>
              <a:spcBef>
                <a:spcPts val="0"/>
              </a:spcBef>
              <a:buSzTx/>
              <a:buFontTx/>
              <a:buNone/>
              <a:defRPr sz="1800"/>
            </a:pPr>
            <a:r>
              <a:rPr sz="1900">
                <a:latin typeface="Garamond"/>
                <a:ea typeface="Garamond"/>
                <a:cs typeface="Garamond"/>
                <a:sym typeface="Garamond"/>
              </a:rPr>
              <a:t>- Ingesta de leche o derivados contaminados, </a:t>
            </a:r>
            <a:endParaRPr sz="1900">
              <a:latin typeface="Garamond"/>
              <a:ea typeface="Garamond"/>
              <a:cs typeface="Garamond"/>
              <a:sym typeface="Garamond"/>
            </a:endParaRPr>
          </a:p>
          <a:p>
            <a:pPr lvl="1" marL="0" indent="228600" defTabSz="457200">
              <a:lnSpc>
                <a:spcPct val="100000"/>
              </a:lnSpc>
              <a:spcBef>
                <a:spcPts val="0"/>
              </a:spcBef>
              <a:buSzTx/>
              <a:buFontTx/>
              <a:buNone/>
              <a:defRPr sz="1800"/>
            </a:pPr>
            <a:r>
              <a:rPr sz="1900">
                <a:latin typeface="Garamond"/>
                <a:ea typeface="Garamond"/>
                <a:cs typeface="Garamond"/>
                <a:sym typeface="Garamond"/>
              </a:rPr>
              <a:t>- Contacto con animales infectados.</a:t>
            </a:r>
            <a:endParaRPr sz="1900">
              <a:latin typeface="Garamond"/>
              <a:ea typeface="Garamond"/>
              <a:cs typeface="Garamond"/>
              <a:sym typeface="Garamond"/>
            </a:endParaRPr>
          </a:p>
        </p:txBody>
      </p:sp>
      <p:pic>
        <p:nvPicPr>
          <p:cNvPr id="74" name="Captura de pantalla 2022-01-31 a las 20.11.57.png"/>
          <p:cNvPicPr/>
          <p:nvPr/>
        </p:nvPicPr>
        <p:blipFill>
          <a:blip r:embed="rId2">
            <a:extLst/>
          </a:blip>
          <a:stretch>
            <a:fillRect/>
          </a:stretch>
        </p:blipFill>
        <p:spPr>
          <a:xfrm>
            <a:off x="6074647" y="2140474"/>
            <a:ext cx="5962115" cy="2552229"/>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FIEBRE Q </a:t>
            </a:r>
          </a:p>
        </p:txBody>
      </p:sp>
      <p:pic>
        <p:nvPicPr>
          <p:cNvPr id="77" name="Captura de pantalla 2022-01-31 a las 20.19.48.png"/>
          <p:cNvPicPr/>
          <p:nvPr/>
        </p:nvPicPr>
        <p:blipFill>
          <a:blip r:embed="rId2">
            <a:extLst/>
          </a:blip>
          <a:stretch>
            <a:fillRect/>
          </a:stretch>
        </p:blipFill>
        <p:spPr>
          <a:xfrm>
            <a:off x="3204045" y="427731"/>
            <a:ext cx="5304548" cy="5977715"/>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FIEBRE Q </a:t>
            </a:r>
          </a:p>
        </p:txBody>
      </p:sp>
      <p:sp>
        <p:nvSpPr>
          <p:cNvPr id="80" name="Shape 80"/>
          <p:cNvSpPr/>
          <p:nvPr>
            <p:ph type="body" idx="1"/>
          </p:nvPr>
        </p:nvSpPr>
        <p:spPr>
          <a:xfrm>
            <a:off x="616640" y="1106183"/>
            <a:ext cx="10958721" cy="5092169"/>
          </a:xfrm>
          <a:prstGeom prst="rect">
            <a:avLst/>
          </a:prstGeom>
        </p:spPr>
        <p:txBody>
          <a:bodyPr/>
          <a:lstStyle/>
          <a:p>
            <a:pPr lvl="0" marL="0" indent="0" algn="just" defTabSz="457200">
              <a:lnSpc>
                <a:spcPct val="100000"/>
              </a:lnSpc>
              <a:spcBef>
                <a:spcPts val="0"/>
              </a:spcBef>
              <a:buSzTx/>
              <a:buFontTx/>
              <a:buNone/>
              <a:defRPr sz="1800"/>
            </a:pPr>
            <a:r>
              <a:rPr b="1" sz="2200">
                <a:solidFill>
                  <a:srgbClr val="9F2B3F"/>
                </a:solidFill>
                <a:latin typeface="Garamond"/>
                <a:ea typeface="Garamond"/>
                <a:cs typeface="Garamond"/>
                <a:sym typeface="Garamond"/>
              </a:rPr>
              <a:t>2. Clínica</a:t>
            </a:r>
            <a:endParaRPr b="1" sz="2200">
              <a:solidFill>
                <a:srgbClr val="9F2B3F"/>
              </a:solidFill>
              <a:latin typeface="Garamond"/>
              <a:ea typeface="Garamond"/>
              <a:cs typeface="Garamond"/>
              <a:sym typeface="Garamond"/>
            </a:endParaRPr>
          </a:p>
          <a:p>
            <a:pPr lvl="0" marL="200526" indent="-200526" defTabSz="457200">
              <a:lnSpc>
                <a:spcPct val="100000"/>
              </a:lnSpc>
              <a:spcBef>
                <a:spcPts val="0"/>
              </a:spcBef>
              <a:buFontTx/>
              <a:defRPr sz="1800"/>
            </a:pPr>
            <a:r>
              <a:rPr b="1" sz="2200">
                <a:latin typeface="Garamond"/>
                <a:ea typeface="Garamond"/>
                <a:cs typeface="Garamond"/>
                <a:sym typeface="Garamond"/>
              </a:rPr>
              <a:t>Infección aguda:</a:t>
            </a:r>
            <a:endParaRPr b="1" sz="2200">
              <a:latin typeface="Garamond"/>
              <a:ea typeface="Garamond"/>
              <a:cs typeface="Garamond"/>
              <a:sym typeface="Garamond"/>
            </a:endParaRPr>
          </a:p>
          <a:p>
            <a:pPr lvl="1" marL="0" indent="228600" defTabSz="457200">
              <a:lnSpc>
                <a:spcPct val="100000"/>
              </a:lnSpc>
              <a:spcBef>
                <a:spcPts val="0"/>
              </a:spcBef>
              <a:buSzTx/>
              <a:buFontTx/>
              <a:buNone/>
              <a:defRPr sz="1800"/>
            </a:pPr>
            <a:r>
              <a:rPr b="1" sz="2200">
                <a:latin typeface="Garamond"/>
                <a:ea typeface="Garamond"/>
                <a:cs typeface="Garamond"/>
                <a:sym typeface="Garamond"/>
              </a:rPr>
              <a:t>*</a:t>
            </a:r>
            <a:r>
              <a:rPr sz="2200">
                <a:solidFill>
                  <a:srgbClr val="A5C4DB"/>
                </a:solidFill>
                <a:latin typeface="Garamond"/>
                <a:ea typeface="Garamond"/>
                <a:cs typeface="Garamond"/>
                <a:sym typeface="Garamond"/>
              </a:rPr>
              <a:t> </a:t>
            </a:r>
            <a:r>
              <a:rPr sz="2200">
                <a:latin typeface="Garamond"/>
                <a:ea typeface="Garamond"/>
                <a:cs typeface="Garamond"/>
                <a:sym typeface="Garamond"/>
              </a:rPr>
              <a:t>Tras periodo de incubación de 2-4 semanas</a:t>
            </a:r>
            <a:endParaRPr sz="2200">
              <a:latin typeface="Garamond"/>
              <a:ea typeface="Garamond"/>
              <a:cs typeface="Garamond"/>
              <a:sym typeface="Garamond"/>
            </a:endParaRPr>
          </a:p>
          <a:p>
            <a:pPr lvl="1" marL="0" indent="228600" defTabSz="457200">
              <a:lnSpc>
                <a:spcPct val="100000"/>
              </a:lnSpc>
              <a:spcBef>
                <a:spcPts val="0"/>
              </a:spcBef>
              <a:buSzTx/>
              <a:buFontTx/>
              <a:buNone/>
              <a:defRPr sz="1800"/>
            </a:pPr>
            <a:r>
              <a:rPr b="1" sz="2200">
                <a:latin typeface="Garamond"/>
                <a:ea typeface="Garamond"/>
                <a:cs typeface="Garamond"/>
                <a:sym typeface="Garamond"/>
              </a:rPr>
              <a:t>*</a:t>
            </a:r>
            <a:r>
              <a:rPr sz="2200">
                <a:solidFill>
                  <a:srgbClr val="A5C4DB"/>
                </a:solidFill>
                <a:latin typeface="Garamond"/>
                <a:ea typeface="Garamond"/>
                <a:cs typeface="Garamond"/>
                <a:sym typeface="Garamond"/>
              </a:rPr>
              <a:t>  </a:t>
            </a:r>
            <a:r>
              <a:rPr sz="2200">
                <a:latin typeface="Garamond"/>
                <a:ea typeface="Garamond"/>
                <a:cs typeface="Garamond"/>
                <a:sym typeface="Garamond"/>
              </a:rPr>
              <a:t>Síndrome febril autolimitado: fiebre elevada, cefalea, mialgias…</a:t>
            </a:r>
            <a:endParaRPr sz="2200">
              <a:solidFill>
                <a:srgbClr val="A5C4DB"/>
              </a:solidFill>
              <a:latin typeface="Garamond"/>
              <a:ea typeface="Garamond"/>
              <a:cs typeface="Garamond"/>
              <a:sym typeface="Garamond"/>
            </a:endParaRPr>
          </a:p>
          <a:p>
            <a:pPr lvl="1" marL="0" indent="228600" defTabSz="457200">
              <a:lnSpc>
                <a:spcPct val="100000"/>
              </a:lnSpc>
              <a:spcBef>
                <a:spcPts val="0"/>
              </a:spcBef>
              <a:buSzTx/>
              <a:buFontTx/>
              <a:buNone/>
              <a:defRPr sz="1800"/>
            </a:pPr>
            <a:r>
              <a:rPr b="1" sz="2200">
                <a:latin typeface="Garamond"/>
                <a:ea typeface="Garamond"/>
                <a:cs typeface="Garamond"/>
                <a:sym typeface="Garamond"/>
              </a:rPr>
              <a:t>*</a:t>
            </a:r>
            <a:r>
              <a:rPr sz="2200">
                <a:solidFill>
                  <a:srgbClr val="A5C4DB"/>
                </a:solidFill>
                <a:latin typeface="Garamond"/>
                <a:ea typeface="Garamond"/>
                <a:cs typeface="Garamond"/>
                <a:sym typeface="Garamond"/>
              </a:rPr>
              <a:t> </a:t>
            </a:r>
            <a:r>
              <a:rPr sz="2200">
                <a:latin typeface="Garamond"/>
                <a:ea typeface="Garamond"/>
                <a:cs typeface="Garamond"/>
                <a:sym typeface="Garamond"/>
              </a:rPr>
              <a:t>La clínica depende de la puerta de entrada y del entorno.</a:t>
            </a:r>
            <a:br>
              <a:rPr sz="2200">
                <a:latin typeface="Garamond"/>
                <a:ea typeface="Garamond"/>
                <a:cs typeface="Garamond"/>
                <a:sym typeface="Garamond"/>
              </a:rPr>
            </a:br>
            <a:r>
              <a:rPr sz="2200">
                <a:solidFill>
                  <a:srgbClr val="E69458"/>
                </a:solidFill>
                <a:latin typeface="Garamond"/>
                <a:ea typeface="Garamond"/>
                <a:cs typeface="Garamond"/>
                <a:sym typeface="Garamond"/>
              </a:rPr>
              <a:t>     </a:t>
            </a:r>
            <a:r>
              <a:rPr sz="2200" u="sng">
                <a:latin typeface="Garamond"/>
                <a:ea typeface="Garamond"/>
                <a:cs typeface="Garamond"/>
                <a:sym typeface="Garamond"/>
              </a:rPr>
              <a:t>Norte</a:t>
            </a:r>
            <a:r>
              <a:rPr sz="2200">
                <a:latin typeface="Garamond"/>
                <a:ea typeface="Garamond"/>
                <a:cs typeface="Garamond"/>
                <a:sym typeface="Garamond"/>
              </a:rPr>
              <a:t>: “neumonía atípica”, con fiebre alta, distrés respiratorio y hallazgos radiológicos inespecíficos.</a:t>
            </a:r>
            <a:br>
              <a:rPr sz="2200">
                <a:latin typeface="Garamond"/>
                <a:ea typeface="Garamond"/>
                <a:cs typeface="Garamond"/>
                <a:sym typeface="Garamond"/>
              </a:rPr>
            </a:br>
            <a:r>
              <a:rPr sz="2200">
                <a:latin typeface="Garamond"/>
                <a:ea typeface="Garamond"/>
                <a:cs typeface="Garamond"/>
                <a:sym typeface="Garamond"/>
              </a:rPr>
              <a:t>    </a:t>
            </a:r>
            <a:r>
              <a:rPr sz="2200">
                <a:solidFill>
                  <a:srgbClr val="E69458"/>
                </a:solidFill>
                <a:latin typeface="Garamond"/>
                <a:ea typeface="Garamond"/>
                <a:cs typeface="Garamond"/>
                <a:sym typeface="Garamond"/>
              </a:rPr>
              <a:t> </a:t>
            </a:r>
            <a:r>
              <a:rPr sz="2200" u="sng">
                <a:latin typeface="Garamond"/>
                <a:ea typeface="Garamond"/>
                <a:cs typeface="Garamond"/>
                <a:sym typeface="Garamond"/>
              </a:rPr>
              <a:t>Sur</a:t>
            </a:r>
            <a:r>
              <a:rPr sz="2200">
                <a:latin typeface="Garamond"/>
                <a:ea typeface="Garamond"/>
                <a:cs typeface="Garamond"/>
                <a:sym typeface="Garamond"/>
              </a:rPr>
              <a:t>: hepatitis aguda.</a:t>
            </a:r>
            <a:endParaRPr sz="2200">
              <a:latin typeface="Garamond"/>
              <a:ea typeface="Garamond"/>
              <a:cs typeface="Garamond"/>
              <a:sym typeface="Garamond"/>
            </a:endParaRPr>
          </a:p>
          <a:p>
            <a:pPr lvl="1" marL="0" indent="228600" defTabSz="457200">
              <a:lnSpc>
                <a:spcPct val="100000"/>
              </a:lnSpc>
              <a:spcBef>
                <a:spcPts val="0"/>
              </a:spcBef>
              <a:buSzTx/>
              <a:buFontTx/>
              <a:buNone/>
              <a:defRPr sz="1800"/>
            </a:pPr>
            <a:r>
              <a:rPr b="1" sz="2200">
                <a:latin typeface="Garamond"/>
                <a:ea typeface="Garamond"/>
                <a:cs typeface="Garamond"/>
                <a:sym typeface="Garamond"/>
              </a:rPr>
              <a:t>*</a:t>
            </a:r>
            <a:r>
              <a:rPr sz="2200">
                <a:solidFill>
                  <a:srgbClr val="E69458"/>
                </a:solidFill>
                <a:latin typeface="Garamond"/>
                <a:ea typeface="Garamond"/>
                <a:cs typeface="Garamond"/>
                <a:sym typeface="Garamond"/>
              </a:rPr>
              <a:t> </a:t>
            </a:r>
            <a:r>
              <a:rPr sz="2200">
                <a:latin typeface="Garamond"/>
                <a:ea typeface="Garamond"/>
                <a:cs typeface="Garamond"/>
                <a:sym typeface="Garamond"/>
              </a:rPr>
              <a:t>Otras: pericarditis y miocarditis, meningoencefalitis, Guillain-Barré, anemia hemolítica, tiroiditis, pancreatitis, neuritis óptica…</a:t>
            </a:r>
            <a:endParaRPr sz="2200">
              <a:latin typeface="Garamond"/>
              <a:ea typeface="Garamond"/>
              <a:cs typeface="Garamond"/>
              <a:sym typeface="Garamond"/>
            </a:endParaRPr>
          </a:p>
          <a:p>
            <a:pPr lvl="0" marL="0" indent="0" defTabSz="457200">
              <a:lnSpc>
                <a:spcPct val="100000"/>
              </a:lnSpc>
              <a:spcBef>
                <a:spcPts val="0"/>
              </a:spcBef>
              <a:buSzTx/>
              <a:buFontTx/>
              <a:buNone/>
              <a:defRPr sz="1800"/>
            </a:pPr>
            <a:endParaRPr sz="2200">
              <a:latin typeface="Garamond"/>
              <a:ea typeface="Garamond"/>
              <a:cs typeface="Garamond"/>
              <a:sym typeface="Garamond"/>
            </a:endParaRPr>
          </a:p>
          <a:p>
            <a:pPr lvl="0" marL="280736" indent="-280736" defTabSz="457200">
              <a:lnSpc>
                <a:spcPct val="100000"/>
              </a:lnSpc>
              <a:spcBef>
                <a:spcPts val="0"/>
              </a:spcBef>
              <a:buFontTx/>
              <a:defRPr sz="1800"/>
            </a:pPr>
            <a:r>
              <a:rPr b="1" sz="2200">
                <a:latin typeface="Garamond"/>
                <a:ea typeface="Garamond"/>
                <a:cs typeface="Garamond"/>
                <a:sym typeface="Garamond"/>
              </a:rPr>
              <a:t>Infección crónica:</a:t>
            </a:r>
            <a:br>
              <a:rPr b="1" sz="2200">
                <a:latin typeface="Garamond"/>
                <a:ea typeface="Garamond"/>
                <a:cs typeface="Garamond"/>
                <a:sym typeface="Garamond"/>
              </a:rPr>
            </a:br>
            <a:r>
              <a:rPr b="1" sz="2200">
                <a:latin typeface="Garamond"/>
                <a:ea typeface="Garamond"/>
                <a:cs typeface="Garamond"/>
                <a:sym typeface="Garamond"/>
              </a:rPr>
              <a:t>*</a:t>
            </a:r>
            <a:r>
              <a:rPr sz="2200">
                <a:solidFill>
                  <a:srgbClr val="A5C4DB"/>
                </a:solidFill>
                <a:latin typeface="Garamond"/>
                <a:ea typeface="Garamond"/>
                <a:cs typeface="Garamond"/>
                <a:sym typeface="Garamond"/>
              </a:rPr>
              <a:t> </a:t>
            </a:r>
            <a:r>
              <a:rPr sz="2200">
                <a:latin typeface="Garamond"/>
                <a:ea typeface="Garamond"/>
                <a:cs typeface="Garamond"/>
                <a:sym typeface="Garamond"/>
              </a:rPr>
              <a:t>Endocarditis con hemocultivos negativos en pacientes con valvulopatía previa.</a:t>
            </a:r>
            <a:br>
              <a:rPr sz="2200">
                <a:latin typeface="Garamond"/>
                <a:ea typeface="Garamond"/>
                <a:cs typeface="Garamond"/>
                <a:sym typeface="Garamond"/>
              </a:rPr>
            </a:br>
            <a:r>
              <a:rPr b="1" sz="2200">
                <a:latin typeface="Garamond"/>
                <a:ea typeface="Garamond"/>
                <a:cs typeface="Garamond"/>
                <a:sym typeface="Garamond"/>
              </a:rPr>
              <a:t>*</a:t>
            </a:r>
            <a:r>
              <a:rPr sz="2200">
                <a:solidFill>
                  <a:srgbClr val="A5C4DB"/>
                </a:solidFill>
                <a:latin typeface="Garamond"/>
                <a:ea typeface="Garamond"/>
                <a:cs typeface="Garamond"/>
                <a:sym typeface="Garamond"/>
              </a:rPr>
              <a:t> </a:t>
            </a:r>
            <a:r>
              <a:rPr sz="2200">
                <a:latin typeface="Garamond"/>
                <a:ea typeface="Garamond"/>
                <a:cs typeface="Garamond"/>
                <a:sym typeface="Garamond"/>
              </a:rPr>
              <a:t>Si no se sospecha puede dar retrasos diagnósticos de hasta 12-24 meses, llegando las formas crónicas a producir alteraciones letales.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FIEBRE Q </a:t>
            </a:r>
          </a:p>
        </p:txBody>
      </p:sp>
      <p:sp>
        <p:nvSpPr>
          <p:cNvPr id="83" name="Shape 83"/>
          <p:cNvSpPr/>
          <p:nvPr>
            <p:ph type="body" idx="1"/>
          </p:nvPr>
        </p:nvSpPr>
        <p:spPr>
          <a:xfrm>
            <a:off x="616640" y="1106183"/>
            <a:ext cx="11180623" cy="5378850"/>
          </a:xfrm>
          <a:prstGeom prst="rect">
            <a:avLst/>
          </a:prstGeom>
        </p:spPr>
        <p:txBody>
          <a:bodyPr/>
          <a:lstStyle/>
          <a:p>
            <a:pPr lvl="0" marL="0" indent="0" algn="just" defTabSz="457200">
              <a:lnSpc>
                <a:spcPct val="100000"/>
              </a:lnSpc>
              <a:spcBef>
                <a:spcPts val="0"/>
              </a:spcBef>
              <a:buSzTx/>
              <a:buFontTx/>
              <a:buNone/>
              <a:defRPr sz="1800"/>
            </a:pPr>
            <a:r>
              <a:rPr b="1" sz="2600">
                <a:solidFill>
                  <a:srgbClr val="9F2B3F"/>
                </a:solidFill>
                <a:latin typeface="Garamond"/>
                <a:ea typeface="Garamond"/>
                <a:cs typeface="Garamond"/>
                <a:sym typeface="Garamond"/>
              </a:rPr>
              <a:t>3. Diagnóstico</a:t>
            </a:r>
            <a:endParaRPr b="1" sz="2600">
              <a:solidFill>
                <a:srgbClr val="9F2B3F"/>
              </a:solidFill>
              <a:latin typeface="Garamond"/>
              <a:ea typeface="Garamond"/>
              <a:cs typeface="Garamond"/>
              <a:sym typeface="Garamond"/>
            </a:endParaRPr>
          </a:p>
          <a:p>
            <a:pPr lvl="0" marL="0" indent="0" defTabSz="457200">
              <a:lnSpc>
                <a:spcPct val="100000"/>
              </a:lnSpc>
              <a:spcBef>
                <a:spcPts val="0"/>
              </a:spcBef>
              <a:buSzTx/>
              <a:buFontTx/>
              <a:buNone/>
              <a:defRPr sz="1800"/>
            </a:pPr>
            <a:r>
              <a:rPr sz="2600">
                <a:latin typeface="Garamond"/>
                <a:ea typeface="Garamond"/>
                <a:cs typeface="Garamond"/>
                <a:sym typeface="Garamond"/>
              </a:rPr>
              <a:t>- Precisa alto grado de sospecha.</a:t>
            </a:r>
            <a:br>
              <a:rPr sz="2600">
                <a:latin typeface="Garamond"/>
                <a:ea typeface="Garamond"/>
                <a:cs typeface="Garamond"/>
                <a:sym typeface="Garamond"/>
              </a:rPr>
            </a:br>
            <a:r>
              <a:rPr sz="2600">
                <a:latin typeface="Garamond"/>
                <a:ea typeface="Garamond"/>
                <a:cs typeface="Garamond"/>
                <a:sym typeface="Garamond"/>
              </a:rPr>
              <a:t>-</a:t>
            </a:r>
            <a:r>
              <a:rPr sz="2600">
                <a:solidFill>
                  <a:srgbClr val="E69458"/>
                </a:solidFill>
                <a:latin typeface="Garamond"/>
                <a:ea typeface="Garamond"/>
                <a:cs typeface="Garamond"/>
                <a:sym typeface="Garamond"/>
              </a:rPr>
              <a:t> </a:t>
            </a:r>
            <a:r>
              <a:rPr sz="2600">
                <a:latin typeface="Garamond"/>
                <a:ea typeface="Garamond"/>
                <a:cs typeface="Garamond"/>
                <a:sym typeface="Garamond"/>
              </a:rPr>
              <a:t>Los cultivos</a:t>
            </a:r>
            <a:r>
              <a:rPr b="1" sz="2600">
                <a:latin typeface="Garamond"/>
                <a:ea typeface="Garamond"/>
                <a:cs typeface="Garamond"/>
                <a:sym typeface="Garamond"/>
              </a:rPr>
              <a:t> </a:t>
            </a:r>
            <a:r>
              <a:rPr sz="2600">
                <a:latin typeface="Garamond"/>
                <a:ea typeface="Garamond"/>
                <a:cs typeface="Garamond"/>
                <a:sym typeface="Garamond"/>
              </a:rPr>
              <a:t>tienen poca sensibilidad y especificidad.</a:t>
            </a:r>
            <a:br>
              <a:rPr sz="2600">
                <a:latin typeface="Garamond"/>
                <a:ea typeface="Garamond"/>
                <a:cs typeface="Garamond"/>
                <a:sym typeface="Garamond"/>
              </a:rPr>
            </a:br>
            <a:r>
              <a:rPr sz="2600">
                <a:latin typeface="Garamond"/>
                <a:ea typeface="Garamond"/>
                <a:cs typeface="Garamond"/>
                <a:sym typeface="Garamond"/>
              </a:rPr>
              <a:t>-</a:t>
            </a:r>
            <a:r>
              <a:rPr sz="2600">
                <a:solidFill>
                  <a:srgbClr val="E69458"/>
                </a:solidFill>
                <a:latin typeface="Garamond"/>
                <a:ea typeface="Garamond"/>
                <a:cs typeface="Garamond"/>
                <a:sym typeface="Garamond"/>
              </a:rPr>
              <a:t> </a:t>
            </a:r>
            <a:r>
              <a:rPr sz="2600">
                <a:latin typeface="Garamond"/>
                <a:ea typeface="Garamond"/>
                <a:cs typeface="Garamond"/>
                <a:sym typeface="Garamond"/>
              </a:rPr>
              <a:t>PCR</a:t>
            </a:r>
            <a:r>
              <a:rPr b="1" sz="2600">
                <a:latin typeface="Garamond"/>
                <a:ea typeface="Garamond"/>
                <a:cs typeface="Garamond"/>
                <a:sym typeface="Garamond"/>
              </a:rPr>
              <a:t> </a:t>
            </a:r>
            <a:r>
              <a:rPr sz="2600">
                <a:latin typeface="Garamond"/>
                <a:ea typeface="Garamond"/>
                <a:cs typeface="Garamond"/>
                <a:sym typeface="Garamond"/>
              </a:rPr>
              <a:t>en sangre, suero y muestras orgánicas: alta sensibilidad y especificidad.</a:t>
            </a:r>
            <a:br>
              <a:rPr sz="2600">
                <a:latin typeface="Garamond"/>
                <a:ea typeface="Garamond"/>
                <a:cs typeface="Garamond"/>
                <a:sym typeface="Garamond"/>
              </a:rPr>
            </a:br>
            <a:br>
              <a:rPr sz="2600">
                <a:latin typeface="Garamond"/>
                <a:ea typeface="Garamond"/>
                <a:cs typeface="Garamond"/>
                <a:sym typeface="Garamond"/>
              </a:rPr>
            </a:br>
            <a:r>
              <a:rPr sz="2600">
                <a:latin typeface="Garamond"/>
                <a:ea typeface="Garamond"/>
                <a:cs typeface="Garamond"/>
                <a:sym typeface="Garamond"/>
              </a:rPr>
              <a:t>-</a:t>
            </a:r>
            <a:r>
              <a:rPr sz="2600">
                <a:solidFill>
                  <a:srgbClr val="E69458"/>
                </a:solidFill>
                <a:latin typeface="Garamond"/>
                <a:ea typeface="Garamond"/>
                <a:cs typeface="Garamond"/>
                <a:sym typeface="Garamond"/>
              </a:rPr>
              <a:t> </a:t>
            </a:r>
            <a:r>
              <a:rPr sz="2600">
                <a:latin typeface="Garamond"/>
                <a:ea typeface="Garamond"/>
                <a:cs typeface="Garamond"/>
                <a:sym typeface="Garamond"/>
              </a:rPr>
              <a:t>Serología (IFI):</a:t>
            </a:r>
            <a:r>
              <a:rPr b="1" sz="2600">
                <a:latin typeface="Garamond"/>
                <a:ea typeface="Garamond"/>
                <a:cs typeface="Garamond"/>
                <a:sym typeface="Garamond"/>
              </a:rPr>
              <a:t> </a:t>
            </a:r>
            <a:r>
              <a:rPr sz="2600">
                <a:latin typeface="Garamond"/>
                <a:ea typeface="Garamond"/>
                <a:cs typeface="Garamond"/>
                <a:sym typeface="Garamond"/>
              </a:rPr>
              <a:t>sencillez, rapidez y alta sensibilidad (IgM, A, G).</a:t>
            </a:r>
            <a:br>
              <a:rPr sz="2600">
                <a:latin typeface="Garamond"/>
                <a:ea typeface="Garamond"/>
                <a:cs typeface="Garamond"/>
                <a:sym typeface="Garamond"/>
              </a:rPr>
            </a:br>
            <a:r>
              <a:rPr sz="2600">
                <a:latin typeface="Garamond"/>
                <a:ea typeface="Garamond"/>
                <a:cs typeface="Garamond"/>
                <a:sym typeface="Garamond"/>
              </a:rPr>
              <a:t> *</a:t>
            </a:r>
            <a:r>
              <a:rPr sz="2600">
                <a:solidFill>
                  <a:srgbClr val="A5C4DB"/>
                </a:solidFill>
                <a:latin typeface="Garamond"/>
                <a:ea typeface="Garamond"/>
                <a:cs typeface="Garamond"/>
                <a:sym typeface="Garamond"/>
              </a:rPr>
              <a:t> </a:t>
            </a:r>
            <a:r>
              <a:rPr sz="2600">
                <a:latin typeface="Garamond"/>
                <a:ea typeface="Garamond"/>
                <a:cs typeface="Garamond"/>
                <a:sym typeface="Garamond"/>
              </a:rPr>
              <a:t>Infección aguda: a</a:t>
            </a:r>
            <a:r>
              <a:rPr sz="2600" u="sng">
                <a:latin typeface="Garamond"/>
                <a:ea typeface="Garamond"/>
                <a:cs typeface="Garamond"/>
                <a:sym typeface="Garamond"/>
              </a:rPr>
              <a:t>ntígeno fase II</a:t>
            </a:r>
            <a:r>
              <a:rPr sz="2600">
                <a:latin typeface="Garamond"/>
                <a:ea typeface="Garamond"/>
                <a:cs typeface="Garamond"/>
                <a:sym typeface="Garamond"/>
              </a:rPr>
              <a:t>: </a:t>
            </a:r>
            <a:r>
              <a:rPr b="1" sz="2600">
                <a:solidFill>
                  <a:srgbClr val="004122"/>
                </a:solidFill>
                <a:latin typeface="Garamond"/>
                <a:ea typeface="Garamond"/>
                <a:cs typeface="Garamond"/>
                <a:sym typeface="Garamond"/>
              </a:rPr>
              <a:t>IgG &gt;= 1/128 e IgM &gt;= 1/32</a:t>
            </a:r>
            <a:r>
              <a:rPr b="1" sz="2600">
                <a:latin typeface="Garamond"/>
                <a:ea typeface="Garamond"/>
                <a:cs typeface="Garamond"/>
                <a:sym typeface="Garamond"/>
              </a:rPr>
              <a:t>.</a:t>
            </a:r>
            <a:br>
              <a:rPr sz="2600">
                <a:latin typeface="Garamond"/>
                <a:ea typeface="Garamond"/>
                <a:cs typeface="Garamond"/>
                <a:sym typeface="Garamond"/>
              </a:rPr>
            </a:br>
            <a:r>
              <a:rPr sz="2600">
                <a:latin typeface="Garamond"/>
                <a:ea typeface="Garamond"/>
                <a:cs typeface="Garamond"/>
                <a:sym typeface="Garamond"/>
              </a:rPr>
              <a:t> *</a:t>
            </a:r>
            <a:r>
              <a:rPr sz="2600">
                <a:solidFill>
                  <a:srgbClr val="A5C4DB"/>
                </a:solidFill>
                <a:latin typeface="Garamond"/>
                <a:ea typeface="Garamond"/>
                <a:cs typeface="Garamond"/>
                <a:sym typeface="Garamond"/>
              </a:rPr>
              <a:t> </a:t>
            </a:r>
            <a:r>
              <a:rPr sz="2600">
                <a:latin typeface="Garamond"/>
                <a:ea typeface="Garamond"/>
                <a:cs typeface="Garamond"/>
                <a:sym typeface="Garamond"/>
              </a:rPr>
              <a:t>Infección crónica: a</a:t>
            </a:r>
            <a:r>
              <a:rPr sz="2600" u="sng">
                <a:latin typeface="Garamond"/>
                <a:ea typeface="Garamond"/>
                <a:cs typeface="Garamond"/>
                <a:sym typeface="Garamond"/>
              </a:rPr>
              <a:t>ntígeno fase I</a:t>
            </a:r>
            <a:r>
              <a:rPr sz="2600">
                <a:latin typeface="Garamond"/>
                <a:ea typeface="Garamond"/>
                <a:cs typeface="Garamond"/>
                <a:sym typeface="Garamond"/>
              </a:rPr>
              <a:t>: </a:t>
            </a:r>
            <a:r>
              <a:rPr b="1" sz="2600">
                <a:solidFill>
                  <a:srgbClr val="004122"/>
                </a:solidFill>
                <a:latin typeface="Garamond"/>
                <a:ea typeface="Garamond"/>
                <a:cs typeface="Garamond"/>
                <a:sym typeface="Garamond"/>
              </a:rPr>
              <a:t>IgG &gt;= 1/800</a:t>
            </a:r>
            <a:r>
              <a:rPr b="1" sz="2600">
                <a:latin typeface="Garamond"/>
                <a:ea typeface="Garamond"/>
                <a:cs typeface="Garamond"/>
                <a:sym typeface="Garamond"/>
              </a:rPr>
              <a:t>.</a:t>
            </a:r>
            <a:br>
              <a:rPr b="1" sz="2600">
                <a:latin typeface="Garamond"/>
                <a:ea typeface="Garamond"/>
                <a:cs typeface="Garamond"/>
                <a:sym typeface="Garamond"/>
              </a:rPr>
            </a:br>
            <a:r>
              <a:rPr sz="2600">
                <a:latin typeface="Garamond"/>
                <a:ea typeface="Garamond"/>
                <a:cs typeface="Garamond"/>
                <a:sym typeface="Garamond"/>
              </a:rPr>
              <a:t> *</a:t>
            </a:r>
            <a:r>
              <a:rPr sz="2600">
                <a:solidFill>
                  <a:srgbClr val="A5C4DB"/>
                </a:solidFill>
                <a:latin typeface="Garamond"/>
                <a:ea typeface="Garamond"/>
                <a:cs typeface="Garamond"/>
                <a:sym typeface="Garamond"/>
              </a:rPr>
              <a:t> </a:t>
            </a:r>
            <a:r>
              <a:rPr sz="2600">
                <a:latin typeface="Garamond"/>
                <a:ea typeface="Garamond"/>
                <a:cs typeface="Garamond"/>
                <a:sym typeface="Garamond"/>
              </a:rPr>
              <a:t>Incrementos en los títulos de IgG o IgM en 2 muestras separadas de 2</a:t>
            </a:r>
            <a:r>
              <a:rPr i="1" sz="2600">
                <a:latin typeface="Garamond"/>
                <a:ea typeface="Garamond"/>
                <a:cs typeface="Garamond"/>
                <a:sym typeface="Garamond"/>
              </a:rPr>
              <a:t> </a:t>
            </a:r>
            <a:r>
              <a:rPr sz="2600">
                <a:latin typeface="Garamond"/>
                <a:ea typeface="Garamond"/>
                <a:cs typeface="Garamond"/>
                <a:sym typeface="Garamond"/>
              </a:rPr>
              <a:t>semanas deben también tomarse en cuenta para el diagnóstico y seguimiento.</a:t>
            </a:r>
            <a:endParaRPr sz="2600">
              <a:latin typeface="Garamond"/>
              <a:ea typeface="Garamond"/>
              <a:cs typeface="Garamond"/>
              <a:sym typeface="Garamond"/>
            </a:endParaRPr>
          </a:p>
          <a:p>
            <a:pPr lvl="0" marL="0" indent="0" defTabSz="457200">
              <a:lnSpc>
                <a:spcPct val="100000"/>
              </a:lnSpc>
              <a:spcBef>
                <a:spcPts val="0"/>
              </a:spcBef>
              <a:buSzTx/>
              <a:buFontTx/>
              <a:buNone/>
              <a:defRPr sz="1800"/>
            </a:pPr>
            <a:endParaRPr sz="2600">
              <a:latin typeface="Garamond"/>
              <a:ea typeface="Garamond"/>
              <a:cs typeface="Garamond"/>
              <a:sym typeface="Garamond"/>
            </a:endParaRPr>
          </a:p>
          <a:p>
            <a:pPr lvl="0" marL="0" indent="0" defTabSz="457200">
              <a:lnSpc>
                <a:spcPct val="100000"/>
              </a:lnSpc>
              <a:spcBef>
                <a:spcPts val="0"/>
              </a:spcBef>
              <a:buSzTx/>
              <a:buFontTx/>
              <a:buNone/>
              <a:defRPr sz="1800"/>
            </a:pPr>
            <a:r>
              <a:rPr sz="2600">
                <a:latin typeface="Garamond"/>
                <a:ea typeface="Garamond"/>
                <a:cs typeface="Garamond"/>
                <a:sym typeface="Garamond"/>
              </a:rPr>
              <a:t>- Debe realizarse una ecocardiografía.</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p:nvPr>
        </p:nvSpPr>
        <p:spPr>
          <a:xfrm>
            <a:off x="604188" y="398228"/>
            <a:ext cx="11091443" cy="965202"/>
          </a:xfrm>
          <a:prstGeom prst="rect">
            <a:avLst/>
          </a:prstGeom>
        </p:spPr>
        <p:txBody>
          <a:bodyPr lIns="0" tIns="0" rIns="0" bIns="0">
            <a:normAutofit fontScale="100000" lnSpcReduction="0"/>
          </a:bodyPr>
          <a:lstStyle>
            <a:lvl1pPr defTabSz="694944">
              <a:defRPr sz="3040">
                <a:solidFill>
                  <a:srgbClr val="9F2B3F"/>
                </a:solidFill>
                <a:latin typeface="Times"/>
                <a:ea typeface="Times"/>
                <a:cs typeface="Times"/>
                <a:sym typeface="Times"/>
              </a:defRPr>
            </a:lvl1pPr>
          </a:lstStyle>
          <a:p>
            <a:pPr lvl="0">
              <a:defRPr b="0" sz="1800">
                <a:solidFill>
                  <a:srgbClr val="000000"/>
                </a:solidFill>
              </a:defRPr>
            </a:pPr>
            <a:r>
              <a:rPr b="1" sz="3040">
                <a:solidFill>
                  <a:srgbClr val="9F2B3F"/>
                </a:solidFill>
              </a:rPr>
              <a:t>BRUCELOSIS HUMANA, ¿una zoonosis en extinción en España?</a:t>
            </a:r>
          </a:p>
        </p:txBody>
      </p:sp>
      <p:sp>
        <p:nvSpPr>
          <p:cNvPr id="21" name="Shape 21"/>
          <p:cNvSpPr/>
          <p:nvPr>
            <p:ph type="body" idx="1"/>
          </p:nvPr>
        </p:nvSpPr>
        <p:spPr>
          <a:xfrm>
            <a:off x="616639" y="1288470"/>
            <a:ext cx="10958722" cy="5092169"/>
          </a:xfrm>
          <a:prstGeom prst="rect">
            <a:avLst/>
          </a:prstGeom>
        </p:spPr>
        <p:txBody>
          <a:bodyPr/>
          <a:lstStyle/>
          <a:p>
            <a:pPr lvl="0" marL="0" indent="0" algn="just" defTabSz="182880">
              <a:lnSpc>
                <a:spcPct val="100000"/>
              </a:lnSpc>
              <a:spcBef>
                <a:spcPts val="0"/>
              </a:spcBef>
              <a:buSzTx/>
              <a:buFontTx/>
              <a:buNone/>
              <a:defRPr sz="1800"/>
            </a:pPr>
            <a:r>
              <a:rPr b="1" sz="1720">
                <a:solidFill>
                  <a:srgbClr val="9F2B3F"/>
                </a:solidFill>
                <a:latin typeface="Times"/>
                <a:ea typeface="Times"/>
                <a:cs typeface="Times"/>
                <a:sym typeface="Times"/>
              </a:rPr>
              <a:t>1. Epidemiología</a:t>
            </a:r>
            <a:endParaRPr b="1" sz="1720">
              <a:solidFill>
                <a:srgbClr val="9F2B3F"/>
              </a:solidFill>
              <a:latin typeface="Times"/>
              <a:ea typeface="Times"/>
              <a:cs typeface="Times"/>
              <a:sym typeface="Times"/>
            </a:endParaRPr>
          </a:p>
          <a:p>
            <a:pPr lvl="0" marL="0" indent="0" algn="just" defTabSz="182880">
              <a:lnSpc>
                <a:spcPct val="100000"/>
              </a:lnSpc>
              <a:spcBef>
                <a:spcPts val="0"/>
              </a:spcBef>
              <a:buSzTx/>
              <a:buFontTx/>
              <a:buNone/>
              <a:defRPr sz="1800"/>
            </a:pPr>
            <a:endParaRPr b="1" sz="1720">
              <a:solidFill>
                <a:srgbClr val="9F2B3F"/>
              </a:solidFill>
              <a:latin typeface="Times"/>
              <a:ea typeface="Times"/>
              <a:cs typeface="Times"/>
              <a:sym typeface="Times"/>
            </a:endParaRPr>
          </a:p>
          <a:p>
            <a:pPr lvl="0" marL="72189" indent="-72189" algn="just" defTabSz="182880">
              <a:lnSpc>
                <a:spcPct val="100000"/>
              </a:lnSpc>
              <a:spcBef>
                <a:spcPts val="0"/>
              </a:spcBef>
              <a:buFontTx/>
              <a:defRPr sz="1800"/>
            </a:pPr>
            <a:r>
              <a:rPr b="1" sz="1720">
                <a:latin typeface="Times"/>
                <a:ea typeface="Times"/>
                <a:cs typeface="Times"/>
                <a:sym typeface="Times"/>
              </a:rPr>
              <a:t> </a:t>
            </a:r>
            <a:r>
              <a:rPr sz="1720">
                <a:latin typeface="Times"/>
                <a:ea typeface="Times"/>
                <a:cs typeface="Times"/>
                <a:sym typeface="Times"/>
              </a:rPr>
              <a:t>La brucelosis es una de las </a:t>
            </a:r>
            <a:r>
              <a:rPr b="1" sz="1720">
                <a:latin typeface="Times"/>
                <a:ea typeface="Times"/>
                <a:cs typeface="Times"/>
                <a:sym typeface="Times"/>
              </a:rPr>
              <a:t>zoonosis más prevalentes </a:t>
            </a:r>
            <a:r>
              <a:rPr sz="1720">
                <a:latin typeface="Times"/>
                <a:ea typeface="Times"/>
                <a:cs typeface="Times"/>
                <a:sym typeface="Times"/>
              </a:rPr>
              <a:t>a nivel mundial: </a:t>
            </a:r>
            <a:r>
              <a:rPr b="1" sz="1720">
                <a:latin typeface="Times"/>
                <a:ea typeface="Times"/>
                <a:cs typeface="Times"/>
                <a:sym typeface="Times"/>
              </a:rPr>
              <a:t>500 000 casos anuales. </a:t>
            </a:r>
            <a:endParaRPr b="1" sz="1720">
              <a:latin typeface="Times"/>
              <a:ea typeface="Times"/>
              <a:cs typeface="Times"/>
              <a:sym typeface="Times"/>
            </a:endParaRPr>
          </a:p>
          <a:p>
            <a:pPr lvl="0" marL="137160" indent="-137160" algn="just" defTabSz="182880">
              <a:lnSpc>
                <a:spcPct val="100000"/>
              </a:lnSpc>
              <a:spcBef>
                <a:spcPts val="0"/>
              </a:spcBef>
              <a:buSzTx/>
              <a:buFontTx/>
              <a:buNone/>
              <a:defRPr sz="1800"/>
            </a:pPr>
            <a:endParaRPr b="1" sz="1720">
              <a:latin typeface="Times"/>
              <a:ea typeface="Times"/>
              <a:cs typeface="Times"/>
              <a:sym typeface="Times"/>
            </a:endParaRPr>
          </a:p>
          <a:p>
            <a:pPr lvl="0" marL="72189" indent="-72189" algn="just" defTabSz="182880">
              <a:lnSpc>
                <a:spcPct val="100000"/>
              </a:lnSpc>
              <a:spcBef>
                <a:spcPts val="0"/>
              </a:spcBef>
              <a:buFontTx/>
              <a:defRPr sz="1800"/>
            </a:pPr>
            <a:r>
              <a:rPr sz="1720">
                <a:latin typeface="Times"/>
                <a:ea typeface="Times"/>
                <a:cs typeface="Times"/>
                <a:sym typeface="Times"/>
              </a:rPr>
              <a:t> Distribución geográfica: cuenca mediterránea, Medio Oriente, Asia central, China, India, África subsahariana y partes de México y América Central y del Sur. </a:t>
            </a:r>
            <a:endParaRPr sz="1720">
              <a:latin typeface="Times"/>
              <a:ea typeface="Times"/>
              <a:cs typeface="Times"/>
              <a:sym typeface="Times"/>
            </a:endParaRPr>
          </a:p>
          <a:p>
            <a:pPr lvl="0" marL="72189" indent="-72189" algn="just" defTabSz="182880">
              <a:lnSpc>
                <a:spcPct val="100000"/>
              </a:lnSpc>
              <a:spcBef>
                <a:spcPts val="0"/>
              </a:spcBef>
              <a:buFontTx/>
              <a:defRPr sz="1800"/>
            </a:pPr>
            <a:endParaRPr sz="1720">
              <a:latin typeface="Times"/>
              <a:ea typeface="Times"/>
              <a:cs typeface="Times"/>
              <a:sym typeface="Times"/>
            </a:endParaRPr>
          </a:p>
          <a:p>
            <a:pPr lvl="0" marL="72189" indent="-72189" algn="just" defTabSz="182880">
              <a:lnSpc>
                <a:spcPct val="100000"/>
              </a:lnSpc>
              <a:spcBef>
                <a:spcPts val="0"/>
              </a:spcBef>
              <a:buFontTx/>
              <a:defRPr sz="1800"/>
            </a:pPr>
            <a:r>
              <a:rPr sz="1720">
                <a:latin typeface="Times"/>
                <a:ea typeface="Times"/>
                <a:cs typeface="Times"/>
                <a:sym typeface="Times"/>
              </a:rPr>
              <a:t> En España es una enfermedad de declaración obligatoria (EDO). </a:t>
            </a:r>
            <a:endParaRPr sz="1720">
              <a:latin typeface="Times"/>
              <a:ea typeface="Times"/>
              <a:cs typeface="Times"/>
              <a:sym typeface="Times"/>
            </a:endParaRPr>
          </a:p>
          <a:p>
            <a:pPr lvl="0" marL="320040" indent="-137160" algn="just" defTabSz="182880">
              <a:lnSpc>
                <a:spcPct val="100000"/>
              </a:lnSpc>
              <a:spcBef>
                <a:spcPts val="0"/>
              </a:spcBef>
              <a:buSzTx/>
              <a:buFontTx/>
              <a:buNone/>
              <a:defRPr sz="1800"/>
            </a:pPr>
            <a:r>
              <a:rPr sz="1720">
                <a:latin typeface="Times"/>
                <a:ea typeface="Times"/>
                <a:cs typeface="Times"/>
                <a:sym typeface="Times"/>
              </a:rPr>
              <a:t>En 1990: </a:t>
            </a:r>
            <a:r>
              <a:rPr b="1" sz="1720">
                <a:latin typeface="Times"/>
                <a:ea typeface="Times"/>
                <a:cs typeface="Times"/>
                <a:sym typeface="Times"/>
              </a:rPr>
              <a:t>Programas Nacionales de Erradicación de la Brucelosis Bovina y Ovina y Caprina</a:t>
            </a:r>
            <a:r>
              <a:rPr sz="1720">
                <a:latin typeface="Times"/>
                <a:ea typeface="Times"/>
                <a:cs typeface="Times"/>
                <a:sym typeface="Times"/>
              </a:rPr>
              <a:t>. </a:t>
            </a:r>
            <a:endParaRPr sz="1720">
              <a:latin typeface="Times"/>
              <a:ea typeface="Times"/>
              <a:cs typeface="Times"/>
              <a:sym typeface="Times"/>
            </a:endParaRPr>
          </a:p>
          <a:p>
            <a:pPr lvl="0" marL="320040" indent="-137160" algn="just" defTabSz="182880">
              <a:lnSpc>
                <a:spcPct val="100000"/>
              </a:lnSpc>
              <a:spcBef>
                <a:spcPts val="0"/>
              </a:spcBef>
              <a:buSzTx/>
              <a:buFontTx/>
              <a:buNone/>
              <a:defRPr sz="1800"/>
            </a:pPr>
            <a:r>
              <a:rPr sz="1720">
                <a:latin typeface="Times"/>
                <a:ea typeface="Times"/>
                <a:cs typeface="Times"/>
                <a:sym typeface="Times"/>
              </a:rPr>
              <a:t>España fue declarada en mayo de 2021 indemne de brucelosis ovina y caprina y se proclamó que avanzaba hacia la erradicación de la brucelosis bovina. </a:t>
            </a:r>
            <a:endParaRPr sz="1720">
              <a:latin typeface="Times"/>
              <a:ea typeface="Times"/>
              <a:cs typeface="Times"/>
              <a:sym typeface="Times"/>
            </a:endParaRPr>
          </a:p>
          <a:p>
            <a:pPr lvl="0" marL="320040" indent="-137160" algn="just" defTabSz="182880">
              <a:lnSpc>
                <a:spcPct val="100000"/>
              </a:lnSpc>
              <a:spcBef>
                <a:spcPts val="0"/>
              </a:spcBef>
              <a:buSzTx/>
              <a:buFontTx/>
              <a:buNone/>
              <a:defRPr sz="1800"/>
            </a:pPr>
            <a:r>
              <a:rPr sz="1720">
                <a:latin typeface="Times"/>
                <a:ea typeface="Times"/>
                <a:cs typeface="Times"/>
                <a:sym typeface="Times"/>
              </a:rPr>
              <a:t>En España, tras declararse libre de brucelosis bovina y caprina en 2021, se han declarado varios focos por </a:t>
            </a:r>
            <a:r>
              <a:rPr i="1" sz="1720">
                <a:latin typeface="Times"/>
                <a:ea typeface="Times"/>
                <a:cs typeface="Times"/>
                <a:sym typeface="Times"/>
              </a:rPr>
              <a:t>Brucella melitensis</a:t>
            </a:r>
            <a:r>
              <a:rPr sz="1720">
                <a:latin typeface="Times"/>
                <a:ea typeface="Times"/>
                <a:cs typeface="Times"/>
                <a:sym typeface="Times"/>
              </a:rPr>
              <a:t>.</a:t>
            </a:r>
            <a:endParaRPr sz="1720">
              <a:latin typeface="Times"/>
              <a:ea typeface="Times"/>
              <a:cs typeface="Times"/>
              <a:sym typeface="Times"/>
            </a:endParaRPr>
          </a:p>
          <a:p>
            <a:pPr lvl="0" marL="320040" indent="-137160" algn="just" defTabSz="182880">
              <a:lnSpc>
                <a:spcPct val="100000"/>
              </a:lnSpc>
              <a:spcBef>
                <a:spcPts val="0"/>
              </a:spcBef>
              <a:buSzTx/>
              <a:buFontTx/>
              <a:buNone/>
              <a:defRPr sz="1800"/>
            </a:pPr>
            <a:endParaRPr sz="1720">
              <a:latin typeface="Times"/>
              <a:ea typeface="Times"/>
              <a:cs typeface="Times"/>
              <a:sym typeface="Times"/>
            </a:endParaRPr>
          </a:p>
          <a:p>
            <a:pPr lvl="0" marL="80210" indent="-80210" defTabSz="182880">
              <a:lnSpc>
                <a:spcPct val="100000"/>
              </a:lnSpc>
              <a:spcBef>
                <a:spcPts val="0"/>
              </a:spcBef>
              <a:buFontTx/>
              <a:defRPr sz="1800"/>
            </a:pPr>
            <a:r>
              <a:rPr sz="1720">
                <a:latin typeface="Times"/>
                <a:ea typeface="Times"/>
                <a:cs typeface="Times"/>
                <a:sym typeface="Times"/>
              </a:rPr>
              <a:t> Dentro del género </a:t>
            </a:r>
            <a:r>
              <a:rPr i="1" sz="1720">
                <a:latin typeface="Times"/>
                <a:ea typeface="Times"/>
                <a:cs typeface="Times"/>
                <a:sym typeface="Times"/>
              </a:rPr>
              <a:t>Brucella</a:t>
            </a:r>
            <a:r>
              <a:rPr sz="1720">
                <a:latin typeface="Times"/>
                <a:ea typeface="Times"/>
                <a:cs typeface="Times"/>
                <a:sym typeface="Times"/>
              </a:rPr>
              <a:t> se reconocen distintas especies:</a:t>
            </a:r>
            <a:endParaRPr sz="1720">
              <a:latin typeface="Times"/>
              <a:ea typeface="Times"/>
              <a:cs typeface="Times"/>
              <a:sym typeface="Times"/>
            </a:endParaRPr>
          </a:p>
          <a:p>
            <a:pPr lvl="0" marL="279132" indent="-96252" defTabSz="182880">
              <a:lnSpc>
                <a:spcPct val="100000"/>
              </a:lnSpc>
              <a:spcBef>
                <a:spcPts val="0"/>
              </a:spcBef>
              <a:buFontTx/>
              <a:buAutoNum type="arabicPeriod" startAt="1"/>
              <a:defRPr sz="1800"/>
            </a:pPr>
            <a:r>
              <a:rPr sz="1720">
                <a:latin typeface="Times"/>
                <a:ea typeface="Times"/>
                <a:cs typeface="Times"/>
                <a:sym typeface="Times"/>
              </a:rPr>
              <a:t> </a:t>
            </a:r>
            <a:r>
              <a:rPr i="1" sz="1720">
                <a:latin typeface="Times"/>
                <a:ea typeface="Times"/>
                <a:cs typeface="Times"/>
                <a:sym typeface="Times"/>
              </a:rPr>
              <a:t>Brucella melitensis </a:t>
            </a:r>
            <a:r>
              <a:rPr sz="1720">
                <a:latin typeface="Times"/>
                <a:ea typeface="Times"/>
                <a:cs typeface="Times"/>
                <a:sym typeface="Times"/>
              </a:rPr>
              <a:t>(cabras y ovejas): responsable de la mayoría de casos en España;</a:t>
            </a:r>
            <a:endParaRPr sz="1720">
              <a:latin typeface="Times"/>
              <a:ea typeface="Times"/>
              <a:cs typeface="Times"/>
              <a:sym typeface="Times"/>
            </a:endParaRPr>
          </a:p>
          <a:p>
            <a:pPr lvl="0" marL="279132" indent="-96252" defTabSz="182880">
              <a:lnSpc>
                <a:spcPct val="100000"/>
              </a:lnSpc>
              <a:spcBef>
                <a:spcPts val="0"/>
              </a:spcBef>
              <a:buFontTx/>
              <a:buAutoNum type="arabicPeriod" startAt="1"/>
              <a:defRPr sz="1800"/>
            </a:pPr>
            <a:r>
              <a:rPr i="1" sz="1720">
                <a:latin typeface="Times"/>
                <a:ea typeface="Times"/>
                <a:cs typeface="Times"/>
                <a:sym typeface="Times"/>
              </a:rPr>
              <a:t> Brucella abortus </a:t>
            </a:r>
            <a:r>
              <a:rPr sz="1720">
                <a:latin typeface="Times"/>
                <a:ea typeface="Times"/>
                <a:cs typeface="Times"/>
                <a:sym typeface="Times"/>
              </a:rPr>
              <a:t>(ganado);</a:t>
            </a:r>
            <a:endParaRPr sz="1720">
              <a:latin typeface="Times"/>
              <a:ea typeface="Times"/>
              <a:cs typeface="Times"/>
              <a:sym typeface="Times"/>
            </a:endParaRPr>
          </a:p>
          <a:p>
            <a:pPr lvl="0" marL="279132" indent="-96252" defTabSz="182880">
              <a:lnSpc>
                <a:spcPct val="100000"/>
              </a:lnSpc>
              <a:spcBef>
                <a:spcPts val="0"/>
              </a:spcBef>
              <a:buFontTx/>
              <a:buAutoNum type="arabicPeriod" startAt="1"/>
              <a:defRPr sz="1800"/>
            </a:pPr>
            <a:r>
              <a:rPr sz="1720">
                <a:latin typeface="Times"/>
                <a:ea typeface="Times"/>
                <a:cs typeface="Times"/>
                <a:sym typeface="Times"/>
              </a:rPr>
              <a:t> </a:t>
            </a:r>
            <a:r>
              <a:rPr i="1" sz="1720">
                <a:latin typeface="Times"/>
                <a:ea typeface="Times"/>
                <a:cs typeface="Times"/>
                <a:sym typeface="Times"/>
              </a:rPr>
              <a:t>Brucella suis </a:t>
            </a:r>
            <a:r>
              <a:rPr sz="1720">
                <a:latin typeface="Times"/>
                <a:ea typeface="Times"/>
                <a:cs typeface="Times"/>
                <a:sym typeface="Times"/>
              </a:rPr>
              <a:t>(cerdos);</a:t>
            </a:r>
            <a:endParaRPr sz="1720">
              <a:latin typeface="Times"/>
              <a:ea typeface="Times"/>
              <a:cs typeface="Times"/>
              <a:sym typeface="Times"/>
            </a:endParaRPr>
          </a:p>
          <a:p>
            <a:pPr lvl="0" marL="279132" indent="-96252" defTabSz="182880">
              <a:lnSpc>
                <a:spcPct val="100000"/>
              </a:lnSpc>
              <a:spcBef>
                <a:spcPts val="0"/>
              </a:spcBef>
              <a:buFontTx/>
              <a:buAutoNum type="arabicPeriod" startAt="1"/>
              <a:defRPr sz="1800"/>
            </a:pPr>
            <a:r>
              <a:rPr sz="1720">
                <a:latin typeface="Times"/>
                <a:ea typeface="Times"/>
                <a:cs typeface="Times"/>
                <a:sym typeface="Times"/>
              </a:rPr>
              <a:t> </a:t>
            </a:r>
            <a:r>
              <a:rPr i="1" sz="1720">
                <a:latin typeface="Times"/>
                <a:ea typeface="Times"/>
                <a:cs typeface="Times"/>
                <a:sym typeface="Times"/>
              </a:rPr>
              <a:t>Brucella canis </a:t>
            </a:r>
            <a:r>
              <a:rPr sz="1720">
                <a:latin typeface="Times"/>
                <a:ea typeface="Times"/>
                <a:cs typeface="Times"/>
                <a:sym typeface="Times"/>
              </a:rPr>
              <a:t>(perros).</a:t>
            </a:r>
            <a:endParaRPr sz="1720">
              <a:latin typeface="Times"/>
              <a:ea typeface="Times"/>
              <a:cs typeface="Times"/>
              <a:sym typeface="Times"/>
            </a:endParaRPr>
          </a:p>
          <a:p>
            <a:pPr lvl="0" marL="426720" indent="-243840" defTabSz="182880">
              <a:lnSpc>
                <a:spcPct val="100000"/>
              </a:lnSpc>
              <a:spcBef>
                <a:spcPts val="0"/>
              </a:spcBef>
              <a:buSzTx/>
              <a:buFontTx/>
              <a:buNone/>
              <a:defRPr sz="1800"/>
            </a:pPr>
            <a:endParaRPr i="1" sz="800">
              <a:solidFill>
                <a:srgbClr val="5B7A84"/>
              </a:solidFill>
              <a:latin typeface="Garamond"/>
              <a:ea typeface="Garamond"/>
              <a:cs typeface="Garamond"/>
              <a:sym typeface="Garamond"/>
            </a:endParaRPr>
          </a:p>
          <a:p>
            <a:pPr lvl="0" marL="320040" indent="-137160" algn="just" defTabSz="182880">
              <a:lnSpc>
                <a:spcPct val="100000"/>
              </a:lnSpc>
              <a:spcBef>
                <a:spcPts val="0"/>
              </a:spcBef>
              <a:buSzTx/>
              <a:buFontTx/>
              <a:buNone/>
              <a:defRPr sz="1800"/>
            </a:pPr>
            <a:endParaRPr sz="800">
              <a:solidFill>
                <a:srgbClr val="5B7A84"/>
              </a:solidFill>
              <a:latin typeface="Garamond"/>
              <a:ea typeface="Garamond"/>
              <a:cs typeface="Garamond"/>
              <a:sym typeface="Garamond"/>
            </a:endParaRP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FIEBRE Q </a:t>
            </a:r>
          </a:p>
        </p:txBody>
      </p:sp>
      <p:sp>
        <p:nvSpPr>
          <p:cNvPr id="86" name="Shape 86"/>
          <p:cNvSpPr/>
          <p:nvPr>
            <p:ph type="body" idx="1"/>
          </p:nvPr>
        </p:nvSpPr>
        <p:spPr>
          <a:xfrm>
            <a:off x="616640" y="1106183"/>
            <a:ext cx="11180623" cy="5378850"/>
          </a:xfrm>
          <a:prstGeom prst="rect">
            <a:avLst/>
          </a:prstGeom>
        </p:spPr>
        <p:txBody>
          <a:bodyPr/>
          <a:lstStyle/>
          <a:p>
            <a:pPr lvl="0" marL="0" indent="0" defTabSz="457200">
              <a:lnSpc>
                <a:spcPct val="100000"/>
              </a:lnSpc>
              <a:spcBef>
                <a:spcPts val="0"/>
              </a:spcBef>
              <a:buSzTx/>
              <a:buFontTx/>
              <a:buNone/>
              <a:defRPr sz="1800"/>
            </a:pPr>
            <a:endParaRPr sz="2600">
              <a:latin typeface="Garamond"/>
              <a:ea typeface="Garamond"/>
              <a:cs typeface="Garamond"/>
              <a:sym typeface="Garamond"/>
            </a:endParaRPr>
          </a:p>
          <a:p>
            <a:pPr lvl="0" marL="0" indent="0" defTabSz="457200">
              <a:lnSpc>
                <a:spcPct val="100000"/>
              </a:lnSpc>
              <a:spcBef>
                <a:spcPts val="0"/>
              </a:spcBef>
              <a:buSzTx/>
              <a:buFontTx/>
              <a:buNone/>
              <a:defRPr sz="1800"/>
            </a:pPr>
            <a:r>
              <a:rPr b="1" sz="2600">
                <a:solidFill>
                  <a:srgbClr val="9F2B3F"/>
                </a:solidFill>
                <a:latin typeface="Garamond"/>
                <a:ea typeface="Garamond"/>
                <a:cs typeface="Garamond"/>
                <a:sym typeface="Garamond"/>
              </a:rPr>
              <a:t>4. Tratamiento</a:t>
            </a:r>
            <a:endParaRPr b="1" sz="2600">
              <a:solidFill>
                <a:srgbClr val="9F2B3F"/>
              </a:solidFill>
              <a:latin typeface="Garamond"/>
              <a:ea typeface="Garamond"/>
              <a:cs typeface="Garamond"/>
              <a:sym typeface="Garamond"/>
            </a:endParaRPr>
          </a:p>
          <a:p>
            <a:pPr lvl="0" marL="0" indent="0" defTabSz="457200">
              <a:lnSpc>
                <a:spcPct val="100000"/>
              </a:lnSpc>
              <a:spcBef>
                <a:spcPts val="0"/>
              </a:spcBef>
              <a:buSzTx/>
              <a:buFontTx/>
              <a:buNone/>
              <a:defRPr sz="1800"/>
            </a:pPr>
            <a:r>
              <a:rPr sz="2500">
                <a:latin typeface="Garamond"/>
                <a:ea typeface="Garamond"/>
                <a:cs typeface="Garamond"/>
                <a:sym typeface="Garamond"/>
              </a:rPr>
              <a:t>- </a:t>
            </a:r>
            <a:r>
              <a:rPr b="1" sz="2500">
                <a:latin typeface="Garamond"/>
                <a:ea typeface="Garamond"/>
                <a:cs typeface="Garamond"/>
                <a:sym typeface="Garamond"/>
              </a:rPr>
              <a:t>Aguda:</a:t>
            </a:r>
            <a:br>
              <a:rPr b="1" sz="2500">
                <a:latin typeface="Garamond"/>
                <a:ea typeface="Garamond"/>
                <a:cs typeface="Garamond"/>
                <a:sym typeface="Garamond"/>
              </a:rPr>
            </a:br>
            <a:r>
              <a:rPr b="1" sz="2500">
                <a:latin typeface="Garamond"/>
                <a:ea typeface="Garamond"/>
                <a:cs typeface="Garamond"/>
                <a:sym typeface="Garamond"/>
              </a:rPr>
              <a:t> *</a:t>
            </a:r>
            <a:r>
              <a:rPr sz="2500">
                <a:solidFill>
                  <a:srgbClr val="A5C4DB"/>
                </a:solidFill>
                <a:latin typeface="Garamond"/>
                <a:ea typeface="Garamond"/>
                <a:cs typeface="Garamond"/>
                <a:sym typeface="Garamond"/>
              </a:rPr>
              <a:t> </a:t>
            </a:r>
            <a:r>
              <a:rPr sz="2500">
                <a:latin typeface="Garamond"/>
                <a:ea typeface="Garamond"/>
                <a:cs typeface="Garamond"/>
                <a:sym typeface="Garamond"/>
              </a:rPr>
              <a:t>Doxiciclina 100 mg/VO/12 horas, 14 días.</a:t>
            </a:r>
            <a:br>
              <a:rPr sz="2500">
                <a:latin typeface="Garamond"/>
                <a:ea typeface="Garamond"/>
                <a:cs typeface="Garamond"/>
                <a:sym typeface="Garamond"/>
              </a:rPr>
            </a:br>
            <a:r>
              <a:rPr b="1" sz="2500">
                <a:latin typeface="Garamond"/>
                <a:ea typeface="Garamond"/>
                <a:cs typeface="Garamond"/>
                <a:sym typeface="Garamond"/>
              </a:rPr>
              <a:t> * </a:t>
            </a:r>
            <a:r>
              <a:rPr sz="2500">
                <a:latin typeface="Garamond"/>
                <a:ea typeface="Garamond"/>
                <a:cs typeface="Garamond"/>
                <a:sym typeface="Garamond"/>
              </a:rPr>
              <a:t>Alternativas: ciprofloxacino o levofloxacino, claritromicina o cotrimoxazol, 14 días. </a:t>
            </a:r>
            <a:br>
              <a:rPr sz="2500">
                <a:latin typeface="Garamond"/>
                <a:ea typeface="Garamond"/>
                <a:cs typeface="Garamond"/>
                <a:sym typeface="Garamond"/>
              </a:rPr>
            </a:br>
            <a:r>
              <a:rPr sz="2500">
                <a:latin typeface="Garamond"/>
                <a:ea typeface="Garamond"/>
                <a:cs typeface="Garamond"/>
                <a:sym typeface="Garamond"/>
              </a:rPr>
              <a:t> </a:t>
            </a:r>
            <a:r>
              <a:rPr b="1" sz="2500">
                <a:latin typeface="Garamond"/>
                <a:ea typeface="Garamond"/>
                <a:cs typeface="Garamond"/>
                <a:sym typeface="Garamond"/>
              </a:rPr>
              <a:t>* </a:t>
            </a:r>
            <a:r>
              <a:rPr sz="2500">
                <a:latin typeface="Garamond"/>
                <a:ea typeface="Garamond"/>
                <a:cs typeface="Garamond"/>
                <a:sym typeface="Garamond"/>
              </a:rPr>
              <a:t>Si valvulopatía o aneurisma, asociar hidroxicloroquina y prologar a 12 meses</a:t>
            </a:r>
            <a:endParaRPr sz="2500">
              <a:latin typeface="Garamond"/>
              <a:ea typeface="Garamond"/>
              <a:cs typeface="Garamond"/>
              <a:sym typeface="Garamond"/>
            </a:endParaRPr>
          </a:p>
          <a:p>
            <a:pPr lvl="0" marL="0" indent="0" defTabSz="457200">
              <a:lnSpc>
                <a:spcPct val="100000"/>
              </a:lnSpc>
              <a:spcBef>
                <a:spcPts val="0"/>
              </a:spcBef>
              <a:buSzTx/>
              <a:buFontTx/>
              <a:buNone/>
              <a:defRPr sz="1800"/>
            </a:pPr>
            <a:br>
              <a:rPr sz="2500">
                <a:latin typeface="Garamond"/>
                <a:ea typeface="Garamond"/>
                <a:cs typeface="Garamond"/>
                <a:sym typeface="Garamond"/>
              </a:rPr>
            </a:br>
            <a:r>
              <a:rPr sz="2500">
                <a:latin typeface="Garamond"/>
                <a:ea typeface="Garamond"/>
                <a:cs typeface="Garamond"/>
                <a:sym typeface="Garamond"/>
              </a:rPr>
              <a:t>-</a:t>
            </a:r>
            <a:r>
              <a:rPr sz="2500">
                <a:solidFill>
                  <a:srgbClr val="E69458"/>
                </a:solidFill>
                <a:latin typeface="Garamond"/>
                <a:ea typeface="Garamond"/>
                <a:cs typeface="Garamond"/>
                <a:sym typeface="Garamond"/>
              </a:rPr>
              <a:t> </a:t>
            </a:r>
            <a:r>
              <a:rPr b="1" sz="2500">
                <a:latin typeface="Garamond"/>
                <a:ea typeface="Garamond"/>
                <a:cs typeface="Garamond"/>
                <a:sym typeface="Garamond"/>
              </a:rPr>
              <a:t>Crónica:</a:t>
            </a:r>
            <a:br>
              <a:rPr b="1" sz="2500">
                <a:latin typeface="Garamond"/>
                <a:ea typeface="Garamond"/>
                <a:cs typeface="Garamond"/>
                <a:sym typeface="Garamond"/>
              </a:rPr>
            </a:br>
            <a:r>
              <a:rPr b="1" sz="2500">
                <a:latin typeface="Garamond"/>
                <a:ea typeface="Garamond"/>
                <a:cs typeface="Garamond"/>
                <a:sym typeface="Garamond"/>
              </a:rPr>
              <a:t> *</a:t>
            </a:r>
            <a:r>
              <a:rPr sz="2500">
                <a:solidFill>
                  <a:srgbClr val="A5C4DB"/>
                </a:solidFill>
                <a:latin typeface="Garamond"/>
                <a:ea typeface="Garamond"/>
                <a:cs typeface="Garamond"/>
                <a:sym typeface="Garamond"/>
              </a:rPr>
              <a:t> </a:t>
            </a:r>
            <a:r>
              <a:rPr sz="2500">
                <a:latin typeface="Garamond"/>
                <a:ea typeface="Garamond"/>
                <a:cs typeface="Garamond"/>
                <a:sym typeface="Garamond"/>
              </a:rPr>
              <a:t>Doxiclina 100 mg/12 horas + hidroxicloroquina 200 mg/8 horas.</a:t>
            </a:r>
            <a:br>
              <a:rPr sz="2500">
                <a:latin typeface="Garamond"/>
                <a:ea typeface="Garamond"/>
                <a:cs typeface="Garamond"/>
                <a:sym typeface="Garamond"/>
              </a:rPr>
            </a:br>
            <a:r>
              <a:rPr sz="2500">
                <a:latin typeface="Garamond"/>
                <a:ea typeface="Garamond"/>
                <a:cs typeface="Garamond"/>
                <a:sym typeface="Garamond"/>
              </a:rPr>
              <a:t> </a:t>
            </a:r>
            <a:r>
              <a:rPr b="1" sz="2500">
                <a:latin typeface="Garamond"/>
                <a:ea typeface="Garamond"/>
                <a:cs typeface="Garamond"/>
                <a:sym typeface="Garamond"/>
              </a:rPr>
              <a:t>*</a:t>
            </a:r>
            <a:r>
              <a:rPr sz="2500">
                <a:latin typeface="Garamond"/>
                <a:ea typeface="Garamond"/>
                <a:cs typeface="Garamond"/>
                <a:sym typeface="Garamond"/>
              </a:rPr>
              <a:t> Doxiclina 100 mg/12 horas + levofloxacino (500 mg/día) o rifampicina (900 mg/día)</a:t>
            </a:r>
            <a:br>
              <a:rPr sz="2500">
                <a:latin typeface="Garamond"/>
                <a:ea typeface="Garamond"/>
                <a:cs typeface="Garamond"/>
                <a:sym typeface="Garamond"/>
              </a:rPr>
            </a:br>
            <a:r>
              <a:rPr sz="2500">
                <a:latin typeface="Garamond"/>
                <a:ea typeface="Garamond"/>
                <a:cs typeface="Garamond"/>
                <a:sym typeface="Garamond"/>
              </a:rPr>
              <a:t>    &gt;= 18 meses (válvula nativa) ó &gt;= 24 meses (válvula protésica).</a:t>
            </a:r>
            <a:br>
              <a:rPr sz="2500">
                <a:latin typeface="Garamond"/>
                <a:ea typeface="Garamond"/>
                <a:cs typeface="Garamond"/>
                <a:sym typeface="Garamond"/>
              </a:rPr>
            </a:br>
            <a:r>
              <a:rPr sz="2500">
                <a:latin typeface="Garamond"/>
                <a:ea typeface="Garamond"/>
                <a:cs typeface="Garamond"/>
                <a:sym typeface="Garamond"/>
              </a:rPr>
              <a:t>    Hasta descenso de 4 veces los títulos de Ac IgG fase I y negatividad de Ac IgM fase II</a:t>
            </a:r>
            <a:endParaRPr sz="2500">
              <a:latin typeface="Garamond"/>
              <a:ea typeface="Garamond"/>
              <a:cs typeface="Garamond"/>
              <a:sym typeface="Garamond"/>
            </a:endParaRP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1145947" y="1745153"/>
            <a:ext cx="9900105" cy="2065835"/>
          </a:xfrm>
          <a:prstGeom prst="rect">
            <a:avLst/>
          </a:prstGeom>
        </p:spPr>
        <p:txBody>
          <a:bodyPr lIns="0" tIns="0" rIns="0" bIns="0"/>
          <a:lstStyle>
            <a:lvl1pPr>
              <a:defRPr sz="5300">
                <a:latin typeface="Times"/>
                <a:ea typeface="Times"/>
                <a:cs typeface="Times"/>
                <a:sym typeface="Times"/>
              </a:defRPr>
            </a:lvl1pPr>
          </a:lstStyle>
          <a:p>
            <a:pPr lvl="0">
              <a:defRPr b="0" sz="1800">
                <a:solidFill>
                  <a:srgbClr val="000000"/>
                </a:solidFill>
              </a:defRPr>
            </a:pPr>
            <a:r>
              <a:rPr b="1" sz="5300">
                <a:solidFill>
                  <a:srgbClr val="FFFFFF"/>
                </a:solidFill>
              </a:rPr>
              <a:t>¡Es vuestro momento!</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body" idx="1"/>
          </p:nvPr>
        </p:nvSpPr>
        <p:spPr>
          <a:xfrm>
            <a:off x="505688" y="448695"/>
            <a:ext cx="11180624" cy="5378850"/>
          </a:xfrm>
          <a:prstGeom prst="rect">
            <a:avLst/>
          </a:prstGeom>
        </p:spPr>
        <p:txBody>
          <a:bodyPr/>
          <a:lstStyle>
            <a:lvl1pPr marL="0" indent="0" algn="just" defTabSz="457200">
              <a:lnSpc>
                <a:spcPct val="100000"/>
              </a:lnSpc>
              <a:spcBef>
                <a:spcPts val="0"/>
              </a:spcBef>
              <a:buSzTx/>
              <a:buFontTx/>
              <a:buNone/>
              <a:defRPr sz="2600">
                <a:latin typeface="Garamond"/>
                <a:ea typeface="Garamond"/>
                <a:cs typeface="Garamond"/>
                <a:sym typeface="Garamond"/>
              </a:defRPr>
            </a:lvl1pPr>
          </a:lstStyle>
          <a:p>
            <a:pPr lvl="0">
              <a:defRPr sz="1800"/>
            </a:pPr>
            <a:r>
              <a:rPr sz="2600"/>
              <a:t>1. Hombre de 50 años, oriundo de Salinas, que acude a SUH por astenia, fiebre vespertina de 38ºC y molestias abdominales difusas de 1 mes de evolución. En la exploración destaca linfadenopatía cervical, axilar e inguinal, así como esplenomegalia. En la analítica, pancitopenia severa con Hb 7 g/dl, leucocitos 2000/mm3, plaquetas 50.000/mmm3. Se realiza un aspirado de médula ósea, ¿qué observas? </a:t>
            </a:r>
          </a:p>
        </p:txBody>
      </p:sp>
      <p:grpSp>
        <p:nvGrpSpPr>
          <p:cNvPr id="93" name="Group 93"/>
          <p:cNvGrpSpPr/>
          <p:nvPr/>
        </p:nvGrpSpPr>
        <p:grpSpPr>
          <a:xfrm>
            <a:off x="1272481" y="2535766"/>
            <a:ext cx="4410347" cy="3899751"/>
            <a:chOff x="0" y="0"/>
            <a:chExt cx="4410345" cy="3899749"/>
          </a:xfrm>
        </p:grpSpPr>
        <p:sp>
          <p:nvSpPr>
            <p:cNvPr id="91" name="Shape 91"/>
            <p:cNvSpPr/>
            <p:nvPr/>
          </p:nvSpPr>
          <p:spPr>
            <a:xfrm>
              <a:off x="0" y="0"/>
              <a:ext cx="4410346" cy="3899750"/>
            </a:xfrm>
            <a:prstGeom prst="rect">
              <a:avLst/>
            </a:prstGeom>
            <a:noFill/>
            <a:ln w="88900" cap="sq">
              <a:solidFill>
                <a:srgbClr val="FFFFFF"/>
              </a:solidFill>
              <a:prstDash val="solid"/>
              <a:miter lim="800000"/>
            </a:ln>
            <a:effectLst/>
          </p:spPr>
          <p:txBody>
            <a:bodyPr wrap="square" lIns="0" tIns="0" rIns="0" bIns="0" numCol="1" anchor="ctr">
              <a:noAutofit/>
            </a:bodyPr>
            <a:lstStyle/>
            <a:p>
              <a:pPr lvl="0">
                <a:defRPr>
                  <a:solidFill>
                    <a:srgbClr val="ACC2C9"/>
                  </a:solidFill>
                  <a:latin typeface="Candara"/>
                  <a:ea typeface="Candara"/>
                  <a:cs typeface="Candara"/>
                  <a:sym typeface="Candara"/>
                </a:defRPr>
              </a:pPr>
            </a:p>
          </p:txBody>
        </p:sp>
        <p:pic>
          <p:nvPicPr>
            <p:cNvPr id="92" name="image6.png"/>
            <p:cNvPicPr/>
            <p:nvPr/>
          </p:nvPicPr>
          <p:blipFill>
            <a:blip r:embed="rId2">
              <a:extLst/>
            </a:blip>
            <a:srcRect l="7457" t="2100" r="0" b="51700"/>
            <a:stretch>
              <a:fillRect/>
            </a:stretch>
          </p:blipFill>
          <p:spPr>
            <a:xfrm>
              <a:off x="31273" y="31273"/>
              <a:ext cx="4329088" cy="3837204"/>
            </a:xfrm>
            <a:prstGeom prst="rect">
              <a:avLst/>
            </a:prstGeom>
            <a:ln w="12700" cap="flat">
              <a:noFill/>
              <a:miter lim="400000"/>
            </a:ln>
            <a:effectLst>
              <a:outerShdw sx="100000" sy="100000" kx="0" ky="0" algn="b" rotWithShape="0" blurRad="254000" dist="0" dir="0">
                <a:srgbClr val="000000">
                  <a:alpha val="43000"/>
                </a:srgbClr>
              </a:outerShdw>
            </a:effectLst>
          </p:spPr>
        </p:pic>
      </p:grpSp>
      <p:pic>
        <p:nvPicPr>
          <p:cNvPr id="94" name="image5.png"/>
          <p:cNvPicPr/>
          <p:nvPr/>
        </p:nvPicPr>
        <p:blipFill>
          <a:blip r:embed="rId3">
            <a:extLst/>
          </a:blip>
          <a:srcRect l="18307" t="15350" r="0" b="44750"/>
          <a:stretch>
            <a:fillRect/>
          </a:stretch>
        </p:blipFill>
        <p:spPr>
          <a:xfrm>
            <a:off x="6232041" y="2580244"/>
            <a:ext cx="4394327" cy="3810724"/>
          </a:xfrm>
          <a:prstGeom prst="rect">
            <a:avLst/>
          </a:prstGeom>
          <a:ln w="88900" cap="sq">
            <a:solidFill>
              <a:srgbClr val="FFFFFF"/>
            </a:solidFill>
            <a:miter/>
          </a:ln>
          <a:effectLst>
            <a:outerShdw sx="100000" sy="100000" kx="0" ky="0" algn="b" rotWithShape="0" blurRad="254000" dist="0" dir="0">
              <a:srgbClr val="000000">
                <a:alpha val="43000"/>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94"/>
                                        </p:tgtEl>
                                        <p:attrNameLst>
                                          <p:attrName>style.visibility</p:attrName>
                                        </p:attrNameLst>
                                      </p:cBhvr>
                                      <p:to>
                                        <p:strVal val="visible"/>
                                      </p:to>
                                    </p:set>
                                    <p:anim calcmode="lin" valueType="num">
                                      <p:cBhvr>
                                        <p:cTn id="13" dur="500" fill="hold"/>
                                        <p:tgtEl>
                                          <p:spTgt spid="94"/>
                                        </p:tgtEl>
                                        <p:attrNameLst>
                                          <p:attrName>ppt_w</p:attrName>
                                        </p:attrNameLst>
                                      </p:cBhvr>
                                      <p:tavLst>
                                        <p:tav tm="0">
                                          <p:val>
                                            <p:fltVal val="0"/>
                                          </p:val>
                                        </p:tav>
                                        <p:tav tm="100000">
                                          <p:val>
                                            <p:strVal val="#ppt_w"/>
                                          </p:val>
                                        </p:tav>
                                      </p:tavLst>
                                    </p:anim>
                                    <p:anim calcmode="lin" valueType="num">
                                      <p:cBhvr>
                                        <p:cTn id="14" dur="500" fill="hold"/>
                                        <p:tgtEl>
                                          <p:spTgt spid="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
      <p:bldP build="whole" bldLvl="1" animBg="1" rev="0" advAuto="0" spid="94"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body" idx="1"/>
          </p:nvPr>
        </p:nvSpPr>
        <p:spPr>
          <a:xfrm>
            <a:off x="419099" y="784745"/>
            <a:ext cx="10926549" cy="5409269"/>
          </a:xfrm>
          <a:prstGeom prst="rect">
            <a:avLst/>
          </a:prstGeom>
        </p:spPr>
        <p:txBody>
          <a:bodyPr/>
          <a:lstStyle/>
          <a:p>
            <a:pPr lvl="0" marL="0" indent="0" algn="just" defTabSz="457200">
              <a:lnSpc>
                <a:spcPct val="100000"/>
              </a:lnSpc>
              <a:spcBef>
                <a:spcPts val="0"/>
              </a:spcBef>
              <a:buSzTx/>
              <a:buFontTx/>
              <a:buNone/>
              <a:defRPr sz="1800"/>
            </a:pPr>
            <a:endParaRPr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2. ¿Cuál es su incidencia en la Comunidad Valenciana?</a:t>
            </a: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3. ¿Qué especie de </a:t>
            </a:r>
            <a:r>
              <a:rPr b="1" i="1" sz="2600">
                <a:latin typeface="Garamond"/>
                <a:ea typeface="Garamond"/>
                <a:cs typeface="Garamond"/>
                <a:sym typeface="Garamond"/>
              </a:rPr>
              <a:t>Leishmania</a:t>
            </a:r>
            <a:r>
              <a:rPr b="1" sz="2600">
                <a:latin typeface="Garamond"/>
                <a:ea typeface="Garamond"/>
                <a:cs typeface="Garamond"/>
                <a:sym typeface="Garamond"/>
              </a:rPr>
              <a:t> le ha provocado el cuadro y cuál ha sido el probable vector?</a:t>
            </a:r>
          </a:p>
        </p:txBody>
      </p:sp>
      <p:sp>
        <p:nvSpPr>
          <p:cNvPr id="97" name="Shape 97"/>
          <p:cNvSpPr/>
          <p:nvPr/>
        </p:nvSpPr>
        <p:spPr>
          <a:xfrm>
            <a:off x="471236" y="1825710"/>
            <a:ext cx="11479021"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0684" indent="-260684" algn="just" defTabSz="457200">
              <a:buSzPct val="100000"/>
              <a:buChar char="•"/>
            </a:pPr>
            <a:r>
              <a:rPr sz="2600">
                <a:latin typeface="Garamond"/>
                <a:ea typeface="Garamond"/>
                <a:cs typeface="Garamond"/>
                <a:sym typeface="Garamond"/>
              </a:rPr>
              <a:t>Es una zoonosis endémica de la cuenca mediterránea. </a:t>
            </a:r>
            <a:endParaRPr sz="2600">
              <a:latin typeface="Garamond"/>
              <a:ea typeface="Garamond"/>
              <a:cs typeface="Garamond"/>
              <a:sym typeface="Garamond"/>
            </a:endParaRPr>
          </a:p>
          <a:p>
            <a:pPr lvl="0" marL="260684" indent="-260684" algn="just" defTabSz="457200">
              <a:buSzPct val="100000"/>
              <a:buChar char="•"/>
            </a:pPr>
            <a:r>
              <a:rPr sz="2600">
                <a:latin typeface="Garamond"/>
                <a:ea typeface="Garamond"/>
                <a:cs typeface="Garamond"/>
                <a:sym typeface="Garamond"/>
              </a:rPr>
              <a:t>En la Comunidad Valenciana existe una incidencia 5-7 veces superior a la nacional.</a:t>
            </a:r>
            <a:endParaRPr sz="2600">
              <a:latin typeface="Garamond"/>
              <a:ea typeface="Garamond"/>
              <a:cs typeface="Garamond"/>
              <a:sym typeface="Garamond"/>
            </a:endParaRPr>
          </a:p>
          <a:p>
            <a:pPr lvl="0" marL="260684" indent="-260684" algn="just" defTabSz="457200">
              <a:buSzPct val="100000"/>
              <a:buChar char="•"/>
            </a:pPr>
            <a:r>
              <a:rPr sz="2600">
                <a:latin typeface="Garamond"/>
                <a:ea typeface="Garamond"/>
                <a:cs typeface="Garamond"/>
                <a:sym typeface="Garamond"/>
              </a:rPr>
              <a:t>3,52 casos por cada 100.000 habitantes</a:t>
            </a:r>
          </a:p>
        </p:txBody>
      </p:sp>
      <p:sp>
        <p:nvSpPr>
          <p:cNvPr id="98" name="Shape 98"/>
          <p:cNvSpPr/>
          <p:nvPr/>
        </p:nvSpPr>
        <p:spPr>
          <a:xfrm>
            <a:off x="471236" y="4181631"/>
            <a:ext cx="11479021"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34473" indent="-434473" algn="just" defTabSz="457200">
              <a:buSzPct val="100000"/>
              <a:buAutoNum type="alphaUcPeriod" startAt="1"/>
            </a:pPr>
            <a:r>
              <a:rPr i="1" sz="2600">
                <a:latin typeface="Garamond"/>
                <a:ea typeface="Garamond"/>
                <a:cs typeface="Garamond"/>
                <a:sym typeface="Garamond"/>
              </a:rPr>
              <a:t>Phlebotomus &gt; L. donovani</a:t>
            </a:r>
            <a:endParaRPr i="1" sz="2600">
              <a:latin typeface="Garamond"/>
              <a:ea typeface="Garamond"/>
              <a:cs typeface="Garamond"/>
              <a:sym typeface="Garamond"/>
            </a:endParaRPr>
          </a:p>
          <a:p>
            <a:pPr lvl="0" marL="434473" indent="-434473" algn="just" defTabSz="457200">
              <a:buSzPct val="100000"/>
              <a:buAutoNum type="alphaUcPeriod" startAt="1"/>
            </a:pPr>
            <a:r>
              <a:rPr i="1" sz="2600">
                <a:latin typeface="Garamond"/>
                <a:ea typeface="Garamond"/>
                <a:cs typeface="Garamond"/>
                <a:sym typeface="Garamond"/>
              </a:rPr>
              <a:t>Lutzomyia &gt; L. infantum</a:t>
            </a:r>
            <a:endParaRPr i="1" sz="2600">
              <a:latin typeface="Garamond"/>
              <a:ea typeface="Garamond"/>
              <a:cs typeface="Garamond"/>
              <a:sym typeface="Garamond"/>
            </a:endParaRPr>
          </a:p>
          <a:p>
            <a:pPr lvl="0" marL="434473" indent="-434473" algn="just" defTabSz="457200">
              <a:buSzPct val="100000"/>
              <a:buAutoNum type="alphaUcPeriod" startAt="1"/>
            </a:pPr>
            <a:r>
              <a:rPr i="1" sz="2600">
                <a:latin typeface="Garamond"/>
                <a:ea typeface="Garamond"/>
                <a:cs typeface="Garamond"/>
                <a:sym typeface="Garamond"/>
              </a:rPr>
              <a:t>Phlebotomus</a:t>
            </a:r>
            <a:r>
              <a:rPr sz="2600">
                <a:latin typeface="Garamond"/>
                <a:ea typeface="Garamond"/>
                <a:cs typeface="Garamond"/>
                <a:sym typeface="Garamond"/>
              </a:rPr>
              <a:t> &gt; </a:t>
            </a:r>
            <a:r>
              <a:rPr i="1" sz="2600">
                <a:latin typeface="Garamond"/>
                <a:ea typeface="Garamond"/>
                <a:cs typeface="Garamond"/>
                <a:sym typeface="Garamond"/>
              </a:rPr>
              <a:t>L. infantum</a:t>
            </a:r>
            <a:endParaRPr sz="2600">
              <a:latin typeface="Garamond"/>
              <a:ea typeface="Garamond"/>
              <a:cs typeface="Garamond"/>
              <a:sym typeface="Garamond"/>
            </a:endParaRPr>
          </a:p>
          <a:p>
            <a:pPr lvl="0" marL="434473" indent="-434473" algn="just" defTabSz="457200">
              <a:buSzPct val="100000"/>
              <a:buAutoNum type="alphaUcPeriod" startAt="1"/>
            </a:pPr>
            <a:r>
              <a:rPr i="1" sz="2600">
                <a:latin typeface="Garamond"/>
                <a:ea typeface="Garamond"/>
                <a:cs typeface="Garamond"/>
                <a:sym typeface="Garamond"/>
              </a:rPr>
              <a:t>Lutzomyia &gt; L. donovani</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1"/>
      <p:bldP build="whole" bldLvl="1" animBg="1" rev="0" advAuto="0" spid="98"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body" idx="1"/>
          </p:nvPr>
        </p:nvSpPr>
        <p:spPr>
          <a:xfrm>
            <a:off x="419099" y="784745"/>
            <a:ext cx="10926549" cy="5409269"/>
          </a:xfrm>
          <a:prstGeom prst="rect">
            <a:avLst/>
          </a:prstGeom>
        </p:spPr>
        <p:txBody>
          <a:bodyPr/>
          <a:lstStyle/>
          <a:p>
            <a:pPr lvl="0" marL="0" indent="0" algn="just" defTabSz="457200">
              <a:lnSpc>
                <a:spcPct val="100000"/>
              </a:lnSpc>
              <a:spcBef>
                <a:spcPts val="0"/>
              </a:spcBef>
              <a:buSzTx/>
              <a:buFontTx/>
              <a:buNone/>
              <a:defRPr sz="1800"/>
            </a:pPr>
            <a:endParaRPr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4. ¿Qué cuadro le parece más sugerente de leishmaniasis?</a:t>
            </a:r>
          </a:p>
        </p:txBody>
      </p:sp>
      <p:sp>
        <p:nvSpPr>
          <p:cNvPr id="101" name="Shape 101"/>
          <p:cNvSpPr/>
          <p:nvPr/>
        </p:nvSpPr>
        <p:spPr>
          <a:xfrm>
            <a:off x="471236" y="1825710"/>
            <a:ext cx="11479021"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400">
                <a:latin typeface="Garamond"/>
                <a:ea typeface="Garamond"/>
                <a:cs typeface="Garamond"/>
                <a:sym typeface="Garamond"/>
              </a:defRPr>
            </a:lvl1pPr>
          </a:lstStyle>
          <a:p>
            <a:pPr lvl="0">
              <a:defRPr sz="1800"/>
            </a:pPr>
            <a:r>
              <a:rPr sz="2400"/>
              <a:t>a) Síndrome constitucional, fiebre, hepatomegalia.</a:t>
            </a:r>
          </a:p>
        </p:txBody>
      </p:sp>
      <p:sp>
        <p:nvSpPr>
          <p:cNvPr id="102" name="Shape 102"/>
          <p:cNvSpPr/>
          <p:nvPr/>
        </p:nvSpPr>
        <p:spPr>
          <a:xfrm>
            <a:off x="471236" y="2332718"/>
            <a:ext cx="11479021"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400">
                <a:latin typeface="Garamond"/>
                <a:ea typeface="Garamond"/>
                <a:cs typeface="Garamond"/>
                <a:sym typeface="Garamond"/>
              </a:defRPr>
            </a:lvl1pPr>
          </a:lstStyle>
          <a:p>
            <a:pPr lvl="0">
              <a:defRPr sz="1800"/>
            </a:pPr>
            <a:r>
              <a:rPr sz="2400"/>
              <a:t>b) Fiebre, pancitopenia, linfadenopatía.</a:t>
            </a:r>
          </a:p>
        </p:txBody>
      </p:sp>
      <p:sp>
        <p:nvSpPr>
          <p:cNvPr id="103" name="Shape 103"/>
          <p:cNvSpPr/>
          <p:nvPr/>
        </p:nvSpPr>
        <p:spPr>
          <a:xfrm>
            <a:off x="471236" y="2839725"/>
            <a:ext cx="11479021"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400">
                <a:latin typeface="Garamond"/>
                <a:ea typeface="Garamond"/>
                <a:cs typeface="Garamond"/>
                <a:sym typeface="Garamond"/>
              </a:defRPr>
            </a:lvl1pPr>
          </a:lstStyle>
          <a:p>
            <a:pPr lvl="0">
              <a:defRPr sz="1800"/>
            </a:pPr>
            <a:r>
              <a:rPr sz="2400"/>
              <a:t>c) Síndrome constitucional, pancitopenia, hemorragias mucosas.</a:t>
            </a:r>
          </a:p>
        </p:txBody>
      </p:sp>
      <p:sp>
        <p:nvSpPr>
          <p:cNvPr id="104" name="Shape 104"/>
          <p:cNvSpPr/>
          <p:nvPr/>
        </p:nvSpPr>
        <p:spPr>
          <a:xfrm>
            <a:off x="471236" y="3346733"/>
            <a:ext cx="11479021"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400">
                <a:latin typeface="Garamond"/>
                <a:ea typeface="Garamond"/>
                <a:cs typeface="Garamond"/>
                <a:sym typeface="Garamond"/>
              </a:defRPr>
            </a:lvl1pPr>
          </a:lstStyle>
          <a:p>
            <a:pPr lvl="0">
              <a:defRPr sz="1800"/>
            </a:pPr>
            <a:r>
              <a:rPr sz="2400"/>
              <a:t>d) Fiebre, pancitopenia, esplenomegalia.</a:t>
            </a:r>
          </a:p>
        </p:txBody>
      </p:sp>
      <p:sp>
        <p:nvSpPr>
          <p:cNvPr id="105" name="Shape 105"/>
          <p:cNvSpPr/>
          <p:nvPr/>
        </p:nvSpPr>
        <p:spPr>
          <a:xfrm>
            <a:off x="447973" y="4339885"/>
            <a:ext cx="11347452" cy="1431291"/>
          </a:xfrm>
          <a:prstGeom prst="rect">
            <a:avLst/>
          </a:prstGeom>
          <a:gradFill>
            <a:gsLst>
              <a:gs pos="0">
                <a:srgbClr val="FFDB9B"/>
              </a:gs>
              <a:gs pos="50000">
                <a:srgbClr val="FFD58D"/>
              </a:gs>
              <a:gs pos="100000">
                <a:srgbClr val="FFD078"/>
              </a:gs>
            </a:gsLst>
            <a:lin ang="5400000"/>
          </a:gradFill>
          <a:ln w="6350">
            <a:solidFill>
              <a:srgbClr val="FFC000"/>
            </a:solidFill>
            <a:miter/>
          </a:ln>
          <a:extLst>
            <a:ext uri="{C572A759-6A51-4108-AA02-DFA0A04FC94B}">
              <ma14:wrappingTextBoxFlag xmlns:ma14="http://schemas.microsoft.com/office/mac/drawingml/2011/main" val="1"/>
            </a:ext>
          </a:extLst>
        </p:spPr>
        <p:txBody>
          <a:bodyPr lIns="0" tIns="0" rIns="0" bIns="0">
            <a:spAutoFit/>
          </a:bodyPr>
          <a:lstStyle/>
          <a:p>
            <a:pPr lvl="0"/>
            <a:r>
              <a:rPr>
                <a:latin typeface="Garamond"/>
                <a:ea typeface="Garamond"/>
                <a:cs typeface="Garamond"/>
                <a:sym typeface="Garamond"/>
              </a:rPr>
              <a:t>Onset of symptoms is usually insidious or subacute, with slow progression of malaise, fever, weight loss, and splenomegaly (with or without hepatomegaly) over a period of weeks to months.</a:t>
            </a:r>
            <a:endParaRPr>
              <a:latin typeface="Garamond"/>
              <a:ea typeface="Garamond"/>
              <a:cs typeface="Garamond"/>
              <a:sym typeface="Garamond"/>
            </a:endParaRPr>
          </a:p>
          <a:p>
            <a:pPr lvl="0"/>
            <a:endParaRPr>
              <a:latin typeface="Garamond"/>
              <a:ea typeface="Garamond"/>
              <a:cs typeface="Garamond"/>
              <a:sym typeface="Garamond"/>
            </a:endParaRPr>
          </a:p>
          <a:p>
            <a:pPr lvl="0"/>
            <a:r>
              <a:rPr>
                <a:latin typeface="Garamond"/>
                <a:ea typeface="Garamond"/>
                <a:cs typeface="Garamond"/>
                <a:sym typeface="Garamond"/>
              </a:rPr>
              <a:t>Since parasites replicate in the reticuloendothelial system, very high parasite loads accumulate in the spleen, liver, and bone marrow. Severe anemia can occur due to bone marrow suppression, hemolysis, and splenic sequestration.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 presetID="2" grpId="5" fill="hold">
                                  <p:stCondLst>
                                    <p:cond delay="0"/>
                                  </p:stCondLst>
                                  <p:iterate type="el" backwards="0">
                                    <p:tmAbs val="0"/>
                                  </p:iterate>
                                  <p:childTnLst>
                                    <p:set>
                                      <p:cBhvr>
                                        <p:cTn id="22" fill="hold"/>
                                        <p:tgtEl>
                                          <p:spTgt spid="105"/>
                                        </p:tgtEl>
                                        <p:attrNameLst>
                                          <p:attrName>style.visibility</p:attrName>
                                        </p:attrNameLst>
                                      </p:cBhvr>
                                      <p:to>
                                        <p:strVal val="visible"/>
                                      </p:to>
                                    </p:set>
                                    <p:anim calcmode="lin" valueType="num">
                                      <p:cBhvr>
                                        <p:cTn id="23" dur="1000" fill="hold"/>
                                        <p:tgtEl>
                                          <p:spTgt spid="105"/>
                                        </p:tgtEl>
                                        <p:attrNameLst>
                                          <p:attrName>ppt_x</p:attrName>
                                        </p:attrNameLst>
                                      </p:cBhvr>
                                      <p:tavLst>
                                        <p:tav tm="0">
                                          <p:val>
                                            <p:strVal val="#ppt_x"/>
                                          </p:val>
                                        </p:tav>
                                        <p:tav tm="100000">
                                          <p:val>
                                            <p:strVal val="#ppt_x"/>
                                          </p:val>
                                        </p:tav>
                                      </p:tavLst>
                                    </p:anim>
                                    <p:anim calcmode="lin" valueType="num">
                                      <p:cBhvr>
                                        <p:cTn id="24" dur="10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 grpId="2"/>
      <p:bldP build="whole" bldLvl="1" animBg="1" rev="0" advAuto="0" spid="104" grpId="4"/>
      <p:bldP build="whole" bldLvl="1" animBg="1" rev="0" advAuto="0" spid="101" grpId="1"/>
      <p:bldP build="whole" bldLvl="1" animBg="1" rev="0" advAuto="0" spid="105" grpId="5"/>
      <p:bldP build="whole" bldLvl="1" animBg="1" rev="0" advAuto="0" spid="103"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body" idx="1"/>
          </p:nvPr>
        </p:nvSpPr>
        <p:spPr>
          <a:xfrm>
            <a:off x="419099" y="300553"/>
            <a:ext cx="10926549" cy="5409270"/>
          </a:xfrm>
          <a:prstGeom prst="rect">
            <a:avLst/>
          </a:prstGeom>
        </p:spPr>
        <p:txBody>
          <a:bodyPr/>
          <a:lstStyle/>
          <a:p>
            <a:pPr lvl="0" marL="0" indent="0" algn="just" defTabSz="457200">
              <a:lnSpc>
                <a:spcPct val="100000"/>
              </a:lnSpc>
              <a:spcBef>
                <a:spcPts val="0"/>
              </a:spcBef>
              <a:buSzTx/>
              <a:buFontTx/>
              <a:buNone/>
              <a:defRPr sz="1800"/>
            </a:pPr>
            <a:endParaRPr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5. ¿Qué zoonosis no se transmiten por vector?</a:t>
            </a: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6. Asocia cada vector con su microorganismo.</a:t>
            </a:r>
          </a:p>
        </p:txBody>
      </p:sp>
      <p:sp>
        <p:nvSpPr>
          <p:cNvPr id="108" name="Shape 108"/>
          <p:cNvSpPr/>
          <p:nvPr/>
        </p:nvSpPr>
        <p:spPr>
          <a:xfrm>
            <a:off x="471236" y="1305601"/>
            <a:ext cx="114790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600">
                <a:latin typeface="Garamond"/>
                <a:ea typeface="Garamond"/>
                <a:cs typeface="Garamond"/>
                <a:sym typeface="Garamond"/>
              </a:defRPr>
            </a:lvl1pPr>
          </a:lstStyle>
          <a:p>
            <a:pPr lvl="0">
              <a:defRPr sz="1800"/>
            </a:pPr>
            <a:r>
              <a:rPr sz="2600"/>
              <a:t>a) Brucelosis humana.</a:t>
            </a:r>
          </a:p>
        </p:txBody>
      </p:sp>
      <p:sp>
        <p:nvSpPr>
          <p:cNvPr id="109" name="Shape 109"/>
          <p:cNvSpPr/>
          <p:nvPr/>
        </p:nvSpPr>
        <p:spPr>
          <a:xfrm>
            <a:off x="471236" y="1765927"/>
            <a:ext cx="114790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600">
                <a:latin typeface="Garamond"/>
                <a:ea typeface="Garamond"/>
                <a:cs typeface="Garamond"/>
                <a:sym typeface="Garamond"/>
              </a:defRPr>
            </a:lvl1pPr>
          </a:lstStyle>
          <a:p>
            <a:pPr lvl="0">
              <a:defRPr sz="1800"/>
            </a:pPr>
            <a:r>
              <a:rPr sz="2600"/>
              <a:t>b) Leishmaniasis visceral.</a:t>
            </a:r>
          </a:p>
        </p:txBody>
      </p:sp>
      <p:sp>
        <p:nvSpPr>
          <p:cNvPr id="110" name="Shape 110"/>
          <p:cNvSpPr/>
          <p:nvPr/>
        </p:nvSpPr>
        <p:spPr>
          <a:xfrm>
            <a:off x="471236" y="2252365"/>
            <a:ext cx="114790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600">
                <a:latin typeface="Garamond"/>
                <a:ea typeface="Garamond"/>
                <a:cs typeface="Garamond"/>
                <a:sym typeface="Garamond"/>
              </a:defRPr>
            </a:lvl1pPr>
          </a:lstStyle>
          <a:p>
            <a:pPr lvl="0">
              <a:defRPr sz="1800"/>
            </a:pPr>
            <a:r>
              <a:rPr sz="2600"/>
              <a:t>c) Rickettsiosis.</a:t>
            </a:r>
          </a:p>
        </p:txBody>
      </p:sp>
      <p:sp>
        <p:nvSpPr>
          <p:cNvPr id="111" name="Shape 111"/>
          <p:cNvSpPr/>
          <p:nvPr/>
        </p:nvSpPr>
        <p:spPr>
          <a:xfrm>
            <a:off x="471236" y="2775318"/>
            <a:ext cx="11479021"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sz="2600">
                <a:latin typeface="Garamond"/>
                <a:ea typeface="Garamond"/>
                <a:cs typeface="Garamond"/>
                <a:sym typeface="Garamond"/>
              </a:defRPr>
            </a:lvl1pPr>
          </a:lstStyle>
          <a:p>
            <a:pPr lvl="0">
              <a:defRPr sz="1800"/>
            </a:pPr>
            <a:r>
              <a:rPr sz="2600"/>
              <a:t>d) Fiebre Q aguda.</a:t>
            </a:r>
          </a:p>
        </p:txBody>
      </p:sp>
      <p:pic>
        <p:nvPicPr>
          <p:cNvPr id="112" name="Zancudo-portador.jpg"/>
          <p:cNvPicPr/>
          <p:nvPr/>
        </p:nvPicPr>
        <p:blipFill>
          <a:blip r:embed="rId2">
            <a:extLst/>
          </a:blip>
          <a:stretch>
            <a:fillRect/>
          </a:stretch>
        </p:blipFill>
        <p:spPr>
          <a:xfrm>
            <a:off x="442270" y="4245034"/>
            <a:ext cx="3329519" cy="2167517"/>
          </a:xfrm>
          <a:prstGeom prst="rect">
            <a:avLst/>
          </a:prstGeom>
          <a:ln w="12700">
            <a:miter lim="400000"/>
          </a:ln>
        </p:spPr>
      </p:pic>
      <p:pic>
        <p:nvPicPr>
          <p:cNvPr id="113" name="large.jpg"/>
          <p:cNvPicPr/>
          <p:nvPr/>
        </p:nvPicPr>
        <p:blipFill>
          <a:blip r:embed="rId3">
            <a:extLst/>
          </a:blip>
          <a:stretch>
            <a:fillRect/>
          </a:stretch>
        </p:blipFill>
        <p:spPr>
          <a:xfrm>
            <a:off x="4243377" y="4245034"/>
            <a:ext cx="2460685" cy="2167517"/>
          </a:xfrm>
          <a:prstGeom prst="rect">
            <a:avLst/>
          </a:prstGeom>
          <a:ln w="12700">
            <a:miter lim="400000"/>
          </a:ln>
        </p:spPr>
      </p:pic>
      <p:pic>
        <p:nvPicPr>
          <p:cNvPr id="114" name="Leishmania infantum.jpg"/>
          <p:cNvPicPr/>
          <p:nvPr/>
        </p:nvPicPr>
        <p:blipFill>
          <a:blip r:embed="rId4">
            <a:extLst/>
          </a:blip>
          <a:srcRect l="0" t="0" r="0" b="39808"/>
          <a:stretch>
            <a:fillRect/>
          </a:stretch>
        </p:blipFill>
        <p:spPr>
          <a:xfrm>
            <a:off x="8007051" y="659717"/>
            <a:ext cx="3329327" cy="2671976"/>
          </a:xfrm>
          <a:prstGeom prst="rect">
            <a:avLst/>
          </a:prstGeom>
          <a:ln w="12700">
            <a:miter lim="400000"/>
          </a:ln>
        </p:spPr>
      </p:pic>
      <p:pic>
        <p:nvPicPr>
          <p:cNvPr id="115" name="Rickettsia_rickettsii.jpg"/>
          <p:cNvPicPr/>
          <p:nvPr/>
        </p:nvPicPr>
        <p:blipFill>
          <a:blip r:embed="rId5">
            <a:extLst/>
          </a:blip>
          <a:stretch>
            <a:fillRect/>
          </a:stretch>
        </p:blipFill>
        <p:spPr>
          <a:xfrm>
            <a:off x="8238570" y="3593226"/>
            <a:ext cx="2866346" cy="268297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14"/>
                                        </p:tgtEl>
                                        <p:attrNameLst>
                                          <p:attrName>style.visibility</p:attrName>
                                        </p:attrNameLst>
                                      </p:cBhvr>
                                      <p:to>
                                        <p:strVal val="visible"/>
                                      </p:to>
                                    </p:set>
                                    <p:anim calcmode="lin" valueType="num">
                                      <p:cBhvr>
                                        <p:cTn id="7" dur="80" fill="hold"/>
                                        <p:tgtEl>
                                          <p:spTgt spid="114"/>
                                        </p:tgtEl>
                                        <p:attrNameLst>
                                          <p:attrName>ppt_x</p:attrName>
                                        </p:attrNameLst>
                                      </p:cBhvr>
                                      <p:tavLst>
                                        <p:tav tm="0">
                                          <p:val>
                                            <p:strVal val="#ppt_x"/>
                                          </p:val>
                                        </p:tav>
                                        <p:tav tm="100000">
                                          <p:val>
                                            <p:strVal val="#ppt_x"/>
                                          </p:val>
                                        </p:tav>
                                      </p:tavLst>
                                    </p:anim>
                                    <p:anim calcmode="lin" valueType="num">
                                      <p:cBhvr>
                                        <p:cTn id="8" dur="80" fill="hold"/>
                                        <p:tgtEl>
                                          <p:spTgt spid="1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 presetID="2" grpId="2" fill="hold">
                                  <p:stCondLst>
                                    <p:cond delay="0"/>
                                  </p:stCondLst>
                                  <p:iterate type="el" backwards="0">
                                    <p:tmAbs val="0"/>
                                  </p:iterate>
                                  <p:childTnLst>
                                    <p:set>
                                      <p:cBhvr>
                                        <p:cTn id="12" fill="hold"/>
                                        <p:tgtEl>
                                          <p:spTgt spid="115"/>
                                        </p:tgtEl>
                                        <p:attrNameLst>
                                          <p:attrName>style.visibility</p:attrName>
                                        </p:attrNameLst>
                                      </p:cBhvr>
                                      <p:to>
                                        <p:strVal val="visible"/>
                                      </p:to>
                                    </p:set>
                                    <p:anim calcmode="lin" valueType="num">
                                      <p:cBhvr>
                                        <p:cTn id="13" dur="80" fill="hold"/>
                                        <p:tgtEl>
                                          <p:spTgt spid="115"/>
                                        </p:tgtEl>
                                        <p:attrNameLst>
                                          <p:attrName>ppt_x</p:attrName>
                                        </p:attrNameLst>
                                      </p:cBhvr>
                                      <p:tavLst>
                                        <p:tav tm="0">
                                          <p:val>
                                            <p:strVal val="#ppt_x"/>
                                          </p:val>
                                        </p:tav>
                                        <p:tav tm="100000">
                                          <p:val>
                                            <p:strVal val="#ppt_x"/>
                                          </p:val>
                                        </p:tav>
                                      </p:tavLst>
                                    </p:anim>
                                    <p:anim calcmode="lin" valueType="num">
                                      <p:cBhvr>
                                        <p:cTn id="14" dur="80" fill="hold"/>
                                        <p:tgtEl>
                                          <p:spTgt spid="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1"/>
      <p:bldP build="whole" bldLvl="1" animBg="1" rev="0" advAuto="0" spid="115"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body" idx="1"/>
          </p:nvPr>
        </p:nvSpPr>
        <p:spPr>
          <a:xfrm>
            <a:off x="419099" y="784745"/>
            <a:ext cx="10926549" cy="5409269"/>
          </a:xfrm>
          <a:prstGeom prst="rect">
            <a:avLst/>
          </a:prstGeom>
        </p:spPr>
        <p:txBody>
          <a:bodyPr/>
          <a:lstStyle/>
          <a:p>
            <a:pPr lvl="0" marL="0" indent="0" algn="just" defTabSz="457200">
              <a:lnSpc>
                <a:spcPct val="100000"/>
              </a:lnSpc>
              <a:spcBef>
                <a:spcPts val="0"/>
              </a:spcBef>
              <a:buSzTx/>
              <a:buFontTx/>
              <a:buNone/>
              <a:defRPr sz="1800"/>
            </a:pPr>
            <a:endParaRPr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7. ¿Qué observas en la imagen?</a:t>
            </a: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p:txBody>
      </p:sp>
      <p:sp>
        <p:nvSpPr>
          <p:cNvPr id="118" name="Shape 118"/>
          <p:cNvSpPr/>
          <p:nvPr/>
        </p:nvSpPr>
        <p:spPr>
          <a:xfrm>
            <a:off x="5854423" y="995724"/>
            <a:ext cx="5926098"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defTabSz="457200">
              <a:defRPr b="1" sz="2600">
                <a:latin typeface="Garamond"/>
                <a:ea typeface="Garamond"/>
                <a:cs typeface="Garamond"/>
                <a:sym typeface="Garamond"/>
              </a:defRPr>
            </a:lvl1pPr>
          </a:lstStyle>
          <a:p>
            <a:pPr lvl="0">
              <a:defRPr b="0" sz="1800"/>
            </a:pPr>
            <a:r>
              <a:rPr b="1" sz="2600"/>
              <a:t>8. ¿Qué tratamiento instaurarías si la paciente fuese una mujer embarazada entre 2-3º trimestre?</a:t>
            </a:r>
          </a:p>
        </p:txBody>
      </p:sp>
      <p:pic>
        <p:nvPicPr>
          <p:cNvPr id="119" name="34.jpg"/>
          <p:cNvPicPr/>
          <p:nvPr/>
        </p:nvPicPr>
        <p:blipFill>
          <a:blip r:embed="rId2">
            <a:extLst/>
          </a:blip>
          <a:stretch>
            <a:fillRect/>
          </a:stretch>
        </p:blipFill>
        <p:spPr>
          <a:xfrm>
            <a:off x="506927" y="2098754"/>
            <a:ext cx="4340545" cy="3235314"/>
          </a:xfrm>
          <a:prstGeom prst="rect">
            <a:avLst/>
          </a:prstGeom>
          <a:ln w="12700">
            <a:miter lim="400000"/>
          </a:ln>
        </p:spPr>
      </p:pic>
      <p:sp>
        <p:nvSpPr>
          <p:cNvPr id="120" name="Shape 120"/>
          <p:cNvSpPr/>
          <p:nvPr/>
        </p:nvSpPr>
        <p:spPr>
          <a:xfrm>
            <a:off x="6239620" y="2206545"/>
            <a:ext cx="5401942"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600">
                <a:latin typeface="Garamond"/>
                <a:ea typeface="Garamond"/>
                <a:cs typeface="Garamond"/>
                <a:sym typeface="Garamond"/>
              </a:defRPr>
            </a:lvl1pPr>
          </a:lstStyle>
          <a:p>
            <a:pPr lvl="0">
              <a:defRPr sz="1800"/>
            </a:pPr>
            <a:r>
              <a:rPr sz="2600"/>
              <a:t>a) Doxiciclina.</a:t>
            </a:r>
          </a:p>
        </p:txBody>
      </p:sp>
      <p:sp>
        <p:nvSpPr>
          <p:cNvPr id="121" name="Shape 121"/>
          <p:cNvSpPr/>
          <p:nvPr/>
        </p:nvSpPr>
        <p:spPr>
          <a:xfrm>
            <a:off x="6239620" y="2680767"/>
            <a:ext cx="5401942"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600">
                <a:latin typeface="Garamond"/>
                <a:ea typeface="Garamond"/>
                <a:cs typeface="Garamond"/>
                <a:sym typeface="Garamond"/>
              </a:defRPr>
            </a:lvl1pPr>
          </a:lstStyle>
          <a:p>
            <a:pPr lvl="0">
              <a:defRPr sz="1800"/>
            </a:pPr>
            <a:r>
              <a:rPr sz="2600"/>
              <a:t>b) Josamicina.</a:t>
            </a:r>
          </a:p>
        </p:txBody>
      </p:sp>
      <p:sp>
        <p:nvSpPr>
          <p:cNvPr id="122" name="Shape 122"/>
          <p:cNvSpPr/>
          <p:nvPr/>
        </p:nvSpPr>
        <p:spPr>
          <a:xfrm>
            <a:off x="6239620" y="3186718"/>
            <a:ext cx="5401942"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600">
                <a:latin typeface="Garamond"/>
                <a:ea typeface="Garamond"/>
                <a:cs typeface="Garamond"/>
                <a:sym typeface="Garamond"/>
              </a:defRPr>
            </a:lvl1pPr>
          </a:lstStyle>
          <a:p>
            <a:pPr lvl="0">
              <a:defRPr sz="1800"/>
            </a:pPr>
            <a:r>
              <a:rPr sz="2600"/>
              <a:t>c) Azitromicina.</a:t>
            </a:r>
          </a:p>
        </p:txBody>
      </p:sp>
      <p:sp>
        <p:nvSpPr>
          <p:cNvPr id="123" name="Shape 123"/>
          <p:cNvSpPr/>
          <p:nvPr/>
        </p:nvSpPr>
        <p:spPr>
          <a:xfrm>
            <a:off x="6239620" y="3692670"/>
            <a:ext cx="5401942"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600">
                <a:latin typeface="Garamond"/>
                <a:ea typeface="Garamond"/>
                <a:cs typeface="Garamond"/>
                <a:sym typeface="Garamond"/>
              </a:defRPr>
            </a:lvl1pPr>
          </a:lstStyle>
          <a:p>
            <a:pPr lvl="0">
              <a:defRPr sz="1800"/>
            </a:pPr>
            <a:r>
              <a:rPr sz="2600"/>
              <a:t>a) Ciprofloxacino.</a:t>
            </a:r>
          </a:p>
        </p:txBody>
      </p:sp>
      <p:sp>
        <p:nvSpPr>
          <p:cNvPr id="124" name="Shape 124"/>
          <p:cNvSpPr/>
          <p:nvPr/>
        </p:nvSpPr>
        <p:spPr>
          <a:xfrm>
            <a:off x="7713271" y="4509710"/>
            <a:ext cx="2684866" cy="1164591"/>
          </a:xfrm>
          <a:prstGeom prst="rect">
            <a:avLst/>
          </a:prstGeom>
          <a:gradFill>
            <a:gsLst>
              <a:gs pos="0">
                <a:srgbClr val="FFDB9B"/>
              </a:gs>
              <a:gs pos="50000">
                <a:srgbClr val="FFD58D"/>
              </a:gs>
              <a:gs pos="100000">
                <a:srgbClr val="FFD078"/>
              </a:gs>
            </a:gsLst>
            <a:lin ang="5400000"/>
          </a:gradFill>
          <a:ln w="6350">
            <a:solidFill>
              <a:srgbClr val="FFC000"/>
            </a:solidFill>
            <a:miter/>
          </a:ln>
          <a:extLst>
            <a:ext uri="{C572A759-6A51-4108-AA02-DFA0A04FC94B}">
              <ma14:wrappingTextBoxFlag xmlns:ma14="http://schemas.microsoft.com/office/mac/drawingml/2011/main" val="1"/>
            </a:ext>
          </a:extLst>
        </p:spPr>
        <p:txBody>
          <a:bodyPr lIns="0" tIns="0" rIns="0" bIns="0">
            <a:spAutoFit/>
          </a:bodyPr>
          <a:lstStyle/>
          <a:p>
            <a:pPr lvl="0"/>
            <a:r>
              <a:rPr>
                <a:latin typeface="Garamond"/>
                <a:ea typeface="Garamond"/>
                <a:cs typeface="Garamond"/>
                <a:sym typeface="Garamond"/>
              </a:rPr>
              <a:t>Doxiciclina: categoría D. </a:t>
            </a:r>
            <a:endParaRPr>
              <a:latin typeface="Garamond"/>
              <a:ea typeface="Garamond"/>
              <a:cs typeface="Garamond"/>
              <a:sym typeface="Garamond"/>
            </a:endParaRPr>
          </a:p>
          <a:p>
            <a:pPr lvl="0"/>
            <a:r>
              <a:rPr>
                <a:latin typeface="Garamond"/>
                <a:ea typeface="Garamond"/>
                <a:cs typeface="Garamond"/>
                <a:sym typeface="Garamond"/>
              </a:rPr>
              <a:t>Josamicina: Categoría C. </a:t>
            </a:r>
            <a:endParaRPr>
              <a:latin typeface="Garamond"/>
              <a:ea typeface="Garamond"/>
              <a:cs typeface="Garamond"/>
              <a:sym typeface="Garamond"/>
            </a:endParaRPr>
          </a:p>
          <a:p>
            <a:pPr lvl="0"/>
            <a:r>
              <a:rPr>
                <a:latin typeface="Garamond"/>
                <a:ea typeface="Garamond"/>
                <a:cs typeface="Garamond"/>
                <a:sym typeface="Garamond"/>
              </a:rPr>
              <a:t>Azitromicina: categoría B</a:t>
            </a:r>
            <a:endParaRPr>
              <a:latin typeface="Garamond"/>
              <a:ea typeface="Garamond"/>
              <a:cs typeface="Garamond"/>
              <a:sym typeface="Garamond"/>
            </a:endParaRPr>
          </a:p>
          <a:p>
            <a:pPr lvl="0"/>
            <a:r>
              <a:rPr>
                <a:latin typeface="Garamond"/>
                <a:ea typeface="Garamond"/>
                <a:cs typeface="Garamond"/>
                <a:sym typeface="Garamond"/>
              </a:rPr>
              <a:t>Ciprofloxacino: categoría C.</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 presetID="2" grpId="6" fill="hold">
                                  <p:stCondLst>
                                    <p:cond delay="0"/>
                                  </p:stCondLst>
                                  <p:iterate type="el" backwards="0">
                                    <p:tmAbs val="0"/>
                                  </p:iterate>
                                  <p:childTnLst>
                                    <p:set>
                                      <p:cBhvr>
                                        <p:cTn id="26" fill="hold"/>
                                        <p:tgtEl>
                                          <p:spTgt spid="124"/>
                                        </p:tgtEl>
                                        <p:attrNameLst>
                                          <p:attrName>style.visibility</p:attrName>
                                        </p:attrNameLst>
                                      </p:cBhvr>
                                      <p:to>
                                        <p:strVal val="visible"/>
                                      </p:to>
                                    </p:set>
                                    <p:anim calcmode="lin" valueType="num">
                                      <p:cBhvr>
                                        <p:cTn id="27" dur="1000" fill="hold"/>
                                        <p:tgtEl>
                                          <p:spTgt spid="124"/>
                                        </p:tgtEl>
                                        <p:attrNameLst>
                                          <p:attrName>ppt_x</p:attrName>
                                        </p:attrNameLst>
                                      </p:cBhvr>
                                      <p:tavLst>
                                        <p:tav tm="0">
                                          <p:val>
                                            <p:strVal val="#ppt_x"/>
                                          </p:val>
                                        </p:tav>
                                        <p:tav tm="100000">
                                          <p:val>
                                            <p:strVal val="#ppt_x"/>
                                          </p:val>
                                        </p:tav>
                                      </p:tavLst>
                                    </p:anim>
                                    <p:anim calcmode="lin" valueType="num">
                                      <p:cBhvr>
                                        <p:cTn id="28" dur="1000" fill="hold"/>
                                        <p:tgtEl>
                                          <p:spTgt spid="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3"/>
      <p:bldP build="whole" bldLvl="1" animBg="1" rev="0" advAuto="0" spid="122" grpId="4"/>
      <p:bldP build="whole" bldLvl="1" animBg="1" rev="0" advAuto="0" spid="120" grpId="2"/>
      <p:bldP build="whole" bldLvl="1" animBg="1" rev="0" advAuto="0" spid="118" grpId="1"/>
      <p:bldP build="whole" bldLvl="1" animBg="1" rev="0" advAuto="0" spid="123" grpId="5"/>
      <p:bldP build="whole" bldLvl="1" animBg="1" rev="0" advAuto="0" spid="124" grpId="6"/>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body" idx="1"/>
          </p:nvPr>
        </p:nvSpPr>
        <p:spPr>
          <a:xfrm>
            <a:off x="419099" y="47997"/>
            <a:ext cx="10926549" cy="5409270"/>
          </a:xfrm>
          <a:prstGeom prst="rect">
            <a:avLst/>
          </a:prstGeom>
        </p:spPr>
        <p:txBody>
          <a:bodyPr/>
          <a:lstStyle/>
          <a:p>
            <a:pPr lvl="0" marL="0" indent="0" algn="just" defTabSz="457200">
              <a:lnSpc>
                <a:spcPct val="100000"/>
              </a:lnSpc>
              <a:spcBef>
                <a:spcPts val="0"/>
              </a:spcBef>
              <a:buSzTx/>
              <a:buFontTx/>
              <a:buNone/>
              <a:defRPr sz="1800"/>
            </a:pPr>
            <a:endParaRPr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9. ¿En qué situación NO solicitarías una serología de </a:t>
            </a:r>
            <a:r>
              <a:rPr b="1" i="1" sz="2600">
                <a:latin typeface="Garamond"/>
                <a:ea typeface="Garamond"/>
                <a:cs typeface="Garamond"/>
                <a:sym typeface="Garamond"/>
              </a:rPr>
              <a:t>Coxiella burnetti</a:t>
            </a:r>
            <a:r>
              <a:rPr b="1" sz="2600">
                <a:latin typeface="Garamond"/>
                <a:ea typeface="Garamond"/>
                <a:cs typeface="Garamond"/>
                <a:sym typeface="Garamond"/>
              </a:rPr>
              <a:t>?</a:t>
            </a: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endParaRPr b="1" sz="2600">
              <a:latin typeface="Garamond"/>
              <a:ea typeface="Garamond"/>
              <a:cs typeface="Garamond"/>
              <a:sym typeface="Garamond"/>
            </a:endParaRPr>
          </a:p>
          <a:p>
            <a:pPr lvl="0" marL="0" indent="0" algn="just" defTabSz="457200">
              <a:lnSpc>
                <a:spcPct val="100000"/>
              </a:lnSpc>
              <a:spcBef>
                <a:spcPts val="0"/>
              </a:spcBef>
              <a:buSzTx/>
              <a:buFontTx/>
              <a:buNone/>
              <a:defRPr sz="1800"/>
            </a:pPr>
            <a:r>
              <a:rPr b="1" sz="2600">
                <a:latin typeface="Garamond"/>
                <a:ea typeface="Garamond"/>
                <a:cs typeface="Garamond"/>
                <a:sym typeface="Garamond"/>
              </a:rPr>
              <a:t>10. ¿Cómo interpretas la siguiente serología a los 3-6 meses tras tratamiento óptimo con doxiciclina en una fiebre Q aguda? </a:t>
            </a:r>
            <a:endParaRPr b="1" sz="2600">
              <a:latin typeface="Garamond"/>
              <a:ea typeface="Garamond"/>
              <a:cs typeface="Garamond"/>
              <a:sym typeface="Garamond"/>
            </a:endParaRPr>
          </a:p>
        </p:txBody>
      </p:sp>
      <p:sp>
        <p:nvSpPr>
          <p:cNvPr id="127" name="Shape 127"/>
          <p:cNvSpPr/>
          <p:nvPr/>
        </p:nvSpPr>
        <p:spPr>
          <a:xfrm>
            <a:off x="471236" y="879831"/>
            <a:ext cx="11479021" cy="434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400">
                <a:latin typeface="Garamond"/>
                <a:ea typeface="Garamond"/>
                <a:cs typeface="Garamond"/>
                <a:sym typeface="Garamond"/>
              </a:defRPr>
            </a:lvl1pPr>
          </a:lstStyle>
          <a:p>
            <a:pPr lvl="0">
              <a:defRPr sz="1800"/>
            </a:pPr>
            <a:r>
              <a:rPr sz="2400"/>
              <a:t>a) Hepatitis aguda con serología negativa de virus hepatotropos.</a:t>
            </a:r>
          </a:p>
        </p:txBody>
      </p:sp>
      <p:sp>
        <p:nvSpPr>
          <p:cNvPr id="128" name="Shape 128"/>
          <p:cNvSpPr/>
          <p:nvPr/>
        </p:nvSpPr>
        <p:spPr>
          <a:xfrm>
            <a:off x="471236" y="1350505"/>
            <a:ext cx="11479021" cy="434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400">
                <a:latin typeface="Garamond"/>
                <a:ea typeface="Garamond"/>
                <a:cs typeface="Garamond"/>
                <a:sym typeface="Garamond"/>
              </a:defRPr>
            </a:lvl1pPr>
          </a:lstStyle>
          <a:p>
            <a:pPr lvl="0">
              <a:defRPr sz="1800"/>
            </a:pPr>
            <a:r>
              <a:rPr sz="2400"/>
              <a:t>b) En casos de neumonía atípica con evolución tórpida.</a:t>
            </a:r>
          </a:p>
        </p:txBody>
      </p:sp>
      <p:sp>
        <p:nvSpPr>
          <p:cNvPr id="129" name="Shape 129"/>
          <p:cNvSpPr/>
          <p:nvPr/>
        </p:nvSpPr>
        <p:spPr>
          <a:xfrm>
            <a:off x="471236" y="1821178"/>
            <a:ext cx="11479021" cy="434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400">
                <a:latin typeface="Garamond"/>
                <a:ea typeface="Garamond"/>
                <a:cs typeface="Garamond"/>
                <a:sym typeface="Garamond"/>
              </a:defRPr>
            </a:lvl1pPr>
          </a:lstStyle>
          <a:p>
            <a:pPr lvl="0">
              <a:defRPr sz="1800"/>
            </a:pPr>
            <a:r>
              <a:rPr sz="2400"/>
              <a:t>c) Endocarditis con hemocultivos negativos.</a:t>
            </a:r>
          </a:p>
        </p:txBody>
      </p:sp>
      <p:sp>
        <p:nvSpPr>
          <p:cNvPr id="130" name="Shape 130"/>
          <p:cNvSpPr/>
          <p:nvPr/>
        </p:nvSpPr>
        <p:spPr>
          <a:xfrm>
            <a:off x="471236" y="2291852"/>
            <a:ext cx="11479021" cy="434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400">
                <a:latin typeface="Garamond"/>
                <a:ea typeface="Garamond"/>
                <a:cs typeface="Garamond"/>
                <a:sym typeface="Garamond"/>
              </a:defRPr>
            </a:lvl1pPr>
          </a:lstStyle>
          <a:p>
            <a:pPr lvl="0">
              <a:defRPr sz="1800"/>
            </a:pPr>
            <a:r>
              <a:rPr sz="2400"/>
              <a:t>d) Síndrome febril autolimitado.</a:t>
            </a:r>
          </a:p>
        </p:txBody>
      </p:sp>
      <p:sp>
        <p:nvSpPr>
          <p:cNvPr id="131" name="Shape 131"/>
          <p:cNvSpPr/>
          <p:nvPr/>
        </p:nvSpPr>
        <p:spPr>
          <a:xfrm>
            <a:off x="471236" y="2762526"/>
            <a:ext cx="11479021" cy="434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defTabSz="457200">
              <a:defRPr sz="2400">
                <a:latin typeface="Garamond"/>
                <a:ea typeface="Garamond"/>
                <a:cs typeface="Garamond"/>
                <a:sym typeface="Garamond"/>
              </a:defRPr>
            </a:lvl1pPr>
          </a:lstStyle>
          <a:p>
            <a:pPr lvl="0">
              <a:defRPr sz="1800"/>
            </a:pPr>
            <a:r>
              <a:rPr sz="2400"/>
              <a:t>c) Fiebre de origen desconocido y contacto con ganado.</a:t>
            </a:r>
          </a:p>
        </p:txBody>
      </p:sp>
      <p:pic>
        <p:nvPicPr>
          <p:cNvPr id="132" name="Captura de pantalla 2022-01-31 a las 23.46.27.png"/>
          <p:cNvPicPr/>
          <p:nvPr/>
        </p:nvPicPr>
        <p:blipFill>
          <a:blip r:embed="rId2">
            <a:extLst/>
          </a:blip>
          <a:stretch>
            <a:fillRect/>
          </a:stretch>
        </p:blipFill>
        <p:spPr>
          <a:xfrm>
            <a:off x="2614083" y="4297338"/>
            <a:ext cx="6536581" cy="199582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6"/>
      <p:bldP build="whole" bldLvl="1" animBg="1" rev="0" advAuto="0" spid="127" grpId="1"/>
      <p:bldP build="whole" bldLvl="1" animBg="1" rev="0" advAuto="0" spid="129" grpId="3"/>
      <p:bldP build="whole" bldLvl="1" animBg="1" rev="0" advAuto="0" spid="128" grpId="2"/>
      <p:bldP build="whole" bldLvl="1" animBg="1" rev="0" advAuto="0" spid="130" grpId="4"/>
      <p:bldP build="whole" bldLvl="1" animBg="1" rev="0" advAuto="0" spid="131" grpId="5"/>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ph type="title"/>
          </p:nvPr>
        </p:nvSpPr>
        <p:spPr>
          <a:xfrm>
            <a:off x="604188" y="398228"/>
            <a:ext cx="11091443" cy="965202"/>
          </a:xfrm>
          <a:prstGeom prst="rect">
            <a:avLst/>
          </a:prstGeom>
        </p:spPr>
        <p:txBody>
          <a:bodyPr lIns="0" tIns="0" rIns="0" bIns="0">
            <a:normAutofit fontScale="100000" lnSpcReduction="0"/>
          </a:bodyPr>
          <a:lstStyle>
            <a:lvl1pPr defTabSz="694944">
              <a:defRPr sz="3040">
                <a:solidFill>
                  <a:srgbClr val="9F2B3F"/>
                </a:solidFill>
                <a:latin typeface="Times"/>
                <a:ea typeface="Times"/>
                <a:cs typeface="Times"/>
                <a:sym typeface="Times"/>
              </a:defRPr>
            </a:lvl1pPr>
          </a:lstStyle>
          <a:p>
            <a:pPr lvl="0">
              <a:defRPr b="0" sz="1800">
                <a:solidFill>
                  <a:srgbClr val="000000"/>
                </a:solidFill>
              </a:defRPr>
            </a:pPr>
            <a:r>
              <a:rPr b="1" sz="3040">
                <a:solidFill>
                  <a:srgbClr val="9F2B3F"/>
                </a:solidFill>
              </a:rPr>
              <a:t>BRUCELOSIS HUMANA, ¿una zoonosis en extinción en España?</a:t>
            </a:r>
          </a:p>
        </p:txBody>
      </p:sp>
      <p:sp>
        <p:nvSpPr>
          <p:cNvPr id="24" name="Shape 24"/>
          <p:cNvSpPr/>
          <p:nvPr>
            <p:ph type="body" idx="1"/>
          </p:nvPr>
        </p:nvSpPr>
        <p:spPr>
          <a:xfrm>
            <a:off x="616639" y="1288470"/>
            <a:ext cx="10958722" cy="5092169"/>
          </a:xfrm>
          <a:prstGeom prst="rect">
            <a:avLst/>
          </a:prstGeom>
        </p:spPr>
        <p:txBody>
          <a:bodyPr/>
          <a:lstStyle/>
          <a:p>
            <a:pPr lvl="0" marL="0" indent="0" algn="just" defTabSz="292607">
              <a:lnSpc>
                <a:spcPct val="100000"/>
              </a:lnSpc>
              <a:spcBef>
                <a:spcPts val="0"/>
              </a:spcBef>
              <a:buSzTx/>
              <a:buFontTx/>
              <a:buNone/>
              <a:defRPr sz="1800"/>
            </a:pPr>
            <a:endParaRPr b="1" sz="1919">
              <a:solidFill>
                <a:srgbClr val="9F2B3F"/>
              </a:solidFill>
              <a:latin typeface="Times"/>
              <a:ea typeface="Times"/>
              <a:cs typeface="Times"/>
              <a:sym typeface="Times"/>
            </a:endParaRPr>
          </a:p>
          <a:p>
            <a:pPr lvl="0" marL="0" indent="0" algn="just" defTabSz="292607">
              <a:lnSpc>
                <a:spcPct val="100000"/>
              </a:lnSpc>
              <a:spcBef>
                <a:spcPts val="0"/>
              </a:spcBef>
              <a:buSzTx/>
              <a:buFontTx/>
              <a:buNone/>
              <a:defRPr sz="1800"/>
            </a:pPr>
            <a:r>
              <a:rPr b="1" sz="1919">
                <a:solidFill>
                  <a:srgbClr val="9F2B3F"/>
                </a:solidFill>
                <a:latin typeface="Times"/>
                <a:ea typeface="Times"/>
                <a:cs typeface="Times"/>
                <a:sym typeface="Times"/>
              </a:rPr>
              <a:t>1. Epidemiología</a:t>
            </a:r>
            <a:endParaRPr b="1" sz="1919">
              <a:solidFill>
                <a:srgbClr val="9F2B3F"/>
              </a:solidFill>
              <a:latin typeface="Times"/>
              <a:ea typeface="Times"/>
              <a:cs typeface="Times"/>
              <a:sym typeface="Times"/>
            </a:endParaRPr>
          </a:p>
          <a:p>
            <a:pPr lvl="0" marL="128336" indent="-128336" defTabSz="292607">
              <a:lnSpc>
                <a:spcPct val="100000"/>
              </a:lnSpc>
              <a:spcBef>
                <a:spcPts val="0"/>
              </a:spcBef>
              <a:buFontTx/>
              <a:defRPr sz="1800"/>
            </a:pPr>
            <a:r>
              <a:rPr sz="1919">
                <a:latin typeface="Times"/>
                <a:ea typeface="Times"/>
                <a:cs typeface="Times"/>
                <a:sym typeface="Times"/>
              </a:rPr>
              <a:t>Vías de transmisión:</a:t>
            </a:r>
            <a:endParaRPr sz="1919">
              <a:latin typeface="Times"/>
              <a:ea typeface="Times"/>
              <a:cs typeface="Times"/>
              <a:sym typeface="Times"/>
            </a:endParaRPr>
          </a:p>
          <a:p>
            <a:pPr lvl="0" marL="446612" indent="-154004" defTabSz="292607">
              <a:lnSpc>
                <a:spcPct val="100000"/>
              </a:lnSpc>
              <a:spcBef>
                <a:spcPts val="0"/>
              </a:spcBef>
              <a:buFontTx/>
              <a:buAutoNum type="arabicPeriod" startAt="1"/>
              <a:defRPr sz="1800"/>
            </a:pPr>
            <a:r>
              <a:rPr sz="1919">
                <a:latin typeface="Times"/>
                <a:ea typeface="Times"/>
                <a:cs typeface="Times"/>
                <a:sym typeface="Times"/>
              </a:rPr>
              <a:t> </a:t>
            </a:r>
            <a:r>
              <a:rPr b="1" sz="1919">
                <a:latin typeface="Times"/>
                <a:ea typeface="Times"/>
                <a:cs typeface="Times"/>
                <a:sym typeface="Times"/>
              </a:rPr>
              <a:t>Ingesta</a:t>
            </a:r>
            <a:r>
              <a:rPr sz="1919">
                <a:latin typeface="Times"/>
                <a:ea typeface="Times"/>
                <a:cs typeface="Times"/>
                <a:sym typeface="Times"/>
              </a:rPr>
              <a:t> de productos animales no pasteurizados (más común).</a:t>
            </a:r>
            <a:endParaRPr sz="1919">
              <a:latin typeface="Times"/>
              <a:ea typeface="Times"/>
              <a:cs typeface="Times"/>
              <a:sym typeface="Times"/>
            </a:endParaRPr>
          </a:p>
          <a:p>
            <a:pPr lvl="0" marL="446612" indent="-154004" defTabSz="292607">
              <a:lnSpc>
                <a:spcPct val="100000"/>
              </a:lnSpc>
              <a:spcBef>
                <a:spcPts val="0"/>
              </a:spcBef>
              <a:buFontTx/>
              <a:buAutoNum type="arabicPeriod" startAt="1"/>
              <a:defRPr sz="1800"/>
            </a:pPr>
            <a:r>
              <a:rPr sz="1919">
                <a:latin typeface="Times"/>
                <a:ea typeface="Times"/>
                <a:cs typeface="Times"/>
                <a:sym typeface="Times"/>
              </a:rPr>
              <a:t> </a:t>
            </a:r>
            <a:r>
              <a:rPr b="1" sz="1919">
                <a:latin typeface="Times"/>
                <a:ea typeface="Times"/>
                <a:cs typeface="Times"/>
                <a:sym typeface="Times"/>
              </a:rPr>
              <a:t>Contacto</a:t>
            </a:r>
            <a:r>
              <a:rPr sz="1919">
                <a:latin typeface="Times"/>
                <a:ea typeface="Times"/>
                <a:cs typeface="Times"/>
                <a:sym typeface="Times"/>
              </a:rPr>
              <a:t> con animales infectados y sus productos, como placenta, productos del aborto, fluidos del animal…</a:t>
            </a:r>
            <a:endParaRPr sz="1919">
              <a:latin typeface="Times"/>
              <a:ea typeface="Times"/>
              <a:cs typeface="Times"/>
              <a:sym typeface="Times"/>
            </a:endParaRPr>
          </a:p>
          <a:p>
            <a:pPr lvl="0" marL="446612" indent="-154004" defTabSz="292607">
              <a:lnSpc>
                <a:spcPct val="100000"/>
              </a:lnSpc>
              <a:spcBef>
                <a:spcPts val="0"/>
              </a:spcBef>
              <a:buFontTx/>
              <a:buAutoNum type="arabicPeriod" startAt="1"/>
              <a:defRPr sz="1800"/>
            </a:pPr>
            <a:r>
              <a:rPr sz="1919">
                <a:latin typeface="Times"/>
                <a:ea typeface="Times"/>
                <a:cs typeface="Times"/>
                <a:sym typeface="Times"/>
              </a:rPr>
              <a:t> </a:t>
            </a:r>
            <a:r>
              <a:rPr b="1" sz="1919">
                <a:latin typeface="Times"/>
                <a:ea typeface="Times"/>
                <a:cs typeface="Times"/>
                <a:sym typeface="Times"/>
              </a:rPr>
              <a:t>Inhalación</a:t>
            </a:r>
            <a:r>
              <a:rPr sz="1919">
                <a:latin typeface="Times"/>
                <a:ea typeface="Times"/>
                <a:cs typeface="Times"/>
                <a:sym typeface="Times"/>
              </a:rPr>
              <a:t> de partículas de aerosol infectadas: trabajadores de laboratorio y de la lana.</a:t>
            </a:r>
            <a:endParaRPr sz="1919">
              <a:latin typeface="Times"/>
              <a:ea typeface="Times"/>
              <a:cs typeface="Times"/>
              <a:sym typeface="Times"/>
            </a:endParaRPr>
          </a:p>
          <a:p>
            <a:pPr lvl="0" marL="446612" indent="-154004" defTabSz="292607">
              <a:lnSpc>
                <a:spcPct val="100000"/>
              </a:lnSpc>
              <a:spcBef>
                <a:spcPts val="0"/>
              </a:spcBef>
              <a:buFontTx/>
              <a:buAutoNum type="arabicPeriod" startAt="1"/>
              <a:defRPr sz="1800"/>
            </a:pPr>
            <a:r>
              <a:rPr sz="1919">
                <a:latin typeface="Times"/>
                <a:ea typeface="Times"/>
                <a:cs typeface="Times"/>
                <a:sym typeface="Times"/>
              </a:rPr>
              <a:t> </a:t>
            </a:r>
            <a:r>
              <a:rPr b="1" sz="1919">
                <a:latin typeface="Times"/>
                <a:ea typeface="Times"/>
                <a:cs typeface="Times"/>
                <a:sym typeface="Times"/>
              </a:rPr>
              <a:t>Inoculación</a:t>
            </a:r>
            <a:r>
              <a:rPr sz="1919">
                <a:latin typeface="Times"/>
                <a:ea typeface="Times"/>
                <a:cs typeface="Times"/>
                <a:sym typeface="Times"/>
              </a:rPr>
              <a:t> en trabajadores de mataderos, veterinarios y laboratorios. </a:t>
            </a:r>
            <a:endParaRPr sz="1919">
              <a:latin typeface="Times"/>
              <a:ea typeface="Times"/>
              <a:cs typeface="Times"/>
              <a:sym typeface="Times"/>
            </a:endParaRPr>
          </a:p>
          <a:p>
            <a:pPr lvl="0" marL="512063" indent="-219455" defTabSz="292607">
              <a:lnSpc>
                <a:spcPct val="100000"/>
              </a:lnSpc>
              <a:spcBef>
                <a:spcPts val="0"/>
              </a:spcBef>
              <a:buSzTx/>
              <a:buFontTx/>
              <a:buNone/>
              <a:defRPr sz="1800"/>
            </a:pPr>
            <a:endParaRPr sz="1919">
              <a:latin typeface="Times"/>
              <a:ea typeface="Times"/>
              <a:cs typeface="Times"/>
              <a:sym typeface="Times"/>
            </a:endParaRPr>
          </a:p>
          <a:p>
            <a:pPr lvl="0" marL="219455" indent="-219455" algn="just" defTabSz="292607">
              <a:lnSpc>
                <a:spcPct val="100000"/>
              </a:lnSpc>
              <a:spcBef>
                <a:spcPts val="0"/>
              </a:spcBef>
              <a:buSzTx/>
              <a:buFontTx/>
              <a:buNone/>
              <a:defRPr sz="1800"/>
            </a:pPr>
            <a:r>
              <a:rPr b="1" sz="1919">
                <a:solidFill>
                  <a:srgbClr val="9F2B3F"/>
                </a:solidFill>
                <a:latin typeface="Times"/>
                <a:ea typeface="Times"/>
                <a:cs typeface="Times"/>
                <a:sym typeface="Times"/>
              </a:rPr>
              <a:t>2. Clínica</a:t>
            </a:r>
            <a:endParaRPr b="1" sz="1919">
              <a:solidFill>
                <a:srgbClr val="9F2B3F"/>
              </a:solidFill>
              <a:latin typeface="Times"/>
              <a:ea typeface="Times"/>
              <a:cs typeface="Times"/>
              <a:sym typeface="Times"/>
            </a:endParaRPr>
          </a:p>
          <a:p>
            <a:pPr lvl="0" marL="128336" indent="-128336" algn="just" defTabSz="292607">
              <a:lnSpc>
                <a:spcPct val="100000"/>
              </a:lnSpc>
              <a:spcBef>
                <a:spcPts val="0"/>
              </a:spcBef>
              <a:buFontTx/>
              <a:defRPr sz="1800"/>
            </a:pPr>
            <a:r>
              <a:rPr sz="1919">
                <a:latin typeface="Times"/>
                <a:ea typeface="Times"/>
                <a:cs typeface="Times"/>
                <a:sym typeface="Times"/>
              </a:rPr>
              <a:t>Linfocitos del tejido local captan a </a:t>
            </a:r>
            <a:r>
              <a:rPr i="1" sz="1919">
                <a:latin typeface="Times"/>
                <a:ea typeface="Times"/>
                <a:cs typeface="Times"/>
                <a:sym typeface="Times"/>
              </a:rPr>
              <a:t>Brucella &gt; </a:t>
            </a:r>
            <a:r>
              <a:rPr sz="1919">
                <a:latin typeface="Times"/>
                <a:ea typeface="Times"/>
                <a:cs typeface="Times"/>
                <a:sym typeface="Times"/>
              </a:rPr>
              <a:t>circulación a través de ganglios linfáticos &gt; siembra hematógena (tropismo por sistema reticuloendotelial).  </a:t>
            </a:r>
            <a:endParaRPr sz="1919">
              <a:latin typeface="Times"/>
              <a:ea typeface="Times"/>
              <a:cs typeface="Times"/>
              <a:sym typeface="Times"/>
            </a:endParaRPr>
          </a:p>
          <a:p>
            <a:pPr lvl="0" marL="128336" indent="-128336" algn="just" defTabSz="292607">
              <a:lnSpc>
                <a:spcPct val="100000"/>
              </a:lnSpc>
              <a:spcBef>
                <a:spcPts val="0"/>
              </a:spcBef>
              <a:buFontTx/>
              <a:defRPr sz="1800"/>
            </a:pPr>
            <a:r>
              <a:rPr sz="1919">
                <a:latin typeface="Times"/>
                <a:ea typeface="Times"/>
                <a:cs typeface="Times"/>
                <a:sym typeface="Times"/>
              </a:rPr>
              <a:t>Periodo de incubación: 2-4 semanas (ocasionalmente, varios meses). </a:t>
            </a:r>
            <a:endParaRPr sz="1919">
              <a:latin typeface="Times"/>
              <a:ea typeface="Times"/>
              <a:cs typeface="Times"/>
              <a:sym typeface="Times"/>
            </a:endParaRPr>
          </a:p>
          <a:p>
            <a:pPr lvl="0" marL="128336" indent="-128336" algn="just" defTabSz="292607">
              <a:lnSpc>
                <a:spcPct val="100000"/>
              </a:lnSpc>
              <a:spcBef>
                <a:spcPts val="0"/>
              </a:spcBef>
              <a:buFontTx/>
              <a:defRPr sz="1800"/>
            </a:pPr>
            <a:r>
              <a:rPr b="1" sz="1919">
                <a:latin typeface="Times"/>
                <a:ea typeface="Times"/>
                <a:cs typeface="Times"/>
                <a:sym typeface="Times"/>
              </a:rPr>
              <a:t>Gran polimorfismo clínico</a:t>
            </a:r>
            <a:r>
              <a:rPr sz="1919">
                <a:latin typeface="Times"/>
                <a:ea typeface="Times"/>
                <a:cs typeface="Times"/>
                <a:sym typeface="Times"/>
              </a:rPr>
              <a:t>. </a:t>
            </a:r>
            <a:endParaRPr sz="1919">
              <a:latin typeface="Times"/>
              <a:ea typeface="Times"/>
              <a:cs typeface="Times"/>
              <a:sym typeface="Times"/>
            </a:endParaRPr>
          </a:p>
          <a:p>
            <a:pPr lvl="0" marL="219455" indent="-219455" algn="just" defTabSz="292607">
              <a:lnSpc>
                <a:spcPct val="100000"/>
              </a:lnSpc>
              <a:spcBef>
                <a:spcPts val="0"/>
              </a:spcBef>
              <a:buSzTx/>
              <a:buFontTx/>
              <a:buNone/>
              <a:defRPr sz="1800"/>
            </a:pPr>
            <a:endParaRPr b="1" sz="1088">
              <a:latin typeface="Garamond"/>
              <a:ea typeface="Garamond"/>
              <a:cs typeface="Garamond"/>
              <a:sym typeface="Garamond"/>
            </a:endParaRPr>
          </a:p>
          <a:p>
            <a:pPr lvl="0" marL="512063" indent="-219455" defTabSz="292607">
              <a:lnSpc>
                <a:spcPct val="100000"/>
              </a:lnSpc>
              <a:spcBef>
                <a:spcPts val="0"/>
              </a:spcBef>
              <a:buSzTx/>
              <a:buFontTx/>
              <a:buNone/>
              <a:defRPr sz="1800"/>
            </a:pPr>
            <a:endParaRPr sz="1152">
              <a:latin typeface="Garamond"/>
              <a:ea typeface="Garamond"/>
              <a:cs typeface="Garamond"/>
              <a:sym typeface="Garamond"/>
            </a:endParaRPr>
          </a:p>
          <a:p>
            <a:pPr lvl="0" marL="682751" indent="-390143" defTabSz="292607">
              <a:lnSpc>
                <a:spcPct val="100000"/>
              </a:lnSpc>
              <a:spcBef>
                <a:spcPts val="0"/>
              </a:spcBef>
              <a:buSzTx/>
              <a:buFontTx/>
              <a:buNone/>
              <a:defRPr sz="1800"/>
            </a:pPr>
            <a:endParaRPr i="1" sz="1279">
              <a:solidFill>
                <a:srgbClr val="5B7A84"/>
              </a:solidFill>
              <a:latin typeface="Garamond"/>
              <a:ea typeface="Garamond"/>
              <a:cs typeface="Garamond"/>
              <a:sym typeface="Garamond"/>
            </a:endParaRPr>
          </a:p>
          <a:p>
            <a:pPr lvl="0" marL="512063" indent="-219455" algn="just" defTabSz="292607">
              <a:lnSpc>
                <a:spcPct val="100000"/>
              </a:lnSpc>
              <a:spcBef>
                <a:spcPts val="0"/>
              </a:spcBef>
              <a:buSzTx/>
              <a:buFontTx/>
              <a:buNone/>
              <a:defRPr sz="1800"/>
            </a:pPr>
            <a:endParaRPr sz="1279">
              <a:latin typeface="Garamond"/>
              <a:ea typeface="Garamond"/>
              <a:cs typeface="Garamond"/>
              <a:sym typeface="Garamond"/>
            </a:endParaR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p:nvPr>
        </p:nvSpPr>
        <p:spPr>
          <a:xfrm>
            <a:off x="604188" y="398228"/>
            <a:ext cx="11091443" cy="965202"/>
          </a:xfrm>
          <a:prstGeom prst="rect">
            <a:avLst/>
          </a:prstGeom>
        </p:spPr>
        <p:txBody>
          <a:bodyPr lIns="0" tIns="0" rIns="0" bIns="0">
            <a:normAutofit fontScale="100000" lnSpcReduction="0"/>
          </a:bodyPr>
          <a:lstStyle>
            <a:lvl1pPr defTabSz="694944">
              <a:defRPr sz="3040">
                <a:solidFill>
                  <a:srgbClr val="9F2B3F"/>
                </a:solidFill>
                <a:latin typeface="Times"/>
                <a:ea typeface="Times"/>
                <a:cs typeface="Times"/>
                <a:sym typeface="Times"/>
              </a:defRPr>
            </a:lvl1pPr>
          </a:lstStyle>
          <a:p>
            <a:pPr lvl="0">
              <a:defRPr b="0" sz="1800">
                <a:solidFill>
                  <a:srgbClr val="000000"/>
                </a:solidFill>
              </a:defRPr>
            </a:pPr>
            <a:r>
              <a:rPr b="1" sz="3040">
                <a:solidFill>
                  <a:srgbClr val="9F2B3F"/>
                </a:solidFill>
              </a:rPr>
              <a:t>BRUCELOSIS HUMANA, ¿una zoonosis en extinción en España?</a:t>
            </a:r>
          </a:p>
        </p:txBody>
      </p:sp>
      <p:sp>
        <p:nvSpPr>
          <p:cNvPr id="27" name="Shape 27"/>
          <p:cNvSpPr/>
          <p:nvPr>
            <p:ph type="body" idx="1"/>
          </p:nvPr>
        </p:nvSpPr>
        <p:spPr>
          <a:xfrm>
            <a:off x="616639" y="1288470"/>
            <a:ext cx="10958722" cy="5092169"/>
          </a:xfrm>
          <a:prstGeom prst="rect">
            <a:avLst/>
          </a:prstGeom>
        </p:spPr>
        <p:txBody>
          <a:bodyPr/>
          <a:lstStyle/>
          <a:p>
            <a:pPr lvl="0" marL="342900" indent="-342900" algn="just" defTabSz="457200">
              <a:lnSpc>
                <a:spcPct val="100000"/>
              </a:lnSpc>
              <a:spcBef>
                <a:spcPts val="0"/>
              </a:spcBef>
              <a:buSzTx/>
              <a:buFontTx/>
              <a:buNone/>
              <a:defRPr sz="1800"/>
            </a:pPr>
            <a:r>
              <a:rPr b="1">
                <a:solidFill>
                  <a:srgbClr val="9F2B3F"/>
                </a:solidFill>
                <a:latin typeface="Times"/>
                <a:ea typeface="Times"/>
                <a:cs typeface="Times"/>
                <a:sym typeface="Times"/>
              </a:rPr>
              <a:t>2. Clínica</a:t>
            </a:r>
            <a:endParaRPr b="1">
              <a:solidFill>
                <a:srgbClr val="9F2B3F"/>
              </a:solidFill>
              <a:latin typeface="Times"/>
              <a:ea typeface="Times"/>
              <a:cs typeface="Times"/>
              <a:sym typeface="Times"/>
            </a:endParaRPr>
          </a:p>
          <a:p>
            <a:pPr lvl="0" marL="342900" indent="-342900" algn="just" defTabSz="457200">
              <a:lnSpc>
                <a:spcPct val="100000"/>
              </a:lnSpc>
              <a:spcBef>
                <a:spcPts val="0"/>
              </a:spcBef>
              <a:buSzTx/>
              <a:buFontTx/>
              <a:buNone/>
              <a:defRPr sz="1800"/>
            </a:pPr>
            <a:endParaRPr b="1" sz="1700">
              <a:latin typeface="Garamond"/>
              <a:ea typeface="Garamond"/>
              <a:cs typeface="Garamond"/>
              <a:sym typeface="Garamond"/>
            </a:endParaRPr>
          </a:p>
          <a:p>
            <a:pPr lvl="0" marL="800100" indent="-342900" defTabSz="457200">
              <a:lnSpc>
                <a:spcPct val="100000"/>
              </a:lnSpc>
              <a:spcBef>
                <a:spcPts val="0"/>
              </a:spcBef>
              <a:buSzTx/>
              <a:buFontTx/>
              <a:buNone/>
              <a:defRPr sz="1800"/>
            </a:pPr>
            <a:endParaRPr>
              <a:latin typeface="Garamond"/>
              <a:ea typeface="Garamond"/>
              <a:cs typeface="Garamond"/>
              <a:sym typeface="Garamond"/>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28" name="Captura de pantalla 2022-01-24 a las 18.58.45.png"/>
          <p:cNvPicPr/>
          <p:nvPr/>
        </p:nvPicPr>
        <p:blipFill>
          <a:blip r:embed="rId2">
            <a:extLst/>
          </a:blip>
          <a:stretch>
            <a:fillRect/>
          </a:stretch>
        </p:blipFill>
        <p:spPr>
          <a:xfrm>
            <a:off x="1892019" y="1841375"/>
            <a:ext cx="8407962" cy="421823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ph type="title"/>
          </p:nvPr>
        </p:nvSpPr>
        <p:spPr>
          <a:xfrm>
            <a:off x="604188" y="398228"/>
            <a:ext cx="11091443" cy="965202"/>
          </a:xfrm>
          <a:prstGeom prst="rect">
            <a:avLst/>
          </a:prstGeom>
        </p:spPr>
        <p:txBody>
          <a:bodyPr lIns="0" tIns="0" rIns="0" bIns="0">
            <a:normAutofit fontScale="100000" lnSpcReduction="0"/>
          </a:bodyPr>
          <a:lstStyle>
            <a:lvl1pPr defTabSz="694944">
              <a:defRPr sz="3040">
                <a:solidFill>
                  <a:srgbClr val="9F2B3F"/>
                </a:solidFill>
                <a:latin typeface="Times"/>
                <a:ea typeface="Times"/>
                <a:cs typeface="Times"/>
                <a:sym typeface="Times"/>
              </a:defRPr>
            </a:lvl1pPr>
          </a:lstStyle>
          <a:p>
            <a:pPr lvl="0">
              <a:defRPr b="0" sz="1800">
                <a:solidFill>
                  <a:srgbClr val="000000"/>
                </a:solidFill>
              </a:defRPr>
            </a:pPr>
            <a:r>
              <a:rPr b="1" sz="3040">
                <a:solidFill>
                  <a:srgbClr val="9F2B3F"/>
                </a:solidFill>
              </a:rPr>
              <a:t>BRUCELOSIS HUMANA, ¿una zoonosis en extinción en España?</a:t>
            </a:r>
          </a:p>
        </p:txBody>
      </p:sp>
      <p:sp>
        <p:nvSpPr>
          <p:cNvPr id="31" name="Shape 31"/>
          <p:cNvSpPr/>
          <p:nvPr>
            <p:ph type="body" idx="1"/>
          </p:nvPr>
        </p:nvSpPr>
        <p:spPr>
          <a:xfrm>
            <a:off x="616640" y="1466033"/>
            <a:ext cx="10958721" cy="5092168"/>
          </a:xfrm>
          <a:prstGeom prst="rect">
            <a:avLst/>
          </a:prstGeom>
        </p:spPr>
        <p:txBody>
          <a:bodyPr lIns="0" tIns="0" rIns="0" bIns="0" numCol="2" spcCol="547936"/>
          <a:lstStyle/>
          <a:p>
            <a:pPr lvl="0" marL="0" indent="0" algn="just" defTabSz="297179">
              <a:lnSpc>
                <a:spcPct val="100000"/>
              </a:lnSpc>
              <a:spcBef>
                <a:spcPts val="0"/>
              </a:spcBef>
              <a:buSzTx/>
              <a:buFontTx/>
              <a:buNone/>
              <a:defRPr sz="1800"/>
            </a:pPr>
            <a:r>
              <a:rPr b="1" sz="1690">
                <a:solidFill>
                  <a:srgbClr val="9F2B3F"/>
                </a:solidFill>
                <a:latin typeface="Times"/>
                <a:ea typeface="Times"/>
                <a:cs typeface="Times"/>
                <a:sym typeface="Times"/>
              </a:rPr>
              <a:t>3. Diagnóstico</a:t>
            </a:r>
            <a:endParaRPr b="1" sz="1690">
              <a:solidFill>
                <a:srgbClr val="9F2B3F"/>
              </a:solidFill>
              <a:latin typeface="Times"/>
              <a:ea typeface="Times"/>
              <a:cs typeface="Times"/>
              <a:sym typeface="Times"/>
            </a:endParaRPr>
          </a:p>
          <a:p>
            <a:pPr lvl="0" marL="0" indent="0" algn="just" defTabSz="297179">
              <a:lnSpc>
                <a:spcPct val="100000"/>
              </a:lnSpc>
              <a:spcBef>
                <a:spcPts val="0"/>
              </a:spcBef>
              <a:buSzTx/>
              <a:buFontTx/>
              <a:buNone/>
              <a:defRPr sz="1800"/>
            </a:pPr>
            <a:r>
              <a:rPr b="1" sz="1690">
                <a:solidFill>
                  <a:srgbClr val="9F2B3F"/>
                </a:solidFill>
                <a:latin typeface="Times"/>
                <a:ea typeface="Times"/>
                <a:cs typeface="Times"/>
                <a:sym typeface="Times"/>
              </a:rPr>
              <a:t>3.1. Diagnóstico directo</a:t>
            </a:r>
            <a:endParaRPr b="1" sz="1690">
              <a:solidFill>
                <a:srgbClr val="9F2B3F"/>
              </a:solidFill>
              <a:latin typeface="Times"/>
              <a:ea typeface="Times"/>
              <a:cs typeface="Times"/>
              <a:sym typeface="Times"/>
            </a:endParaRPr>
          </a:p>
          <a:p>
            <a:pPr lvl="0" marL="78205" indent="-78205" algn="just" defTabSz="297179">
              <a:lnSpc>
                <a:spcPct val="100000"/>
              </a:lnSpc>
              <a:spcBef>
                <a:spcPts val="0"/>
              </a:spcBef>
              <a:buFontTx/>
              <a:defRPr sz="1800"/>
            </a:pPr>
            <a:r>
              <a:rPr sz="1690">
                <a:latin typeface="Times"/>
                <a:ea typeface="Times"/>
                <a:cs typeface="Times"/>
                <a:sym typeface="Times"/>
              </a:rPr>
              <a:t> Género </a:t>
            </a:r>
            <a:r>
              <a:rPr i="1" sz="1690">
                <a:latin typeface="Times"/>
                <a:ea typeface="Times"/>
                <a:cs typeface="Times"/>
                <a:sym typeface="Times"/>
              </a:rPr>
              <a:t>Brucella:</a:t>
            </a:r>
            <a:r>
              <a:rPr sz="1690">
                <a:latin typeface="Times"/>
                <a:ea typeface="Times"/>
                <a:cs typeface="Times"/>
                <a:sym typeface="Times"/>
              </a:rPr>
              <a:t> bacilos gramnegativos pequeños, inmóviles y aerobios, de crecimiento lento. </a:t>
            </a:r>
            <a:endParaRPr sz="1690">
              <a:latin typeface="Times"/>
              <a:ea typeface="Times"/>
              <a:cs typeface="Times"/>
              <a:sym typeface="Times"/>
            </a:endParaRPr>
          </a:p>
          <a:p>
            <a:pPr lvl="0" marL="78205" indent="-78205" algn="just" defTabSz="297179">
              <a:lnSpc>
                <a:spcPct val="100000"/>
              </a:lnSpc>
              <a:spcBef>
                <a:spcPts val="0"/>
              </a:spcBef>
              <a:buFontTx/>
              <a:defRPr sz="1800"/>
            </a:pPr>
            <a:r>
              <a:rPr sz="1690">
                <a:latin typeface="Times"/>
                <a:ea typeface="Times"/>
                <a:cs typeface="Times"/>
                <a:sym typeface="Times"/>
              </a:rPr>
              <a:t> </a:t>
            </a:r>
            <a:r>
              <a:rPr b="1" sz="1690">
                <a:latin typeface="Times"/>
                <a:ea typeface="Times"/>
                <a:cs typeface="Times"/>
                <a:sym typeface="Times"/>
              </a:rPr>
              <a:t>Cultivos: </a:t>
            </a:r>
            <a:r>
              <a:rPr sz="1690">
                <a:latin typeface="Times"/>
                <a:ea typeface="Times"/>
                <a:cs typeface="Times"/>
                <a:sym typeface="Times"/>
              </a:rPr>
              <a:t>hemocultivos, cultivo de MO (el más sensible, </a:t>
            </a:r>
            <a:r>
              <a:rPr i="1" sz="1690">
                <a:latin typeface="Times"/>
                <a:ea typeface="Times"/>
                <a:cs typeface="Times"/>
                <a:sym typeface="Times"/>
              </a:rPr>
              <a:t>gold standard</a:t>
            </a:r>
            <a:r>
              <a:rPr sz="1690">
                <a:latin typeface="Times"/>
                <a:ea typeface="Times"/>
                <a:cs typeface="Times"/>
                <a:sym typeface="Times"/>
              </a:rPr>
              <a:t>), cultivo LCR, líquido articular, exudados…</a:t>
            </a:r>
            <a:endParaRPr sz="1690">
              <a:latin typeface="Times"/>
              <a:ea typeface="Times"/>
              <a:cs typeface="Times"/>
              <a:sym typeface="Times"/>
            </a:endParaRPr>
          </a:p>
          <a:p>
            <a:pPr lvl="0" marL="520064" indent="-222884" algn="just" defTabSz="297179">
              <a:lnSpc>
                <a:spcPct val="100000"/>
              </a:lnSpc>
              <a:spcBef>
                <a:spcPts val="0"/>
              </a:spcBef>
              <a:buSzTx/>
              <a:buFontTx/>
              <a:buNone/>
              <a:defRPr sz="1800"/>
            </a:pPr>
            <a:endParaRPr sz="325">
              <a:latin typeface="Times"/>
              <a:ea typeface="Times"/>
              <a:cs typeface="Times"/>
              <a:sym typeface="Times"/>
            </a:endParaRPr>
          </a:p>
          <a:p>
            <a:pPr lvl="0" marL="520064" indent="-222884" algn="just" defTabSz="297179">
              <a:lnSpc>
                <a:spcPct val="100000"/>
              </a:lnSpc>
              <a:spcBef>
                <a:spcPts val="0"/>
              </a:spcBef>
              <a:buSzTx/>
              <a:buFontTx/>
              <a:buNone/>
              <a:defRPr sz="1800"/>
            </a:pPr>
            <a:r>
              <a:rPr sz="1690">
                <a:latin typeface="Times"/>
                <a:ea typeface="Times"/>
                <a:cs typeface="Times"/>
                <a:sym typeface="Times"/>
              </a:rPr>
              <a:t>El </a:t>
            </a:r>
            <a:r>
              <a:rPr b="1" sz="1690">
                <a:latin typeface="Times"/>
                <a:ea typeface="Times"/>
                <a:cs typeface="Times"/>
                <a:sym typeface="Times"/>
              </a:rPr>
              <a:t>medio clásico de Ruiz-Castañeda </a:t>
            </a:r>
            <a:r>
              <a:rPr sz="1690">
                <a:latin typeface="Times"/>
                <a:ea typeface="Times"/>
                <a:cs typeface="Times"/>
                <a:sym typeface="Times"/>
              </a:rPr>
              <a:t>(fase sólida y otra líquida): incubación de 4-6 semanas.</a:t>
            </a:r>
            <a:endParaRPr sz="1690">
              <a:latin typeface="Times"/>
              <a:ea typeface="Times"/>
              <a:cs typeface="Times"/>
              <a:sym typeface="Times"/>
            </a:endParaRPr>
          </a:p>
          <a:p>
            <a:pPr lvl="0" marL="780097" indent="-185737" algn="just" defTabSz="297179">
              <a:lnSpc>
                <a:spcPct val="100000"/>
              </a:lnSpc>
              <a:spcBef>
                <a:spcPts val="0"/>
              </a:spcBef>
              <a:buSzTx/>
              <a:buFontTx/>
              <a:buNone/>
              <a:defRPr sz="1800"/>
            </a:pPr>
            <a:r>
              <a:rPr sz="1690">
                <a:latin typeface="Times"/>
                <a:ea typeface="Times"/>
                <a:cs typeface="Times"/>
                <a:sym typeface="Times"/>
              </a:rPr>
              <a:t>Rendimiento variable (40-90% formas agudas, 5-20% formas crónicas y locales). </a:t>
            </a:r>
            <a:endParaRPr sz="1690">
              <a:latin typeface="Times"/>
              <a:ea typeface="Times"/>
              <a:cs typeface="Times"/>
              <a:sym typeface="Times"/>
            </a:endParaRPr>
          </a:p>
          <a:p>
            <a:pPr lvl="0" marL="520064" indent="-222884" algn="just" defTabSz="297179">
              <a:lnSpc>
                <a:spcPct val="100000"/>
              </a:lnSpc>
              <a:spcBef>
                <a:spcPts val="0"/>
              </a:spcBef>
              <a:buSzTx/>
              <a:buFontTx/>
              <a:buNone/>
              <a:defRPr sz="1800"/>
            </a:pPr>
            <a:endParaRPr sz="325">
              <a:latin typeface="Times"/>
              <a:ea typeface="Times"/>
              <a:cs typeface="Times"/>
              <a:sym typeface="Times"/>
            </a:endParaRPr>
          </a:p>
          <a:p>
            <a:pPr lvl="0" marL="520064" indent="-222884" algn="just" defTabSz="297179">
              <a:lnSpc>
                <a:spcPct val="100000"/>
              </a:lnSpc>
              <a:spcBef>
                <a:spcPts val="0"/>
              </a:spcBef>
              <a:buSzTx/>
              <a:buFontTx/>
              <a:buNone/>
              <a:defRPr sz="1800"/>
            </a:pPr>
            <a:r>
              <a:rPr b="1" sz="1690">
                <a:latin typeface="Times"/>
                <a:ea typeface="Times"/>
                <a:cs typeface="Times"/>
                <a:sym typeface="Times"/>
              </a:rPr>
              <a:t>Sistemas automatizados de hemocultivo</a:t>
            </a:r>
            <a:r>
              <a:rPr sz="1690">
                <a:latin typeface="Times"/>
                <a:ea typeface="Times"/>
                <a:cs typeface="Times"/>
                <a:sym typeface="Times"/>
              </a:rPr>
              <a:t>s son más efectivos y acortan el tiempo de detección: 3-5 días de incubación.</a:t>
            </a:r>
            <a:endParaRPr sz="1690">
              <a:latin typeface="Times"/>
              <a:ea typeface="Times"/>
              <a:cs typeface="Times"/>
              <a:sym typeface="Times"/>
            </a:endParaRPr>
          </a:p>
          <a:p>
            <a:pPr lvl="0" marL="780097" indent="-185737" algn="just" defTabSz="297179">
              <a:lnSpc>
                <a:spcPct val="100000"/>
              </a:lnSpc>
              <a:spcBef>
                <a:spcPts val="0"/>
              </a:spcBef>
              <a:buSzTx/>
              <a:buFontTx/>
              <a:buNone/>
              <a:defRPr sz="1800"/>
            </a:pPr>
            <a:endParaRPr sz="325">
              <a:latin typeface="Times"/>
              <a:ea typeface="Times"/>
              <a:cs typeface="Times"/>
              <a:sym typeface="Times"/>
            </a:endParaRPr>
          </a:p>
          <a:p>
            <a:pPr lvl="0" marL="78205" indent="-78205" algn="just" defTabSz="297179">
              <a:lnSpc>
                <a:spcPct val="100000"/>
              </a:lnSpc>
              <a:spcBef>
                <a:spcPts val="0"/>
              </a:spcBef>
              <a:buFontTx/>
              <a:defRPr sz="1800"/>
            </a:pPr>
            <a:r>
              <a:rPr sz="1690">
                <a:latin typeface="Times"/>
                <a:ea typeface="Times"/>
                <a:cs typeface="Times"/>
                <a:sym typeface="Times"/>
              </a:rPr>
              <a:t> </a:t>
            </a:r>
            <a:r>
              <a:rPr b="1" sz="1690">
                <a:latin typeface="Times"/>
                <a:ea typeface="Times"/>
                <a:cs typeface="Times"/>
                <a:sym typeface="Times"/>
              </a:rPr>
              <a:t>PCR</a:t>
            </a:r>
            <a:r>
              <a:rPr sz="1690">
                <a:latin typeface="Times"/>
                <a:ea typeface="Times"/>
                <a:cs typeface="Times"/>
                <a:sym typeface="Times"/>
              </a:rPr>
              <a:t>: prometedor, pero no es una herramienta de rutina.</a:t>
            </a:r>
            <a:endParaRPr sz="1690">
              <a:latin typeface="Times"/>
              <a:ea typeface="Times"/>
              <a:cs typeface="Times"/>
              <a:sym typeface="Times"/>
            </a:endParaRPr>
          </a:p>
          <a:p>
            <a:pPr lvl="0" marL="78205" indent="-78205" algn="just" defTabSz="297179">
              <a:lnSpc>
                <a:spcPct val="100000"/>
              </a:lnSpc>
              <a:spcBef>
                <a:spcPts val="0"/>
              </a:spcBef>
              <a:buFontTx/>
              <a:defRPr sz="1800"/>
            </a:pPr>
            <a:endParaRPr sz="1690">
              <a:latin typeface="Times"/>
              <a:ea typeface="Times"/>
              <a:cs typeface="Times"/>
              <a:sym typeface="Times"/>
            </a:endParaRPr>
          </a:p>
          <a:p>
            <a:pPr lvl="0" marL="185737" indent="-185737" algn="just" defTabSz="297179">
              <a:lnSpc>
                <a:spcPct val="100000"/>
              </a:lnSpc>
              <a:spcBef>
                <a:spcPts val="0"/>
              </a:spcBef>
              <a:buSzTx/>
              <a:buFontTx/>
              <a:buNone/>
              <a:defRPr sz="1800"/>
            </a:pPr>
            <a:endParaRPr sz="1690">
              <a:latin typeface="Times"/>
              <a:ea typeface="Times"/>
              <a:cs typeface="Times"/>
              <a:sym typeface="Times"/>
            </a:endParaRPr>
          </a:p>
          <a:p>
            <a:pPr lvl="0" marL="185737" indent="-185737" algn="just" defTabSz="297179">
              <a:lnSpc>
                <a:spcPct val="100000"/>
              </a:lnSpc>
              <a:spcBef>
                <a:spcPts val="0"/>
              </a:spcBef>
              <a:buSzTx/>
              <a:buFontTx/>
              <a:buNone/>
              <a:defRPr sz="1800"/>
            </a:pPr>
            <a:endParaRPr sz="1690">
              <a:latin typeface="Times"/>
              <a:ea typeface="Times"/>
              <a:cs typeface="Times"/>
              <a:sym typeface="Times"/>
            </a:endParaRPr>
          </a:p>
          <a:p>
            <a:pPr lvl="0" marL="185737" indent="-185737" algn="just" defTabSz="297179">
              <a:lnSpc>
                <a:spcPct val="100000"/>
              </a:lnSpc>
              <a:spcBef>
                <a:spcPts val="0"/>
              </a:spcBef>
              <a:buSzTx/>
              <a:buFontTx/>
              <a:buNone/>
              <a:defRPr sz="1800"/>
            </a:pPr>
            <a:endParaRPr sz="1690">
              <a:latin typeface="Times"/>
              <a:ea typeface="Times"/>
              <a:cs typeface="Times"/>
              <a:sym typeface="Times"/>
            </a:endParaRPr>
          </a:p>
          <a:p>
            <a:pPr lvl="0" marL="185737" indent="-185737" algn="just" defTabSz="297179">
              <a:lnSpc>
                <a:spcPct val="100000"/>
              </a:lnSpc>
              <a:spcBef>
                <a:spcPts val="0"/>
              </a:spcBef>
              <a:buSzTx/>
              <a:buFontTx/>
              <a:buNone/>
              <a:defRPr sz="1800"/>
            </a:pPr>
            <a:r>
              <a:rPr b="1" sz="1690">
                <a:solidFill>
                  <a:srgbClr val="9F2B3F"/>
                </a:solidFill>
                <a:latin typeface="Times"/>
                <a:ea typeface="Times"/>
                <a:cs typeface="Times"/>
                <a:sym typeface="Times"/>
              </a:rPr>
              <a:t>3.2. Diagnóstico indirecto</a:t>
            </a:r>
            <a:endParaRPr b="1" sz="1690">
              <a:solidFill>
                <a:srgbClr val="9F2B3F"/>
              </a:solidFill>
              <a:latin typeface="Times"/>
              <a:ea typeface="Times"/>
              <a:cs typeface="Times"/>
              <a:sym typeface="Times"/>
            </a:endParaRPr>
          </a:p>
          <a:p>
            <a:pPr lvl="0" marL="169444" indent="-169444" defTabSz="297179">
              <a:lnSpc>
                <a:spcPct val="100000"/>
              </a:lnSpc>
              <a:spcBef>
                <a:spcPts val="0"/>
              </a:spcBef>
              <a:buFontTx/>
              <a:defRPr sz="1800"/>
            </a:pPr>
            <a:r>
              <a:rPr sz="1690">
                <a:latin typeface="Garamond"/>
                <a:ea typeface="Garamond"/>
                <a:cs typeface="Garamond"/>
                <a:sym typeface="Garamond"/>
              </a:rPr>
              <a:t>Detección de distintos anticuerpos (IgM, IgG e IgA) contra el lipopolisacárido u otro antígeno de </a:t>
            </a:r>
            <a:r>
              <a:rPr i="1" sz="1690">
                <a:latin typeface="Garamond"/>
                <a:ea typeface="Garamond"/>
                <a:cs typeface="Garamond"/>
                <a:sym typeface="Garamond"/>
              </a:rPr>
              <a:t>Brucella</a:t>
            </a:r>
            <a:r>
              <a:rPr sz="1690">
                <a:latin typeface="Garamond"/>
                <a:ea typeface="Garamond"/>
                <a:cs typeface="Garamond"/>
                <a:sym typeface="Garamond"/>
              </a:rPr>
              <a:t>:</a:t>
            </a:r>
            <a:endParaRPr sz="1690">
              <a:latin typeface="Garamond"/>
              <a:ea typeface="Garamond"/>
              <a:cs typeface="Garamond"/>
              <a:sym typeface="Garamond"/>
            </a:endParaRPr>
          </a:p>
          <a:p>
            <a:pPr lvl="0" marL="520064" indent="-222884" defTabSz="297179">
              <a:lnSpc>
                <a:spcPct val="100000"/>
              </a:lnSpc>
              <a:spcBef>
                <a:spcPts val="0"/>
              </a:spcBef>
              <a:buSzTx/>
              <a:buFontTx/>
              <a:buNone/>
              <a:defRPr sz="1800"/>
            </a:pPr>
            <a:r>
              <a:rPr b="1" sz="1690">
                <a:latin typeface="Garamond"/>
                <a:ea typeface="Garamond"/>
                <a:cs typeface="Garamond"/>
                <a:sym typeface="Garamond"/>
              </a:rPr>
              <a:t> Rosa de Bengala: </a:t>
            </a:r>
            <a:r>
              <a:rPr sz="1690">
                <a:latin typeface="Garamond"/>
                <a:ea typeface="Garamond"/>
                <a:cs typeface="Garamond"/>
                <a:sym typeface="Garamond"/>
              </a:rPr>
              <a:t>técnica de aglutinación para detectar Ac aglutinantes (sobre todo IgM).</a:t>
            </a:r>
            <a:endParaRPr sz="1690">
              <a:latin typeface="Garamond"/>
              <a:ea typeface="Garamond"/>
              <a:cs typeface="Garamond"/>
              <a:sym typeface="Garamond"/>
            </a:endParaRPr>
          </a:p>
          <a:p>
            <a:pPr lvl="0" marL="817244" indent="-222884" defTabSz="297179">
              <a:lnSpc>
                <a:spcPct val="100000"/>
              </a:lnSpc>
              <a:spcBef>
                <a:spcPts val="0"/>
              </a:spcBef>
              <a:buSzTx/>
              <a:buFontTx/>
              <a:buNone/>
              <a:defRPr sz="1800"/>
            </a:pPr>
            <a:r>
              <a:rPr sz="1690">
                <a:latin typeface="Garamond"/>
                <a:ea typeface="Garamond"/>
                <a:cs typeface="Garamond"/>
                <a:sym typeface="Garamond"/>
              </a:rPr>
              <a:t>Prueba de despistaje inicial: S 87% y E 100% y rapidez. 	</a:t>
            </a:r>
            <a:endParaRPr sz="1690">
              <a:latin typeface="Garamond"/>
              <a:ea typeface="Garamond"/>
              <a:cs typeface="Garamond"/>
              <a:sym typeface="Garamond"/>
            </a:endParaRPr>
          </a:p>
          <a:p>
            <a:pPr lvl="0" marL="817244" indent="-222884" defTabSz="297179">
              <a:lnSpc>
                <a:spcPct val="100000"/>
              </a:lnSpc>
              <a:spcBef>
                <a:spcPts val="0"/>
              </a:spcBef>
              <a:buSzTx/>
              <a:buFontTx/>
              <a:buNone/>
              <a:defRPr sz="1800"/>
            </a:pPr>
            <a:endParaRPr b="1" sz="325">
              <a:latin typeface="Garamond"/>
              <a:ea typeface="Garamond"/>
              <a:cs typeface="Garamond"/>
              <a:sym typeface="Garamond"/>
            </a:endParaRPr>
          </a:p>
          <a:p>
            <a:pPr lvl="0" marL="520064" indent="-222884" defTabSz="297179">
              <a:lnSpc>
                <a:spcPct val="100000"/>
              </a:lnSpc>
              <a:spcBef>
                <a:spcPts val="0"/>
              </a:spcBef>
              <a:buSzTx/>
              <a:buFontTx/>
              <a:buNone/>
              <a:defRPr sz="1800"/>
            </a:pPr>
            <a:r>
              <a:rPr b="1" sz="1690">
                <a:latin typeface="Garamond"/>
                <a:ea typeface="Garamond"/>
                <a:cs typeface="Garamond"/>
                <a:sym typeface="Garamond"/>
              </a:rPr>
              <a:t>Aglutinación en tubo (SAT): </a:t>
            </a:r>
            <a:r>
              <a:rPr sz="1690">
                <a:latin typeface="Garamond"/>
                <a:ea typeface="Garamond"/>
                <a:cs typeface="Garamond"/>
                <a:sym typeface="Garamond"/>
              </a:rPr>
              <a:t>detecta anticuerpos aglutinantes (sobre todo IgM).</a:t>
            </a:r>
            <a:endParaRPr sz="1690">
              <a:latin typeface="Garamond"/>
              <a:ea typeface="Garamond"/>
              <a:cs typeface="Garamond"/>
              <a:sym typeface="Garamond"/>
            </a:endParaRPr>
          </a:p>
          <a:p>
            <a:pPr lvl="0" marL="817244" indent="-222884" defTabSz="297179">
              <a:lnSpc>
                <a:spcPct val="100000"/>
              </a:lnSpc>
              <a:spcBef>
                <a:spcPts val="0"/>
              </a:spcBef>
              <a:buSzTx/>
              <a:buFontTx/>
              <a:buNone/>
              <a:defRPr sz="1800"/>
            </a:pPr>
            <a:endParaRPr b="1" sz="325">
              <a:latin typeface="Garamond"/>
              <a:ea typeface="Garamond"/>
              <a:cs typeface="Garamond"/>
              <a:sym typeface="Garamond"/>
            </a:endParaRPr>
          </a:p>
          <a:p>
            <a:pPr lvl="0" marL="520064" indent="-222884" defTabSz="297179">
              <a:lnSpc>
                <a:spcPct val="100000"/>
              </a:lnSpc>
              <a:spcBef>
                <a:spcPts val="0"/>
              </a:spcBef>
              <a:buSzTx/>
              <a:buFontTx/>
              <a:buNone/>
              <a:defRPr sz="1800"/>
            </a:pPr>
            <a:r>
              <a:rPr b="1" sz="1690">
                <a:latin typeface="Garamond"/>
                <a:ea typeface="Garamond"/>
                <a:cs typeface="Garamond"/>
                <a:sym typeface="Garamond"/>
              </a:rPr>
              <a:t>Seroaglutinación con 2-mercaptoetanol: </a:t>
            </a:r>
            <a:r>
              <a:rPr sz="1690">
                <a:latin typeface="Garamond"/>
                <a:ea typeface="Garamond"/>
                <a:cs typeface="Garamond"/>
                <a:sym typeface="Garamond"/>
              </a:rPr>
              <a:t>detecta anticuerpos IgG (modificación de SAT en la que el 2-ME neutraliza la IgM). </a:t>
            </a:r>
            <a:endParaRPr sz="1690">
              <a:latin typeface="Garamond"/>
              <a:ea typeface="Garamond"/>
              <a:cs typeface="Garamond"/>
              <a:sym typeface="Garamond"/>
            </a:endParaRPr>
          </a:p>
          <a:p>
            <a:pPr lvl="0" marL="520064" indent="-222884" defTabSz="297179">
              <a:lnSpc>
                <a:spcPct val="100000"/>
              </a:lnSpc>
              <a:spcBef>
                <a:spcPts val="0"/>
              </a:spcBef>
              <a:buSzTx/>
              <a:buFontTx/>
              <a:buNone/>
              <a:defRPr sz="1800"/>
            </a:pPr>
            <a:endParaRPr b="1" sz="325">
              <a:latin typeface="Garamond"/>
              <a:ea typeface="Garamond"/>
              <a:cs typeface="Garamond"/>
              <a:sym typeface="Garamond"/>
            </a:endParaRPr>
          </a:p>
          <a:p>
            <a:pPr lvl="0" marL="520064" indent="-222884" defTabSz="297179">
              <a:lnSpc>
                <a:spcPct val="100000"/>
              </a:lnSpc>
              <a:spcBef>
                <a:spcPts val="0"/>
              </a:spcBef>
              <a:buSzTx/>
              <a:buFontTx/>
              <a:buNone/>
              <a:defRPr sz="1800"/>
            </a:pPr>
            <a:r>
              <a:rPr b="1" sz="1690">
                <a:latin typeface="Garamond"/>
                <a:ea typeface="Garamond"/>
                <a:cs typeface="Garamond"/>
                <a:sym typeface="Garamond"/>
              </a:rPr>
              <a:t>Test de Coombs</a:t>
            </a:r>
            <a:r>
              <a:rPr sz="1690">
                <a:latin typeface="Garamond"/>
                <a:ea typeface="Garamond"/>
                <a:cs typeface="Garamond"/>
                <a:sym typeface="Garamond"/>
              </a:rPr>
              <a:t>: detecta anticuerpos con poca o nula capacidad aglutinante (IgG). </a:t>
            </a:r>
            <a:endParaRPr sz="1690">
              <a:latin typeface="Garamond"/>
              <a:ea typeface="Garamond"/>
              <a:cs typeface="Garamond"/>
              <a:sym typeface="Garamond"/>
            </a:endParaRPr>
          </a:p>
          <a:p>
            <a:pPr lvl="0" marL="520064" indent="-222884" defTabSz="297179">
              <a:lnSpc>
                <a:spcPct val="100000"/>
              </a:lnSpc>
              <a:spcBef>
                <a:spcPts val="0"/>
              </a:spcBef>
              <a:buSzTx/>
              <a:buFontTx/>
              <a:buNone/>
              <a:defRPr sz="1800"/>
            </a:pPr>
            <a:endParaRPr b="1" sz="325">
              <a:latin typeface="Garamond"/>
              <a:ea typeface="Garamond"/>
              <a:cs typeface="Garamond"/>
              <a:sym typeface="Garamond"/>
            </a:endParaRPr>
          </a:p>
          <a:p>
            <a:pPr lvl="0" marL="520064" indent="-222884" defTabSz="297179">
              <a:lnSpc>
                <a:spcPct val="100000"/>
              </a:lnSpc>
              <a:spcBef>
                <a:spcPts val="0"/>
              </a:spcBef>
              <a:buSzTx/>
              <a:buFontTx/>
              <a:buNone/>
              <a:defRPr sz="1800"/>
            </a:pPr>
            <a:r>
              <a:rPr b="1" sz="1690">
                <a:latin typeface="Garamond"/>
                <a:ea typeface="Garamond"/>
                <a:cs typeface="Garamond"/>
                <a:sym typeface="Garamond"/>
              </a:rPr>
              <a:t>Brucellacapt</a:t>
            </a:r>
            <a:r>
              <a:rPr sz="1690">
                <a:latin typeface="Garamond"/>
                <a:ea typeface="Garamond"/>
                <a:cs typeface="Garamond"/>
                <a:sym typeface="Garamond"/>
              </a:rPr>
              <a:t>:  detecta anticuerpos totales. </a:t>
            </a:r>
            <a:endParaRPr sz="1690">
              <a:latin typeface="Garamond"/>
              <a:ea typeface="Garamond"/>
              <a:cs typeface="Garamond"/>
              <a:sym typeface="Garamond"/>
            </a:endParaRPr>
          </a:p>
          <a:p>
            <a:pPr lvl="0" marL="594359" indent="0" defTabSz="297179">
              <a:lnSpc>
                <a:spcPct val="100000"/>
              </a:lnSpc>
              <a:spcBef>
                <a:spcPts val="0"/>
              </a:spcBef>
              <a:buSzTx/>
              <a:buFontTx/>
              <a:buNone/>
              <a:defRPr sz="1800"/>
            </a:pPr>
            <a:endParaRPr sz="325">
              <a:latin typeface="Garamond"/>
              <a:ea typeface="Garamond"/>
              <a:cs typeface="Garamond"/>
              <a:sym typeface="Garamond"/>
            </a:endParaRPr>
          </a:p>
          <a:p>
            <a:pPr lvl="0" marL="520064" indent="-222884" defTabSz="297179">
              <a:lnSpc>
                <a:spcPct val="100000"/>
              </a:lnSpc>
              <a:spcBef>
                <a:spcPts val="0"/>
              </a:spcBef>
              <a:buSzTx/>
              <a:buFontTx/>
              <a:buNone/>
              <a:defRPr sz="1800"/>
            </a:pPr>
            <a:r>
              <a:rPr b="1" sz="1690">
                <a:latin typeface="Garamond"/>
                <a:ea typeface="Garamond"/>
                <a:cs typeface="Garamond"/>
                <a:sym typeface="Garamond"/>
              </a:rPr>
              <a:t>ELISA</a:t>
            </a:r>
            <a:r>
              <a:rPr sz="1690">
                <a:latin typeface="Garamond"/>
                <a:ea typeface="Garamond"/>
                <a:cs typeface="Garamond"/>
                <a:sym typeface="Garamond"/>
              </a:rPr>
              <a:t>: detecta anticuepos IgM, IgG e IgA</a:t>
            </a:r>
            <a:endParaRPr sz="1690">
              <a:latin typeface="Garamond"/>
              <a:ea typeface="Garamond"/>
              <a:cs typeface="Garamond"/>
              <a:sym typeface="Garamond"/>
            </a:endParaRPr>
          </a:p>
          <a:p>
            <a:pPr lvl="0" marL="520064" indent="-222884" defTabSz="297179">
              <a:lnSpc>
                <a:spcPct val="100000"/>
              </a:lnSpc>
              <a:spcBef>
                <a:spcPts val="0"/>
              </a:spcBef>
              <a:buSzTx/>
              <a:buFontTx/>
              <a:buNone/>
              <a:defRPr sz="1800"/>
            </a:pPr>
            <a:endParaRPr sz="780">
              <a:solidFill>
                <a:srgbClr val="5B7A84"/>
              </a:solidFill>
              <a:latin typeface="Garamond"/>
              <a:ea typeface="Garamond"/>
              <a:cs typeface="Garamond"/>
              <a:sym typeface="Garamond"/>
            </a:endParaRPr>
          </a:p>
          <a:p>
            <a:pPr lvl="0" marL="520064" indent="-222884" defTabSz="297179">
              <a:lnSpc>
                <a:spcPct val="100000"/>
              </a:lnSpc>
              <a:spcBef>
                <a:spcPts val="0"/>
              </a:spcBef>
              <a:buSzTx/>
              <a:buFontTx/>
              <a:buNone/>
              <a:defRPr sz="1800"/>
            </a:pPr>
            <a:endParaRPr sz="1170">
              <a:latin typeface="Garamond"/>
              <a:ea typeface="Garamond"/>
              <a:cs typeface="Garamond"/>
              <a:sym typeface="Garamond"/>
            </a:endParaRPr>
          </a:p>
          <a:p>
            <a:pPr lvl="0" marL="693419" indent="-396239" defTabSz="297179">
              <a:lnSpc>
                <a:spcPct val="100000"/>
              </a:lnSpc>
              <a:spcBef>
                <a:spcPts val="0"/>
              </a:spcBef>
              <a:buSzTx/>
              <a:buFontTx/>
              <a:buNone/>
              <a:defRPr sz="1800"/>
            </a:pPr>
            <a:endParaRPr i="1" sz="1300">
              <a:solidFill>
                <a:srgbClr val="5B7A84"/>
              </a:solidFill>
              <a:latin typeface="Garamond"/>
              <a:ea typeface="Garamond"/>
              <a:cs typeface="Garamond"/>
              <a:sym typeface="Garamond"/>
            </a:endParaRPr>
          </a:p>
          <a:p>
            <a:pPr lvl="0" marL="520064" indent="-222884" algn="just" defTabSz="297179">
              <a:lnSpc>
                <a:spcPct val="100000"/>
              </a:lnSpc>
              <a:spcBef>
                <a:spcPts val="0"/>
              </a:spcBef>
              <a:buSzTx/>
              <a:buFontTx/>
              <a:buNone/>
              <a:defRPr sz="1800"/>
            </a:pPr>
            <a:endParaRPr sz="1300">
              <a:latin typeface="Garamond"/>
              <a:ea typeface="Garamond"/>
              <a:cs typeface="Garamond"/>
              <a:sym typeface="Garamond"/>
            </a:endParaR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p:nvPr>
        </p:nvSpPr>
        <p:spPr>
          <a:xfrm>
            <a:off x="604188" y="398228"/>
            <a:ext cx="11091443" cy="965202"/>
          </a:xfrm>
          <a:prstGeom prst="rect">
            <a:avLst/>
          </a:prstGeom>
        </p:spPr>
        <p:txBody>
          <a:bodyPr lIns="0" tIns="0" rIns="0" bIns="0">
            <a:normAutofit fontScale="100000" lnSpcReduction="0"/>
          </a:bodyPr>
          <a:lstStyle>
            <a:lvl1pPr defTabSz="694944">
              <a:defRPr sz="3040">
                <a:solidFill>
                  <a:srgbClr val="9F2B3F"/>
                </a:solidFill>
                <a:latin typeface="Times"/>
                <a:ea typeface="Times"/>
                <a:cs typeface="Times"/>
                <a:sym typeface="Times"/>
              </a:defRPr>
            </a:lvl1pPr>
          </a:lstStyle>
          <a:p>
            <a:pPr lvl="0">
              <a:defRPr b="0" sz="1800">
                <a:solidFill>
                  <a:srgbClr val="000000"/>
                </a:solidFill>
              </a:defRPr>
            </a:pPr>
            <a:r>
              <a:rPr b="1" sz="3040">
                <a:solidFill>
                  <a:srgbClr val="9F2B3F"/>
                </a:solidFill>
              </a:rPr>
              <a:t>BRUCELOSIS HUMANA, ¿una zoonosis en extinción en España?</a:t>
            </a:r>
          </a:p>
        </p:txBody>
      </p:sp>
      <p:sp>
        <p:nvSpPr>
          <p:cNvPr id="34" name="Shape 34"/>
          <p:cNvSpPr/>
          <p:nvPr>
            <p:ph type="body" idx="1"/>
          </p:nvPr>
        </p:nvSpPr>
        <p:spPr>
          <a:xfrm>
            <a:off x="616639" y="1288470"/>
            <a:ext cx="10958722" cy="5092169"/>
          </a:xfrm>
          <a:prstGeom prst="rect">
            <a:avLst/>
          </a:prstGeom>
        </p:spPr>
        <p:txBody>
          <a:bodyPr/>
          <a:lstStyle/>
          <a:p>
            <a:pPr lvl="0" marL="0" indent="0" algn="just" defTabSz="182880">
              <a:lnSpc>
                <a:spcPct val="100000"/>
              </a:lnSpc>
              <a:spcBef>
                <a:spcPts val="0"/>
              </a:spcBef>
              <a:buSzTx/>
              <a:buFontTx/>
              <a:buNone/>
              <a:defRPr sz="1800"/>
            </a:pPr>
            <a:r>
              <a:rPr b="1" sz="1640">
                <a:solidFill>
                  <a:srgbClr val="9F2B3F"/>
                </a:solidFill>
                <a:latin typeface="Times"/>
                <a:ea typeface="Times"/>
                <a:cs typeface="Times"/>
                <a:sym typeface="Times"/>
              </a:rPr>
              <a:t>4. Tratamiento</a:t>
            </a:r>
            <a:endParaRPr b="1" sz="1640">
              <a:solidFill>
                <a:srgbClr val="9F2B3F"/>
              </a:solidFill>
              <a:latin typeface="Times"/>
              <a:ea typeface="Times"/>
              <a:cs typeface="Times"/>
              <a:sym typeface="Times"/>
            </a:endParaRPr>
          </a:p>
          <a:p>
            <a:pPr lvl="0" marL="80210" indent="-80210" defTabSz="182880">
              <a:lnSpc>
                <a:spcPct val="100000"/>
              </a:lnSpc>
              <a:spcBef>
                <a:spcPts val="0"/>
              </a:spcBef>
              <a:buFontTx/>
              <a:defRPr sz="1800"/>
            </a:pPr>
            <a:r>
              <a:rPr sz="1640">
                <a:latin typeface="Times"/>
                <a:ea typeface="Times"/>
                <a:cs typeface="Times"/>
                <a:sym typeface="Times"/>
              </a:rPr>
              <a:t> </a:t>
            </a:r>
            <a:r>
              <a:rPr b="1" sz="1640">
                <a:latin typeface="Times"/>
                <a:ea typeface="Times"/>
                <a:cs typeface="Times"/>
                <a:sym typeface="Times"/>
              </a:rPr>
              <a:t>Principios generales: </a:t>
            </a:r>
            <a:r>
              <a:rPr sz="1640">
                <a:latin typeface="Times"/>
                <a:ea typeface="Times"/>
                <a:cs typeface="Times"/>
                <a:sym typeface="Times"/>
              </a:rPr>
              <a:t>uso de antibióticos frente a bacterias intracelulares, terapia combinada (altas tasas de recaída en monoterapia) y duración prolongada. </a:t>
            </a:r>
            <a:endParaRPr sz="1640">
              <a:latin typeface="Times"/>
              <a:ea typeface="Times"/>
              <a:cs typeface="Times"/>
              <a:sym typeface="Times"/>
            </a:endParaRPr>
          </a:p>
          <a:p>
            <a:pPr lvl="0" marL="20052" indent="-20052" defTabSz="182880">
              <a:lnSpc>
                <a:spcPct val="100000"/>
              </a:lnSpc>
              <a:spcBef>
                <a:spcPts val="0"/>
              </a:spcBef>
              <a:buFontTx/>
              <a:defRPr sz="1800"/>
            </a:pPr>
            <a:endParaRPr b="1" sz="200">
              <a:latin typeface="Times"/>
              <a:ea typeface="Times"/>
              <a:cs typeface="Times"/>
              <a:sym typeface="Times"/>
            </a:endParaRPr>
          </a:p>
          <a:p>
            <a:pPr lvl="0" marL="80210" indent="-80210" defTabSz="182880">
              <a:lnSpc>
                <a:spcPct val="100000"/>
              </a:lnSpc>
              <a:spcBef>
                <a:spcPts val="0"/>
              </a:spcBef>
              <a:buFontTx/>
              <a:defRPr sz="1800"/>
            </a:pPr>
            <a:r>
              <a:rPr sz="1640">
                <a:latin typeface="Times"/>
                <a:ea typeface="Times"/>
                <a:cs typeface="Times"/>
                <a:sym typeface="Times"/>
              </a:rPr>
              <a:t> </a:t>
            </a:r>
            <a:r>
              <a:rPr b="1" sz="1640">
                <a:latin typeface="Times"/>
                <a:ea typeface="Times"/>
                <a:cs typeface="Times"/>
                <a:sym typeface="Times"/>
              </a:rPr>
              <a:t>Esquema general </a:t>
            </a:r>
            <a:r>
              <a:rPr sz="1640">
                <a:latin typeface="Times"/>
                <a:ea typeface="Times"/>
                <a:cs typeface="Times"/>
                <a:sym typeface="Times"/>
              </a:rPr>
              <a:t>(salvo espondilitis, neurobrucelosis y endocarditis):</a:t>
            </a:r>
            <a:endParaRPr sz="1640">
              <a:latin typeface="Times"/>
              <a:ea typeface="Times"/>
              <a:cs typeface="Times"/>
              <a:sym typeface="Times"/>
            </a:endParaRPr>
          </a:p>
          <a:p>
            <a:pPr lvl="0" marL="343301" indent="-160421" defTabSz="182880">
              <a:lnSpc>
                <a:spcPct val="100000"/>
              </a:lnSpc>
              <a:spcBef>
                <a:spcPts val="0"/>
              </a:spcBef>
              <a:buFontTx/>
              <a:defRPr sz="1800"/>
            </a:pPr>
            <a:r>
              <a:rPr b="1" sz="1640">
                <a:latin typeface="Times"/>
                <a:ea typeface="Times"/>
                <a:cs typeface="Times"/>
                <a:sym typeface="Times"/>
              </a:rPr>
              <a:t>Doxiciclina</a:t>
            </a:r>
            <a:r>
              <a:rPr sz="1640">
                <a:latin typeface="Times"/>
                <a:ea typeface="Times"/>
                <a:cs typeface="Times"/>
                <a:sym typeface="Times"/>
              </a:rPr>
              <a:t> durante 6 semanas + un 2º antibiótico:</a:t>
            </a:r>
            <a:endParaRPr sz="1640">
              <a:latin typeface="Times"/>
              <a:ea typeface="Times"/>
              <a:cs typeface="Times"/>
              <a:sym typeface="Times"/>
            </a:endParaRPr>
          </a:p>
          <a:p>
            <a:pPr lvl="1" marL="0" indent="91440" defTabSz="182880">
              <a:lnSpc>
                <a:spcPct val="100000"/>
              </a:lnSpc>
              <a:spcBef>
                <a:spcPts val="0"/>
              </a:spcBef>
              <a:buSzTx/>
              <a:buFontTx/>
              <a:buNone/>
              <a:defRPr sz="1800"/>
            </a:pPr>
            <a:r>
              <a:rPr sz="1640">
                <a:latin typeface="Times"/>
                <a:ea typeface="Times"/>
                <a:cs typeface="Times"/>
                <a:sym typeface="Times"/>
              </a:rPr>
              <a:t>   	 - </a:t>
            </a:r>
            <a:r>
              <a:rPr b="1" sz="1640">
                <a:latin typeface="Times"/>
                <a:ea typeface="Times"/>
                <a:cs typeface="Times"/>
                <a:sym typeface="Times"/>
              </a:rPr>
              <a:t>aminoglucósido</a:t>
            </a:r>
            <a:r>
              <a:rPr sz="1640">
                <a:latin typeface="Times"/>
                <a:ea typeface="Times"/>
                <a:cs typeface="Times"/>
                <a:sym typeface="Times"/>
              </a:rPr>
              <a:t> (</a:t>
            </a:r>
            <a:r>
              <a:rPr b="1" sz="1640">
                <a:latin typeface="Times"/>
                <a:ea typeface="Times"/>
                <a:cs typeface="Times"/>
                <a:sym typeface="Times"/>
              </a:rPr>
              <a:t>gentamicina</a:t>
            </a:r>
            <a:r>
              <a:rPr sz="1640">
                <a:latin typeface="Times"/>
                <a:ea typeface="Times"/>
                <a:cs typeface="Times"/>
                <a:sym typeface="Times"/>
              </a:rPr>
              <a:t> 7-14 días o </a:t>
            </a:r>
            <a:r>
              <a:rPr b="1" sz="1640">
                <a:latin typeface="Times"/>
                <a:ea typeface="Times"/>
                <a:cs typeface="Times"/>
                <a:sym typeface="Times"/>
              </a:rPr>
              <a:t>estreptomicina </a:t>
            </a:r>
            <a:r>
              <a:rPr sz="1640">
                <a:latin typeface="Times"/>
                <a:ea typeface="Times"/>
                <a:cs typeface="Times"/>
                <a:sym typeface="Times"/>
              </a:rPr>
              <a:t>14-21 días) </a:t>
            </a:r>
            <a:endParaRPr sz="1640">
              <a:latin typeface="Times"/>
              <a:ea typeface="Times"/>
              <a:cs typeface="Times"/>
              <a:sym typeface="Times"/>
            </a:endParaRPr>
          </a:p>
          <a:p>
            <a:pPr lvl="0" marL="0" indent="0" defTabSz="182880">
              <a:lnSpc>
                <a:spcPct val="100000"/>
              </a:lnSpc>
              <a:spcBef>
                <a:spcPts val="0"/>
              </a:spcBef>
              <a:buSzTx/>
              <a:buFontTx/>
              <a:buNone/>
              <a:defRPr sz="1800"/>
            </a:pPr>
            <a:r>
              <a:rPr sz="1640">
                <a:latin typeface="Times"/>
                <a:ea typeface="Times"/>
                <a:cs typeface="Times"/>
                <a:sym typeface="Times"/>
              </a:rPr>
              <a:t> 	 o </a:t>
            </a:r>
            <a:r>
              <a:rPr b="1" sz="1640">
                <a:latin typeface="Times"/>
                <a:ea typeface="Times"/>
                <a:cs typeface="Times"/>
                <a:sym typeface="Times"/>
              </a:rPr>
              <a:t>rifampicina </a:t>
            </a:r>
            <a:r>
              <a:rPr sz="1640">
                <a:latin typeface="Times"/>
                <a:ea typeface="Times"/>
                <a:cs typeface="Times"/>
                <a:sym typeface="Times"/>
              </a:rPr>
              <a:t>durante 6 semanas.</a:t>
            </a:r>
            <a:endParaRPr sz="1640">
              <a:latin typeface="Times"/>
              <a:ea typeface="Times"/>
              <a:cs typeface="Times"/>
              <a:sym typeface="Times"/>
            </a:endParaRPr>
          </a:p>
          <a:p>
            <a:pPr lvl="0" marL="20052" indent="-20052" defTabSz="182880">
              <a:lnSpc>
                <a:spcPct val="100000"/>
              </a:lnSpc>
              <a:spcBef>
                <a:spcPts val="0"/>
              </a:spcBef>
              <a:buFontTx/>
              <a:defRPr sz="1800"/>
            </a:pPr>
            <a:endParaRPr sz="200">
              <a:latin typeface="Times"/>
              <a:ea typeface="Times"/>
              <a:cs typeface="Times"/>
              <a:sym typeface="Times"/>
            </a:endParaRPr>
          </a:p>
          <a:p>
            <a:pPr lvl="0" marL="80210" indent="-80210" defTabSz="182880">
              <a:lnSpc>
                <a:spcPct val="100000"/>
              </a:lnSpc>
              <a:spcBef>
                <a:spcPts val="0"/>
              </a:spcBef>
              <a:buFontTx/>
              <a:defRPr sz="1800"/>
            </a:pPr>
            <a:r>
              <a:rPr sz="1640">
                <a:latin typeface="Times"/>
                <a:ea typeface="Times"/>
                <a:cs typeface="Times"/>
                <a:sym typeface="Times"/>
              </a:rPr>
              <a:t> En </a:t>
            </a:r>
            <a:r>
              <a:rPr b="1" sz="1640">
                <a:latin typeface="Times"/>
                <a:ea typeface="Times"/>
                <a:cs typeface="Times"/>
                <a:sym typeface="Times"/>
              </a:rPr>
              <a:t>mujer embarazada</a:t>
            </a:r>
            <a:r>
              <a:rPr sz="1640">
                <a:latin typeface="Times"/>
                <a:ea typeface="Times"/>
                <a:cs typeface="Times"/>
                <a:sym typeface="Times"/>
              </a:rPr>
              <a:t>:</a:t>
            </a:r>
            <a:endParaRPr sz="1640">
              <a:latin typeface="Times"/>
              <a:ea typeface="Times"/>
              <a:cs typeface="Times"/>
              <a:sym typeface="Times"/>
            </a:endParaRPr>
          </a:p>
          <a:p>
            <a:pPr lvl="0" marL="263090" indent="-80210" defTabSz="182880">
              <a:lnSpc>
                <a:spcPct val="100000"/>
              </a:lnSpc>
              <a:spcBef>
                <a:spcPts val="0"/>
              </a:spcBef>
              <a:buFontTx/>
              <a:defRPr sz="1800"/>
            </a:pPr>
            <a:r>
              <a:rPr sz="1640">
                <a:latin typeface="Times"/>
                <a:ea typeface="Times"/>
                <a:cs typeface="Times"/>
                <a:sym typeface="Times"/>
              </a:rPr>
              <a:t> </a:t>
            </a:r>
            <a:r>
              <a:rPr b="1" sz="1640">
                <a:latin typeface="Times"/>
                <a:ea typeface="Times"/>
                <a:cs typeface="Times"/>
                <a:sym typeface="Times"/>
              </a:rPr>
              <a:t>Rifampicina</a:t>
            </a:r>
            <a:r>
              <a:rPr sz="1640">
                <a:latin typeface="Times"/>
                <a:ea typeface="Times"/>
                <a:cs typeface="Times"/>
                <a:sym typeface="Times"/>
              </a:rPr>
              <a:t> ± </a:t>
            </a:r>
            <a:r>
              <a:rPr b="1" sz="1640">
                <a:latin typeface="Times"/>
                <a:ea typeface="Times"/>
                <a:cs typeface="Times"/>
                <a:sym typeface="Times"/>
              </a:rPr>
              <a:t>cotrimoxazol</a:t>
            </a:r>
            <a:r>
              <a:rPr sz="1640">
                <a:latin typeface="Times"/>
                <a:ea typeface="Times"/>
                <a:cs typeface="Times"/>
                <a:sym typeface="Times"/>
              </a:rPr>
              <a:t> durante 6 semanas.</a:t>
            </a:r>
            <a:endParaRPr sz="1640">
              <a:latin typeface="Times"/>
              <a:ea typeface="Times"/>
              <a:cs typeface="Times"/>
              <a:sym typeface="Times"/>
            </a:endParaRPr>
          </a:p>
          <a:p>
            <a:pPr lvl="0" marL="263090" indent="-80210" defTabSz="182880">
              <a:lnSpc>
                <a:spcPct val="100000"/>
              </a:lnSpc>
              <a:spcBef>
                <a:spcPts val="0"/>
              </a:spcBef>
              <a:buFontTx/>
              <a:defRPr sz="1800"/>
            </a:pPr>
            <a:r>
              <a:rPr sz="1640">
                <a:latin typeface="Times"/>
                <a:ea typeface="Times"/>
                <a:cs typeface="Times"/>
                <a:sym typeface="Times"/>
              </a:rPr>
              <a:t>Evitar cotrimoxazol si gestación &gt;36 semanas por riesgo de kernicterus. No usar doxiciclina ni AMG. </a:t>
            </a:r>
            <a:endParaRPr sz="1640">
              <a:latin typeface="Times"/>
              <a:ea typeface="Times"/>
              <a:cs typeface="Times"/>
              <a:sym typeface="Times"/>
            </a:endParaRPr>
          </a:p>
          <a:p>
            <a:pPr lvl="0" marL="320040" indent="-137160" defTabSz="182880">
              <a:lnSpc>
                <a:spcPct val="100000"/>
              </a:lnSpc>
              <a:spcBef>
                <a:spcPts val="0"/>
              </a:spcBef>
              <a:buSzTx/>
              <a:buFontTx/>
              <a:buNone/>
              <a:defRPr sz="1800"/>
            </a:pPr>
            <a:endParaRPr sz="1640">
              <a:latin typeface="Times"/>
              <a:ea typeface="Times"/>
              <a:cs typeface="Times"/>
              <a:sym typeface="Times"/>
            </a:endParaRPr>
          </a:p>
          <a:p>
            <a:pPr lvl="0" marL="320040" indent="-137160" defTabSz="182880">
              <a:lnSpc>
                <a:spcPct val="100000"/>
              </a:lnSpc>
              <a:spcBef>
                <a:spcPts val="0"/>
              </a:spcBef>
              <a:buSzTx/>
              <a:buFontTx/>
              <a:buNone/>
              <a:defRPr sz="1800"/>
            </a:pPr>
            <a:r>
              <a:rPr sz="1640">
                <a:latin typeface="Times"/>
                <a:ea typeface="Times"/>
                <a:cs typeface="Times"/>
                <a:sym typeface="Times"/>
              </a:rPr>
              <a:t>————————————</a:t>
            </a:r>
            <a:endParaRPr sz="1640">
              <a:latin typeface="Times"/>
              <a:ea typeface="Times"/>
              <a:cs typeface="Times"/>
              <a:sym typeface="Times"/>
            </a:endParaRPr>
          </a:p>
          <a:p>
            <a:pPr lvl="0" marL="320040" indent="-137160" defTabSz="182880">
              <a:lnSpc>
                <a:spcPct val="100000"/>
              </a:lnSpc>
              <a:spcBef>
                <a:spcPts val="0"/>
              </a:spcBef>
              <a:buSzTx/>
              <a:buFontTx/>
              <a:buNone/>
              <a:defRPr sz="1800"/>
            </a:pPr>
            <a:endParaRPr sz="1640">
              <a:latin typeface="Times"/>
              <a:ea typeface="Times"/>
              <a:cs typeface="Times"/>
              <a:sym typeface="Times"/>
            </a:endParaRPr>
          </a:p>
          <a:p>
            <a:pPr lvl="0" marL="80210" indent="-80210" defTabSz="182880">
              <a:lnSpc>
                <a:spcPct val="100000"/>
              </a:lnSpc>
              <a:spcBef>
                <a:spcPts val="0"/>
              </a:spcBef>
              <a:buFontTx/>
              <a:defRPr sz="1800"/>
            </a:pPr>
            <a:r>
              <a:rPr b="1" sz="1640">
                <a:latin typeface="Times"/>
                <a:ea typeface="Times"/>
                <a:cs typeface="Times"/>
                <a:sym typeface="Times"/>
              </a:rPr>
              <a:t> </a:t>
            </a:r>
            <a:r>
              <a:rPr sz="1640">
                <a:latin typeface="Times"/>
                <a:ea typeface="Times"/>
                <a:cs typeface="Times"/>
                <a:sym typeface="Times"/>
              </a:rPr>
              <a:t>ESPONDILITIS</a:t>
            </a:r>
            <a:r>
              <a:rPr b="1" sz="1640">
                <a:latin typeface="Times"/>
                <a:ea typeface="Times"/>
                <a:cs typeface="Times"/>
                <a:sym typeface="Times"/>
              </a:rPr>
              <a:t>: </a:t>
            </a:r>
            <a:endParaRPr b="1" sz="1640">
              <a:latin typeface="Times"/>
              <a:ea typeface="Times"/>
              <a:cs typeface="Times"/>
              <a:sym typeface="Times"/>
            </a:endParaRPr>
          </a:p>
          <a:p>
            <a:pPr lvl="0" marL="263090" indent="-80210" defTabSz="182880">
              <a:lnSpc>
                <a:spcPct val="100000"/>
              </a:lnSpc>
              <a:spcBef>
                <a:spcPts val="0"/>
              </a:spcBef>
              <a:buFontTx/>
              <a:defRPr sz="1800"/>
            </a:pPr>
            <a:r>
              <a:rPr b="1" sz="1640">
                <a:latin typeface="Times"/>
                <a:ea typeface="Times"/>
                <a:cs typeface="Times"/>
                <a:sym typeface="Times"/>
              </a:rPr>
              <a:t>Doxiciclina</a:t>
            </a:r>
            <a:r>
              <a:rPr sz="1640">
                <a:latin typeface="Times"/>
                <a:ea typeface="Times"/>
                <a:cs typeface="Times"/>
                <a:sym typeface="Times"/>
              </a:rPr>
              <a:t> + </a:t>
            </a:r>
            <a:r>
              <a:rPr b="1" sz="1640">
                <a:latin typeface="Times"/>
                <a:ea typeface="Times"/>
                <a:cs typeface="Times"/>
                <a:sym typeface="Times"/>
              </a:rPr>
              <a:t>rifampicina </a:t>
            </a:r>
            <a:r>
              <a:rPr sz="1640">
                <a:latin typeface="Times"/>
                <a:ea typeface="Times"/>
                <a:cs typeface="Times"/>
                <a:sym typeface="Times"/>
              </a:rPr>
              <a:t>durante 3 meses + un 3º antibiótico: </a:t>
            </a:r>
            <a:r>
              <a:rPr b="1" sz="1640">
                <a:latin typeface="Times"/>
                <a:ea typeface="Times"/>
                <a:cs typeface="Times"/>
                <a:sym typeface="Times"/>
              </a:rPr>
              <a:t>gentamicina</a:t>
            </a:r>
            <a:r>
              <a:rPr sz="1640">
                <a:latin typeface="Times"/>
                <a:ea typeface="Times"/>
                <a:cs typeface="Times"/>
                <a:sym typeface="Times"/>
              </a:rPr>
              <a:t> 7-14 días o </a:t>
            </a:r>
            <a:r>
              <a:rPr b="1" sz="1640">
                <a:latin typeface="Times"/>
                <a:ea typeface="Times"/>
                <a:cs typeface="Times"/>
                <a:sym typeface="Times"/>
              </a:rPr>
              <a:t>estreptomicina </a:t>
            </a:r>
            <a:r>
              <a:rPr sz="1640">
                <a:latin typeface="Times"/>
                <a:ea typeface="Times"/>
                <a:cs typeface="Times"/>
                <a:sym typeface="Times"/>
              </a:rPr>
              <a:t>14-21 días.</a:t>
            </a:r>
            <a:endParaRPr sz="1640">
              <a:latin typeface="Times"/>
              <a:ea typeface="Times"/>
              <a:cs typeface="Times"/>
              <a:sym typeface="Times"/>
            </a:endParaRPr>
          </a:p>
          <a:p>
            <a:pPr lvl="0" marL="20052" indent="-20052" defTabSz="182880">
              <a:lnSpc>
                <a:spcPct val="100000"/>
              </a:lnSpc>
              <a:spcBef>
                <a:spcPts val="0"/>
              </a:spcBef>
              <a:buFontTx/>
              <a:defRPr sz="1800"/>
            </a:pPr>
            <a:endParaRPr sz="200">
              <a:latin typeface="Times"/>
              <a:ea typeface="Times"/>
              <a:cs typeface="Times"/>
              <a:sym typeface="Times"/>
            </a:endParaRPr>
          </a:p>
          <a:p>
            <a:pPr lvl="0" marL="80210" indent="-80210" defTabSz="182880">
              <a:lnSpc>
                <a:spcPct val="100000"/>
              </a:lnSpc>
              <a:spcBef>
                <a:spcPts val="0"/>
              </a:spcBef>
              <a:buFontTx/>
              <a:defRPr sz="1800"/>
            </a:pPr>
            <a:r>
              <a:rPr b="1" sz="1640">
                <a:latin typeface="Times"/>
                <a:ea typeface="Times"/>
                <a:cs typeface="Times"/>
                <a:sym typeface="Times"/>
              </a:rPr>
              <a:t> </a:t>
            </a:r>
            <a:r>
              <a:rPr sz="1640">
                <a:latin typeface="Times"/>
                <a:ea typeface="Times"/>
                <a:cs typeface="Times"/>
                <a:sym typeface="Times"/>
              </a:rPr>
              <a:t>NEUROBRUCELOSIS:</a:t>
            </a:r>
            <a:endParaRPr sz="1640">
              <a:latin typeface="Times"/>
              <a:ea typeface="Times"/>
              <a:cs typeface="Times"/>
              <a:sym typeface="Times"/>
            </a:endParaRPr>
          </a:p>
          <a:p>
            <a:pPr lvl="0" marL="263090" indent="-80210" defTabSz="182880">
              <a:lnSpc>
                <a:spcPct val="100000"/>
              </a:lnSpc>
              <a:spcBef>
                <a:spcPts val="0"/>
              </a:spcBef>
              <a:buFontTx/>
              <a:defRPr sz="1800"/>
            </a:pPr>
            <a:r>
              <a:rPr b="1" sz="1640">
                <a:latin typeface="Times"/>
                <a:ea typeface="Times"/>
                <a:cs typeface="Times"/>
                <a:sym typeface="Times"/>
              </a:rPr>
              <a:t>Doxiciclina </a:t>
            </a:r>
            <a:r>
              <a:rPr sz="1640">
                <a:latin typeface="Times"/>
                <a:ea typeface="Times"/>
                <a:cs typeface="Times"/>
                <a:sym typeface="Times"/>
              </a:rPr>
              <a:t>+ </a:t>
            </a:r>
            <a:r>
              <a:rPr b="1" sz="1640">
                <a:latin typeface="Times"/>
                <a:ea typeface="Times"/>
                <a:cs typeface="Times"/>
                <a:sym typeface="Times"/>
              </a:rPr>
              <a:t>rifampicina</a:t>
            </a:r>
            <a:r>
              <a:rPr sz="1640">
                <a:latin typeface="Times"/>
                <a:ea typeface="Times"/>
                <a:cs typeface="Times"/>
                <a:sym typeface="Times"/>
              </a:rPr>
              <a:t> durante 3-6 meses + </a:t>
            </a:r>
            <a:r>
              <a:rPr b="1" sz="1640">
                <a:latin typeface="Times"/>
                <a:ea typeface="Times"/>
                <a:cs typeface="Times"/>
                <a:sym typeface="Times"/>
              </a:rPr>
              <a:t>ceftriaxona</a:t>
            </a:r>
            <a:r>
              <a:rPr sz="1640">
                <a:latin typeface="Times"/>
                <a:ea typeface="Times"/>
                <a:cs typeface="Times"/>
                <a:sym typeface="Times"/>
              </a:rPr>
              <a:t> durante 4-6 semanas. </a:t>
            </a:r>
            <a:endParaRPr sz="1640">
              <a:latin typeface="Times"/>
              <a:ea typeface="Times"/>
              <a:cs typeface="Times"/>
              <a:sym typeface="Times"/>
            </a:endParaRPr>
          </a:p>
          <a:p>
            <a:pPr lvl="0" marL="320040" indent="-137160" defTabSz="182880">
              <a:lnSpc>
                <a:spcPct val="100000"/>
              </a:lnSpc>
              <a:spcBef>
                <a:spcPts val="0"/>
              </a:spcBef>
              <a:buSzTx/>
              <a:buFontTx/>
              <a:buNone/>
              <a:defRPr sz="1800"/>
            </a:pPr>
            <a:endParaRPr sz="200">
              <a:latin typeface="Times"/>
              <a:ea typeface="Times"/>
              <a:cs typeface="Times"/>
              <a:sym typeface="Times"/>
            </a:endParaRPr>
          </a:p>
          <a:p>
            <a:pPr lvl="0" marL="80210" indent="-80210" defTabSz="182880">
              <a:lnSpc>
                <a:spcPct val="100000"/>
              </a:lnSpc>
              <a:spcBef>
                <a:spcPts val="0"/>
              </a:spcBef>
              <a:buFontTx/>
              <a:defRPr sz="1800"/>
            </a:pPr>
            <a:r>
              <a:rPr b="1" sz="1640">
                <a:latin typeface="Times"/>
                <a:ea typeface="Times"/>
                <a:cs typeface="Times"/>
                <a:sym typeface="Times"/>
              </a:rPr>
              <a:t> </a:t>
            </a:r>
            <a:r>
              <a:rPr sz="1640">
                <a:latin typeface="Times"/>
                <a:ea typeface="Times"/>
                <a:cs typeface="Times"/>
                <a:sym typeface="Times"/>
              </a:rPr>
              <a:t>ENDOCARDITIS:</a:t>
            </a:r>
            <a:endParaRPr sz="1640">
              <a:latin typeface="Times"/>
              <a:ea typeface="Times"/>
              <a:cs typeface="Times"/>
              <a:sym typeface="Times"/>
            </a:endParaRPr>
          </a:p>
          <a:p>
            <a:pPr lvl="0" marL="263090" indent="-80210" defTabSz="182880">
              <a:lnSpc>
                <a:spcPct val="100000"/>
              </a:lnSpc>
              <a:spcBef>
                <a:spcPts val="0"/>
              </a:spcBef>
              <a:buFontTx/>
              <a:defRPr sz="1800"/>
            </a:pPr>
            <a:r>
              <a:rPr b="1" sz="1640">
                <a:latin typeface="Times"/>
                <a:ea typeface="Times"/>
                <a:cs typeface="Times"/>
                <a:sym typeface="Times"/>
              </a:rPr>
              <a:t>Doxiciclina </a:t>
            </a:r>
            <a:r>
              <a:rPr sz="1640">
                <a:latin typeface="Times"/>
                <a:ea typeface="Times"/>
                <a:cs typeface="Times"/>
                <a:sym typeface="Times"/>
              </a:rPr>
              <a:t>+ </a:t>
            </a:r>
            <a:r>
              <a:rPr b="1" sz="1640">
                <a:latin typeface="Times"/>
                <a:ea typeface="Times"/>
                <a:cs typeface="Times"/>
                <a:sym typeface="Times"/>
              </a:rPr>
              <a:t>rifampicina</a:t>
            </a:r>
            <a:r>
              <a:rPr sz="1640">
                <a:latin typeface="Times"/>
                <a:ea typeface="Times"/>
                <a:cs typeface="Times"/>
                <a:sym typeface="Times"/>
              </a:rPr>
              <a:t> durante 3-6 meses + </a:t>
            </a:r>
            <a:r>
              <a:rPr b="1" sz="1640">
                <a:latin typeface="Times"/>
                <a:ea typeface="Times"/>
                <a:cs typeface="Times"/>
                <a:sym typeface="Times"/>
              </a:rPr>
              <a:t>aminoglucósido </a:t>
            </a:r>
            <a:r>
              <a:rPr sz="1640">
                <a:latin typeface="Times"/>
                <a:ea typeface="Times"/>
                <a:cs typeface="Times"/>
                <a:sym typeface="Times"/>
              </a:rPr>
              <a:t>(gentamicina o estreptomicina) durante 4 semanas. </a:t>
            </a:r>
            <a:endParaRPr sz="1640">
              <a:latin typeface="Times"/>
              <a:ea typeface="Times"/>
              <a:cs typeface="Times"/>
              <a:sym typeface="Times"/>
            </a:endParaRPr>
          </a:p>
          <a:p>
            <a:pPr lvl="0" marL="320040" indent="-137160" defTabSz="182880">
              <a:lnSpc>
                <a:spcPct val="100000"/>
              </a:lnSpc>
              <a:spcBef>
                <a:spcPts val="0"/>
              </a:spcBef>
              <a:buSzTx/>
              <a:buFontTx/>
              <a:buNone/>
              <a:defRPr sz="1800"/>
            </a:pPr>
            <a:endParaRPr sz="800">
              <a:solidFill>
                <a:srgbClr val="5B7A84"/>
              </a:solidFill>
              <a:latin typeface="Garamond"/>
              <a:ea typeface="Garamond"/>
              <a:cs typeface="Garamond"/>
              <a:sym typeface="Garamond"/>
            </a:endParaRPr>
          </a:p>
          <a:p>
            <a:pPr lvl="0" marL="426720" indent="-243840" defTabSz="182880">
              <a:lnSpc>
                <a:spcPct val="100000"/>
              </a:lnSpc>
              <a:spcBef>
                <a:spcPts val="0"/>
              </a:spcBef>
              <a:buSzTx/>
              <a:buFontTx/>
              <a:buNone/>
              <a:defRPr sz="1800"/>
            </a:pPr>
            <a:endParaRPr i="1" sz="800">
              <a:solidFill>
                <a:srgbClr val="5B7A84"/>
              </a:solidFill>
              <a:latin typeface="Garamond"/>
              <a:ea typeface="Garamond"/>
              <a:cs typeface="Garamond"/>
              <a:sym typeface="Garamond"/>
            </a:endParaRPr>
          </a:p>
          <a:p>
            <a:pPr lvl="0" marL="320040" indent="-137160" algn="just" defTabSz="182880">
              <a:lnSpc>
                <a:spcPct val="100000"/>
              </a:lnSpc>
              <a:spcBef>
                <a:spcPts val="0"/>
              </a:spcBef>
              <a:buSzTx/>
              <a:buFontTx/>
              <a:buNone/>
              <a:defRPr sz="1800"/>
            </a:pPr>
            <a:endParaRPr sz="800">
              <a:latin typeface="Garamond"/>
              <a:ea typeface="Garamond"/>
              <a:cs typeface="Garamond"/>
              <a:sym typeface="Garamond"/>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LEISHMANIASIS HUMANA</a:t>
            </a:r>
          </a:p>
        </p:txBody>
      </p:sp>
      <p:sp>
        <p:nvSpPr>
          <p:cNvPr id="37" name="Shape 37"/>
          <p:cNvSpPr/>
          <p:nvPr>
            <p:ph type="body" idx="1"/>
          </p:nvPr>
        </p:nvSpPr>
        <p:spPr>
          <a:xfrm>
            <a:off x="616639" y="1136363"/>
            <a:ext cx="10958722" cy="5092168"/>
          </a:xfrm>
          <a:prstGeom prst="rect">
            <a:avLst/>
          </a:prstGeom>
        </p:spPr>
        <p:txBody>
          <a:bodyPr/>
          <a:lstStyle/>
          <a:p>
            <a:pPr lvl="0" marL="0" indent="0" algn="just" defTabSz="457200">
              <a:lnSpc>
                <a:spcPct val="100000"/>
              </a:lnSpc>
              <a:spcBef>
                <a:spcPts val="0"/>
              </a:spcBef>
              <a:buSzTx/>
              <a:buFontTx/>
              <a:buNone/>
              <a:defRPr sz="1800"/>
            </a:pPr>
            <a:r>
              <a:rPr b="1">
                <a:solidFill>
                  <a:srgbClr val="9F2B3F"/>
                </a:solidFill>
                <a:latin typeface="Times"/>
                <a:ea typeface="Times"/>
                <a:cs typeface="Times"/>
                <a:sym typeface="Times"/>
              </a:rPr>
              <a:t>1. Epidemiología</a:t>
            </a:r>
            <a:endParaRPr b="1">
              <a:solidFill>
                <a:srgbClr val="9F2B3F"/>
              </a:solidFill>
              <a:latin typeface="Times"/>
              <a:ea typeface="Times"/>
              <a:cs typeface="Times"/>
              <a:sym typeface="Times"/>
            </a:endParaRPr>
          </a:p>
          <a:p>
            <a:pPr lvl="0" marL="180473" indent="-180473" defTabSz="457200">
              <a:lnSpc>
                <a:spcPct val="120000"/>
              </a:lnSpc>
              <a:spcBef>
                <a:spcPts val="0"/>
              </a:spcBef>
              <a:buFontTx/>
              <a:defRPr sz="1800"/>
            </a:pPr>
            <a:r>
              <a:rPr b="1">
                <a:latin typeface="Garamond"/>
                <a:ea typeface="Garamond"/>
                <a:cs typeface="Garamond"/>
                <a:sym typeface="Garamond"/>
              </a:rPr>
              <a:t>Leishmaniasis</a:t>
            </a:r>
            <a:r>
              <a:rPr>
                <a:latin typeface="Garamond"/>
                <a:ea typeface="Garamond"/>
                <a:cs typeface="Garamond"/>
                <a:sym typeface="Garamond"/>
              </a:rPr>
              <a:t>: conjunto de manifestaciones clínicas producidas por más de 20 especies distintas de protozoos del género </a:t>
            </a:r>
            <a:r>
              <a:rPr i="1">
                <a:latin typeface="Garamond"/>
                <a:ea typeface="Garamond"/>
                <a:cs typeface="Garamond"/>
                <a:sym typeface="Garamond"/>
              </a:rPr>
              <a:t>Leishmania</a:t>
            </a:r>
            <a:r>
              <a:rPr>
                <a:latin typeface="Garamond"/>
                <a:ea typeface="Garamond"/>
                <a:cs typeface="Garamond"/>
                <a:sym typeface="Garamond"/>
              </a:rPr>
              <a:t>, transmitidas por vectores (flemotominos). </a:t>
            </a:r>
            <a:endParaRPr i="1">
              <a:latin typeface="Garamond"/>
              <a:ea typeface="Garamond"/>
              <a:cs typeface="Garamond"/>
              <a:sym typeface="Garamond"/>
            </a:endParaRPr>
          </a:p>
          <a:p>
            <a:pPr lvl="0" marL="180473" indent="-180473" defTabSz="457200">
              <a:lnSpc>
                <a:spcPct val="120000"/>
              </a:lnSpc>
              <a:spcBef>
                <a:spcPts val="0"/>
              </a:spcBef>
              <a:buFontTx/>
              <a:defRPr sz="1800"/>
            </a:pPr>
            <a:r>
              <a:rPr b="1">
                <a:latin typeface="Garamond"/>
                <a:ea typeface="Garamond"/>
                <a:cs typeface="Garamond"/>
                <a:sym typeface="Garamond"/>
              </a:rPr>
              <a:t>Distribución</a:t>
            </a:r>
            <a:r>
              <a:rPr>
                <a:latin typeface="Garamond"/>
                <a:ea typeface="Garamond"/>
                <a:cs typeface="Garamond"/>
                <a:sym typeface="Garamond"/>
              </a:rPr>
              <a:t>: Norte y Sudamérica, Europa, África y Asia. Regiones tropicales y subtropicales de 88 países.</a:t>
            </a:r>
            <a:endParaRPr>
              <a:latin typeface="Garamond"/>
              <a:ea typeface="Garamond"/>
              <a:cs typeface="Garamond"/>
              <a:sym typeface="Garamond"/>
            </a:endParaRPr>
          </a:p>
          <a:p>
            <a:pPr lvl="0" marL="180473" indent="-180473" defTabSz="457200">
              <a:lnSpc>
                <a:spcPct val="120000"/>
              </a:lnSpc>
              <a:spcBef>
                <a:spcPts val="0"/>
              </a:spcBef>
              <a:buFontTx/>
              <a:defRPr sz="1800"/>
            </a:pPr>
            <a:r>
              <a:rPr b="1">
                <a:latin typeface="Garamond"/>
                <a:ea typeface="Garamond"/>
                <a:cs typeface="Garamond"/>
                <a:sym typeface="Garamond"/>
              </a:rPr>
              <a:t>Incidencia</a:t>
            </a:r>
            <a:r>
              <a:rPr>
                <a:latin typeface="Garamond"/>
                <a:ea typeface="Garamond"/>
                <a:cs typeface="Garamond"/>
                <a:sym typeface="Garamond"/>
              </a:rPr>
              <a:t>: 500.000 casos/anuales. </a:t>
            </a:r>
            <a:r>
              <a:rPr b="1">
                <a:latin typeface="Garamond"/>
                <a:ea typeface="Garamond"/>
                <a:cs typeface="Garamond"/>
                <a:sym typeface="Garamond"/>
              </a:rPr>
              <a:t>Mortalidad</a:t>
            </a:r>
            <a:r>
              <a:rPr>
                <a:latin typeface="Garamond"/>
                <a:ea typeface="Garamond"/>
                <a:cs typeface="Garamond"/>
                <a:sym typeface="Garamond"/>
              </a:rPr>
              <a:t>: 40.000 muertes/anuales</a:t>
            </a:r>
            <a:endParaRPr>
              <a:latin typeface="Garamond"/>
              <a:ea typeface="Garamond"/>
              <a:cs typeface="Garamond"/>
              <a:sym typeface="Garamond"/>
            </a:endParaRPr>
          </a:p>
          <a:p>
            <a:pPr lvl="0" marL="180473" indent="-180473" defTabSz="457200">
              <a:lnSpc>
                <a:spcPct val="120000"/>
              </a:lnSpc>
              <a:spcBef>
                <a:spcPts val="0"/>
              </a:spcBef>
              <a:buFontTx/>
              <a:defRPr sz="1800"/>
            </a:pPr>
            <a:r>
              <a:rPr b="1">
                <a:latin typeface="Garamond"/>
                <a:ea typeface="Garamond"/>
                <a:cs typeface="Garamond"/>
                <a:sym typeface="Garamond"/>
              </a:rPr>
              <a:t>Reservorios</a:t>
            </a:r>
            <a:r>
              <a:rPr>
                <a:latin typeface="Garamond"/>
                <a:ea typeface="Garamond"/>
                <a:cs typeface="Garamond"/>
                <a:sym typeface="Garamond"/>
              </a:rPr>
              <a:t>: cánidos, roedores, gatos, conejos, liebre, monos, ser humano. </a:t>
            </a:r>
            <a:endParaRPr>
              <a:latin typeface="Garamond"/>
              <a:ea typeface="Garamond"/>
              <a:cs typeface="Garamond"/>
              <a:sym typeface="Garamond"/>
            </a:endParaRPr>
          </a:p>
          <a:p>
            <a:pPr lvl="0" marL="180473" indent="-180473" defTabSz="457200">
              <a:lnSpc>
                <a:spcPct val="120000"/>
              </a:lnSpc>
              <a:spcBef>
                <a:spcPts val="0"/>
              </a:spcBef>
              <a:buFontTx/>
              <a:defRPr sz="1800"/>
            </a:pPr>
            <a:r>
              <a:rPr b="1">
                <a:latin typeface="Garamond"/>
                <a:ea typeface="Garamond"/>
                <a:cs typeface="Garamond"/>
                <a:sym typeface="Garamond"/>
              </a:rPr>
              <a:t>Especies</a:t>
            </a:r>
            <a:endParaRPr>
              <a:latin typeface="Garamond"/>
              <a:ea typeface="Garamond"/>
              <a:cs typeface="Garamond"/>
              <a:sym typeface="Garamond"/>
            </a:endParaRPr>
          </a:p>
          <a:p>
            <a:pPr lvl="0" marL="637673" indent="-180473" defTabSz="457200">
              <a:lnSpc>
                <a:spcPct val="120000"/>
              </a:lnSpc>
              <a:spcBef>
                <a:spcPts val="0"/>
              </a:spcBef>
              <a:buFontTx/>
              <a:defRPr sz="1800"/>
            </a:pPr>
            <a:r>
              <a:rPr i="1">
                <a:latin typeface="Garamond"/>
                <a:ea typeface="Garamond"/>
                <a:cs typeface="Garamond"/>
                <a:sym typeface="Garamond"/>
              </a:rPr>
              <a:t>Leishmania donovani: </a:t>
            </a:r>
            <a:r>
              <a:rPr>
                <a:latin typeface="Garamond"/>
                <a:ea typeface="Garamond"/>
                <a:cs typeface="Garamond"/>
                <a:sym typeface="Garamond"/>
              </a:rPr>
              <a:t>sur Asia (India, Bangladesh y Nepal) y este África (Sudán, Etiopía, Somalia…)</a:t>
            </a:r>
            <a:endParaRPr>
              <a:latin typeface="Garamond"/>
              <a:ea typeface="Garamond"/>
              <a:cs typeface="Garamond"/>
              <a:sym typeface="Garamond"/>
            </a:endParaRPr>
          </a:p>
          <a:p>
            <a:pPr lvl="0" marL="697831" indent="-240631" defTabSz="457200">
              <a:lnSpc>
                <a:spcPct val="120000"/>
              </a:lnSpc>
              <a:spcBef>
                <a:spcPts val="0"/>
              </a:spcBef>
              <a:buFontTx/>
              <a:defRPr sz="1800"/>
            </a:pPr>
            <a:r>
              <a:rPr i="1">
                <a:latin typeface="Garamond"/>
                <a:ea typeface="Garamond"/>
                <a:cs typeface="Garamond"/>
                <a:sym typeface="Garamond"/>
              </a:rPr>
              <a:t>Leishmania infantum</a:t>
            </a:r>
            <a:r>
              <a:rPr>
                <a:latin typeface="Garamond"/>
                <a:ea typeface="Garamond"/>
                <a:cs typeface="Garamond"/>
                <a:sym typeface="Garamond"/>
              </a:rPr>
              <a:t> (o </a:t>
            </a:r>
            <a:r>
              <a:rPr i="1">
                <a:latin typeface="Garamond"/>
                <a:ea typeface="Garamond"/>
                <a:cs typeface="Garamond"/>
                <a:sym typeface="Garamond"/>
              </a:rPr>
              <a:t>chagasi</a:t>
            </a:r>
            <a:r>
              <a:rPr>
                <a:latin typeface="Garamond"/>
                <a:ea typeface="Garamond"/>
                <a:cs typeface="Garamond"/>
                <a:sym typeface="Garamond"/>
              </a:rPr>
              <a:t>): Mediterráneo, Afganistán, Irán, Pakistán, Brasil y Oriente Medio. </a:t>
            </a:r>
            <a:endParaRPr>
              <a:latin typeface="Garamond"/>
              <a:ea typeface="Garamond"/>
              <a:cs typeface="Garamond"/>
              <a:sym typeface="Garamond"/>
            </a:endParaRPr>
          </a:p>
          <a:p>
            <a:pPr lvl="0" marL="180473" indent="-180473" defTabSz="457200">
              <a:lnSpc>
                <a:spcPct val="100000"/>
              </a:lnSpc>
              <a:spcBef>
                <a:spcPts val="0"/>
              </a:spcBef>
              <a:buFontTx/>
              <a:defRPr sz="1800"/>
            </a:pPr>
            <a:r>
              <a:rPr b="1">
                <a:latin typeface="Garamond"/>
                <a:ea typeface="Garamond"/>
                <a:cs typeface="Garamond"/>
                <a:sym typeface="Garamond"/>
              </a:rPr>
              <a:t>Vectores</a:t>
            </a:r>
            <a:r>
              <a:rPr>
                <a:latin typeface="Garamond"/>
                <a:ea typeface="Garamond"/>
                <a:cs typeface="Garamond"/>
                <a:sym typeface="Garamond"/>
              </a:rPr>
              <a:t>: más de 90 especies de artrópodos del género </a:t>
            </a:r>
            <a:r>
              <a:rPr i="1">
                <a:latin typeface="Garamond"/>
                <a:ea typeface="Garamond"/>
                <a:cs typeface="Garamond"/>
                <a:sym typeface="Garamond"/>
              </a:rPr>
              <a:t>Phlebotomus</a:t>
            </a:r>
            <a:r>
              <a:rPr>
                <a:latin typeface="Garamond"/>
                <a:ea typeface="Garamond"/>
                <a:cs typeface="Garamond"/>
                <a:sym typeface="Garamond"/>
              </a:rPr>
              <a:t> (en el Viejo Mundo) y </a:t>
            </a:r>
            <a:r>
              <a:rPr i="1">
                <a:latin typeface="Garamond"/>
                <a:ea typeface="Garamond"/>
                <a:cs typeface="Garamond"/>
                <a:sym typeface="Garamond"/>
              </a:rPr>
              <a:t>Lutzomyia</a:t>
            </a:r>
            <a:r>
              <a:rPr>
                <a:latin typeface="Garamond"/>
                <a:ea typeface="Garamond"/>
                <a:cs typeface="Garamond"/>
                <a:sym typeface="Garamond"/>
              </a:rPr>
              <a:t> (en el Nuevo Mundo).</a:t>
            </a:r>
            <a:endParaRPr i="1">
              <a:latin typeface="Garamond"/>
              <a:ea typeface="Garamond"/>
              <a:cs typeface="Garamond"/>
              <a:sym typeface="Garamond"/>
            </a:endParaRPr>
          </a:p>
          <a:p>
            <a:pPr lvl="0" marL="342900" indent="-342900" defTabSz="457200">
              <a:lnSpc>
                <a:spcPct val="100000"/>
              </a:lnSpc>
              <a:spcBef>
                <a:spcPts val="0"/>
              </a:spcBef>
              <a:buSzTx/>
              <a:buFontTx/>
              <a:buNone/>
              <a:defRPr sz="1800"/>
            </a:pPr>
            <a:endParaRPr sz="2400">
              <a:solidFill>
                <a:srgbClr val="5B7A84"/>
              </a:solidFill>
              <a:latin typeface="Garamond"/>
              <a:ea typeface="Garamond"/>
              <a:cs typeface="Garamond"/>
              <a:sym typeface="Garamond"/>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38" name="Captura de pantalla 2022-01-24 a las 20.03.05.png"/>
          <p:cNvPicPr/>
          <p:nvPr/>
        </p:nvPicPr>
        <p:blipFill>
          <a:blip r:embed="rId2">
            <a:extLst/>
          </a:blip>
          <a:stretch>
            <a:fillRect/>
          </a:stretch>
        </p:blipFill>
        <p:spPr>
          <a:xfrm>
            <a:off x="2665972" y="4322747"/>
            <a:ext cx="6058534" cy="2192141"/>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LEISHMANIASIS HUMANA</a:t>
            </a:r>
          </a:p>
        </p:txBody>
      </p:sp>
      <p:sp>
        <p:nvSpPr>
          <p:cNvPr id="41" name="Shape 41"/>
          <p:cNvSpPr/>
          <p:nvPr>
            <p:ph type="body" idx="1"/>
          </p:nvPr>
        </p:nvSpPr>
        <p:spPr>
          <a:xfrm>
            <a:off x="639538" y="1136363"/>
            <a:ext cx="4068042" cy="5092168"/>
          </a:xfrm>
          <a:prstGeom prst="rect">
            <a:avLst/>
          </a:prstGeom>
        </p:spPr>
        <p:txBody>
          <a:bodyPr/>
          <a:lstStyle/>
          <a:p>
            <a:pPr lvl="0" marL="0" indent="0" algn="just" defTabSz="457200">
              <a:lnSpc>
                <a:spcPct val="100000"/>
              </a:lnSpc>
              <a:spcBef>
                <a:spcPts val="0"/>
              </a:spcBef>
              <a:buSzTx/>
              <a:buFontTx/>
              <a:buNone/>
              <a:defRPr sz="1800"/>
            </a:pPr>
            <a:endParaRPr b="1">
              <a:solidFill>
                <a:srgbClr val="9F2B3F"/>
              </a:solidFill>
              <a:latin typeface="Times"/>
              <a:ea typeface="Times"/>
              <a:cs typeface="Times"/>
              <a:sym typeface="Times"/>
            </a:endParaRPr>
          </a:p>
          <a:p>
            <a:pPr lvl="0" marL="0" indent="0" algn="just" defTabSz="457200">
              <a:lnSpc>
                <a:spcPct val="100000"/>
              </a:lnSpc>
              <a:spcBef>
                <a:spcPts val="0"/>
              </a:spcBef>
              <a:buSzTx/>
              <a:buFontTx/>
              <a:buNone/>
              <a:defRPr sz="1800"/>
            </a:pPr>
            <a:r>
              <a:rPr b="1">
                <a:solidFill>
                  <a:srgbClr val="9F2B3F"/>
                </a:solidFill>
                <a:latin typeface="Times"/>
                <a:ea typeface="Times"/>
                <a:cs typeface="Times"/>
                <a:sym typeface="Times"/>
              </a:rPr>
              <a:t>2. Ciclo biólogico</a:t>
            </a:r>
            <a:endParaRPr b="1">
              <a:solidFill>
                <a:srgbClr val="9F2B3F"/>
              </a:solidFill>
              <a:latin typeface="Times"/>
              <a:ea typeface="Times"/>
              <a:cs typeface="Times"/>
              <a:sym typeface="Times"/>
            </a:endParaRPr>
          </a:p>
          <a:p>
            <a:pPr lvl="0" marL="240631" indent="-240631" algn="just" defTabSz="457200">
              <a:lnSpc>
                <a:spcPct val="100000"/>
              </a:lnSpc>
              <a:spcBef>
                <a:spcPts val="0"/>
              </a:spcBef>
              <a:buFontTx/>
              <a:defRPr sz="1800"/>
            </a:pPr>
            <a:r>
              <a:rPr>
                <a:latin typeface="Times"/>
                <a:ea typeface="Times"/>
                <a:cs typeface="Times"/>
                <a:sym typeface="Times"/>
              </a:rPr>
              <a:t>Las leishmanias se multiplican en el citoplasma de células del </a:t>
            </a:r>
            <a:r>
              <a:rPr b="1">
                <a:latin typeface="Times"/>
                <a:ea typeface="Times"/>
                <a:cs typeface="Times"/>
                <a:sym typeface="Times"/>
              </a:rPr>
              <a:t>sistema fagocítigo-mononuclear</a:t>
            </a:r>
            <a:r>
              <a:rPr>
                <a:latin typeface="Times"/>
                <a:ea typeface="Times"/>
                <a:cs typeface="Times"/>
                <a:sym typeface="Times"/>
              </a:rPr>
              <a:t> de mamíferos y reptiles sauriomorfos (</a:t>
            </a:r>
            <a:r>
              <a:rPr u="sng">
                <a:latin typeface="Times"/>
                <a:ea typeface="Times"/>
                <a:cs typeface="Times"/>
                <a:sym typeface="Times"/>
              </a:rPr>
              <a:t>forma amastigota</a:t>
            </a:r>
            <a:r>
              <a:rPr>
                <a:latin typeface="Times"/>
                <a:ea typeface="Times"/>
                <a:cs typeface="Times"/>
                <a:sym typeface="Times"/>
              </a:rPr>
              <a:t>). Su ciclo biológico incluye la presencia de artrópodos vectores, los flebotominos, en cuyo </a:t>
            </a:r>
            <a:r>
              <a:rPr b="1">
                <a:latin typeface="Times"/>
                <a:ea typeface="Times"/>
                <a:cs typeface="Times"/>
                <a:sym typeface="Times"/>
              </a:rPr>
              <a:t>tubo digestivo</a:t>
            </a:r>
            <a:r>
              <a:rPr>
                <a:latin typeface="Times"/>
                <a:ea typeface="Times"/>
                <a:cs typeface="Times"/>
                <a:sym typeface="Times"/>
              </a:rPr>
              <a:t> se multiplican extracelularmente (</a:t>
            </a:r>
            <a:r>
              <a:rPr u="sng">
                <a:latin typeface="Times"/>
                <a:ea typeface="Times"/>
                <a:cs typeface="Times"/>
                <a:sym typeface="Times"/>
              </a:rPr>
              <a:t>forma promastigota</a:t>
            </a:r>
            <a:r>
              <a:rPr>
                <a:latin typeface="Times"/>
                <a:ea typeface="Times"/>
                <a:cs typeface="Times"/>
                <a:sym typeface="Times"/>
              </a:rPr>
              <a:t>). </a:t>
            </a:r>
            <a:endParaRPr i="1">
              <a:latin typeface="Times"/>
              <a:ea typeface="Times"/>
              <a:cs typeface="Times"/>
              <a:sym typeface="Times"/>
            </a:endParaRPr>
          </a:p>
          <a:p>
            <a:pPr lvl="0" marL="342900" indent="-342900" defTabSz="457200">
              <a:lnSpc>
                <a:spcPct val="100000"/>
              </a:lnSpc>
              <a:spcBef>
                <a:spcPts val="0"/>
              </a:spcBef>
              <a:buSzTx/>
              <a:buFontTx/>
              <a:buNone/>
              <a:defRPr sz="1800"/>
            </a:pPr>
            <a:endParaRPr sz="2400">
              <a:solidFill>
                <a:srgbClr val="5B7A84"/>
              </a:solidFill>
              <a:latin typeface="Garamond"/>
              <a:ea typeface="Garamond"/>
              <a:cs typeface="Garamond"/>
              <a:sym typeface="Garamond"/>
            </a:endParaRPr>
          </a:p>
          <a:p>
            <a:pPr lvl="0" marL="1066800" indent="-609600" defTabSz="457200">
              <a:lnSpc>
                <a:spcPct val="100000"/>
              </a:lnSpc>
              <a:spcBef>
                <a:spcPts val="0"/>
              </a:spcBef>
              <a:buSzTx/>
              <a:buFontTx/>
              <a:buNone/>
              <a:defRPr sz="1800"/>
            </a:pPr>
            <a:endParaRPr i="1" sz="2000">
              <a:solidFill>
                <a:srgbClr val="5B7A84"/>
              </a:solidFill>
              <a:latin typeface="Garamond"/>
              <a:ea typeface="Garamond"/>
              <a:cs typeface="Garamond"/>
              <a:sym typeface="Garamond"/>
            </a:endParaRPr>
          </a:p>
          <a:p>
            <a:pPr lvl="0" marL="800100" indent="-342900" algn="just" defTabSz="457200">
              <a:lnSpc>
                <a:spcPct val="100000"/>
              </a:lnSpc>
              <a:spcBef>
                <a:spcPts val="0"/>
              </a:spcBef>
              <a:buSzTx/>
              <a:buFontTx/>
              <a:buNone/>
              <a:defRPr sz="1800"/>
            </a:pPr>
            <a:endParaRPr sz="2000">
              <a:latin typeface="Garamond"/>
              <a:ea typeface="Garamond"/>
              <a:cs typeface="Garamond"/>
              <a:sym typeface="Garamond"/>
            </a:endParaRPr>
          </a:p>
        </p:txBody>
      </p:sp>
      <p:pic>
        <p:nvPicPr>
          <p:cNvPr id="42" name="Leishmania_LifeCycle.gif"/>
          <p:cNvPicPr/>
          <p:nvPr/>
        </p:nvPicPr>
        <p:blipFill>
          <a:blip r:embed="rId2">
            <a:extLst/>
          </a:blip>
          <a:stretch>
            <a:fillRect/>
          </a:stretch>
        </p:blipFill>
        <p:spPr>
          <a:xfrm>
            <a:off x="5091079" y="1343192"/>
            <a:ext cx="6141215" cy="467851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604188" y="398228"/>
            <a:ext cx="11091443" cy="965202"/>
          </a:xfrm>
          <a:prstGeom prst="rect">
            <a:avLst/>
          </a:prstGeom>
        </p:spPr>
        <p:txBody>
          <a:bodyPr lIns="0" tIns="0" rIns="0" bIns="0">
            <a:normAutofit fontScale="100000" lnSpcReduction="0"/>
          </a:bodyPr>
          <a:lstStyle>
            <a:lvl1pPr>
              <a:defRPr sz="3000">
                <a:solidFill>
                  <a:srgbClr val="9F2B3F"/>
                </a:solidFill>
                <a:latin typeface="Times"/>
                <a:ea typeface="Times"/>
                <a:cs typeface="Times"/>
                <a:sym typeface="Times"/>
              </a:defRPr>
            </a:lvl1pPr>
          </a:lstStyle>
          <a:p>
            <a:pPr lvl="0">
              <a:defRPr b="0" sz="1800">
                <a:solidFill>
                  <a:srgbClr val="000000"/>
                </a:solidFill>
              </a:defRPr>
            </a:pPr>
            <a:r>
              <a:rPr b="1" sz="3000">
                <a:solidFill>
                  <a:srgbClr val="9F2B3F"/>
                </a:solidFill>
              </a:rPr>
              <a:t>LEISHMANIASIS HUMANA</a:t>
            </a:r>
          </a:p>
        </p:txBody>
      </p:sp>
      <p:sp>
        <p:nvSpPr>
          <p:cNvPr id="45" name="Shape 45"/>
          <p:cNvSpPr/>
          <p:nvPr>
            <p:ph type="body" idx="1"/>
          </p:nvPr>
        </p:nvSpPr>
        <p:spPr>
          <a:xfrm>
            <a:off x="616640" y="1112961"/>
            <a:ext cx="10958721" cy="5290804"/>
          </a:xfrm>
          <a:prstGeom prst="rect">
            <a:avLst/>
          </a:prstGeom>
        </p:spPr>
        <p:txBody>
          <a:bodyPr/>
          <a:lstStyle/>
          <a:p>
            <a:pPr lvl="0" marL="0" indent="0" algn="just" defTabSz="182880">
              <a:lnSpc>
                <a:spcPct val="100000"/>
              </a:lnSpc>
              <a:spcBef>
                <a:spcPts val="0"/>
              </a:spcBef>
              <a:buSzTx/>
              <a:buFontTx/>
              <a:buNone/>
              <a:defRPr sz="1800"/>
            </a:pPr>
            <a:r>
              <a:rPr b="1" sz="1720">
                <a:solidFill>
                  <a:srgbClr val="9F2B3F"/>
                </a:solidFill>
                <a:latin typeface="Times"/>
                <a:ea typeface="Times"/>
                <a:cs typeface="Times"/>
                <a:sym typeface="Times"/>
              </a:rPr>
              <a:t>3. Clínica</a:t>
            </a:r>
            <a:endParaRPr b="1" sz="1720">
              <a:solidFill>
                <a:srgbClr val="9F2B3F"/>
              </a:solidFill>
              <a:latin typeface="Times"/>
              <a:ea typeface="Times"/>
              <a:cs typeface="Times"/>
              <a:sym typeface="Times"/>
            </a:endParaRPr>
          </a:p>
          <a:p>
            <a:pPr lvl="0" marL="108284" indent="-108284" defTabSz="182880">
              <a:lnSpc>
                <a:spcPct val="120000"/>
              </a:lnSpc>
              <a:spcBef>
                <a:spcPts val="0"/>
              </a:spcBef>
              <a:buFontTx/>
              <a:defRPr sz="1800"/>
            </a:pPr>
            <a:r>
              <a:rPr sz="1720">
                <a:latin typeface="Times"/>
                <a:ea typeface="Times"/>
                <a:cs typeface="Times"/>
                <a:sym typeface="Times"/>
              </a:rPr>
              <a:t>Evasión/alteración de la respuesta inmune celular (linfocitos Th).</a:t>
            </a:r>
            <a:endParaRPr sz="1720">
              <a:latin typeface="Times"/>
              <a:ea typeface="Times"/>
              <a:cs typeface="Times"/>
              <a:sym typeface="Times"/>
            </a:endParaRPr>
          </a:p>
          <a:p>
            <a:pPr lvl="0" marL="108284" indent="-108284" defTabSz="182880">
              <a:lnSpc>
                <a:spcPct val="120000"/>
              </a:lnSpc>
              <a:spcBef>
                <a:spcPts val="0"/>
              </a:spcBef>
              <a:buFontTx/>
              <a:defRPr sz="1800"/>
            </a:pPr>
            <a:r>
              <a:rPr sz="1720" u="sng">
                <a:latin typeface="Times"/>
                <a:ea typeface="Times"/>
                <a:cs typeface="Times"/>
                <a:sym typeface="Times"/>
              </a:rPr>
              <a:t>Poblaciones susceptibles</a:t>
            </a:r>
            <a:r>
              <a:rPr sz="1720">
                <a:latin typeface="Times"/>
                <a:ea typeface="Times"/>
                <a:cs typeface="Times"/>
                <a:sym typeface="Times"/>
              </a:rPr>
              <a:t>: niños, personas en estado de malnutrición o inmunodepresión (VIH, pe.)</a:t>
            </a:r>
            <a:endParaRPr sz="1720">
              <a:latin typeface="Times"/>
              <a:ea typeface="Times"/>
              <a:cs typeface="Times"/>
              <a:sym typeface="Times"/>
            </a:endParaRPr>
          </a:p>
          <a:p>
            <a:pPr lvl="0" marL="108284" indent="-108284" defTabSz="182880">
              <a:lnSpc>
                <a:spcPct val="120000"/>
              </a:lnSpc>
              <a:spcBef>
                <a:spcPts val="0"/>
              </a:spcBef>
              <a:buFontTx/>
              <a:defRPr sz="1800"/>
            </a:pPr>
            <a:r>
              <a:rPr sz="1720" u="sng">
                <a:latin typeface="Times"/>
                <a:ea typeface="Times"/>
                <a:cs typeface="Times"/>
                <a:sym typeface="Times"/>
              </a:rPr>
              <a:t>Periodo de incubación</a:t>
            </a:r>
            <a:r>
              <a:rPr sz="1720">
                <a:latin typeface="Times"/>
                <a:ea typeface="Times"/>
                <a:cs typeface="Times"/>
                <a:sym typeface="Times"/>
              </a:rPr>
              <a:t>: 2-6 meses (rango variable: desde pocas semanas hasta varios años). </a:t>
            </a:r>
            <a:endParaRPr sz="1720">
              <a:latin typeface="Times"/>
              <a:ea typeface="Times"/>
              <a:cs typeface="Times"/>
              <a:sym typeface="Times"/>
            </a:endParaRPr>
          </a:p>
          <a:p>
            <a:pPr lvl="0" marL="108284" indent="-108284" defTabSz="182880">
              <a:lnSpc>
                <a:spcPct val="120000"/>
              </a:lnSpc>
              <a:spcBef>
                <a:spcPts val="0"/>
              </a:spcBef>
              <a:buFontTx/>
              <a:defRPr sz="1800"/>
            </a:pPr>
            <a:r>
              <a:rPr sz="1720">
                <a:latin typeface="Times"/>
                <a:ea typeface="Times"/>
                <a:cs typeface="Times"/>
                <a:sym typeface="Times"/>
              </a:rPr>
              <a:t>Inicio insidioso/subagudo:</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b="1" sz="1720">
                <a:latin typeface="Times"/>
                <a:ea typeface="Times"/>
                <a:cs typeface="Times"/>
                <a:sym typeface="Times"/>
              </a:rPr>
              <a:t>Síntomas generales</a:t>
            </a:r>
            <a:r>
              <a:rPr sz="1720">
                <a:latin typeface="Times"/>
                <a:ea typeface="Times"/>
                <a:cs typeface="Times"/>
                <a:sym typeface="Times"/>
              </a:rPr>
              <a:t>: malestar general, astenia, anorexia, pérdida de peso.</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b="1" sz="1720">
                <a:latin typeface="Times"/>
                <a:ea typeface="Times"/>
                <a:cs typeface="Times"/>
                <a:sym typeface="Times"/>
              </a:rPr>
              <a:t>Fiebre</a:t>
            </a:r>
            <a:endParaRPr b="1" sz="1720">
              <a:latin typeface="Times"/>
              <a:ea typeface="Times"/>
              <a:cs typeface="Times"/>
              <a:sym typeface="Times"/>
            </a:endParaRPr>
          </a:p>
          <a:p>
            <a:pPr lvl="0" marL="320040" indent="-137160" defTabSz="182880">
              <a:lnSpc>
                <a:spcPct val="120000"/>
              </a:lnSpc>
              <a:spcBef>
                <a:spcPts val="0"/>
              </a:spcBef>
              <a:buSzTx/>
              <a:buFontTx/>
              <a:buNone/>
              <a:defRPr sz="1800"/>
            </a:pPr>
            <a:r>
              <a:rPr b="1" sz="1720">
                <a:latin typeface="Times"/>
                <a:ea typeface="Times"/>
                <a:cs typeface="Times"/>
                <a:sym typeface="Times"/>
              </a:rPr>
              <a:t>Esplenomegalia</a:t>
            </a:r>
            <a:r>
              <a:rPr sz="1720">
                <a:latin typeface="Times"/>
                <a:ea typeface="Times"/>
                <a:cs typeface="Times"/>
                <a:sym typeface="Times"/>
              </a:rPr>
              <a:t>. Hepatomegalia (menos marcada)</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b="1" sz="1720">
                <a:latin typeface="Times"/>
                <a:ea typeface="Times"/>
                <a:cs typeface="Times"/>
                <a:sym typeface="Times"/>
              </a:rPr>
              <a:t>Linfadenopatía</a:t>
            </a:r>
            <a:r>
              <a:rPr sz="1720">
                <a:latin typeface="Times"/>
                <a:ea typeface="Times"/>
                <a:cs typeface="Times"/>
                <a:sym typeface="Times"/>
              </a:rPr>
              <a:t> </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b="1" sz="1720">
                <a:latin typeface="Times"/>
                <a:ea typeface="Times"/>
                <a:cs typeface="Times"/>
                <a:sym typeface="Times"/>
              </a:rPr>
              <a:t>Pancitopenia</a:t>
            </a:r>
            <a:endParaRPr b="1" sz="1720">
              <a:latin typeface="Times"/>
              <a:ea typeface="Times"/>
              <a:cs typeface="Times"/>
              <a:sym typeface="Times"/>
            </a:endParaRPr>
          </a:p>
          <a:p>
            <a:pPr lvl="1" marL="320040" indent="-45720" defTabSz="182880">
              <a:lnSpc>
                <a:spcPct val="120000"/>
              </a:lnSpc>
              <a:spcBef>
                <a:spcPts val="0"/>
              </a:spcBef>
              <a:buSzTx/>
              <a:buFontTx/>
              <a:buNone/>
              <a:defRPr sz="1800"/>
            </a:pPr>
            <a:r>
              <a:rPr sz="1720" u="sng">
                <a:latin typeface="Times"/>
                <a:ea typeface="Times"/>
                <a:cs typeface="Times"/>
                <a:sym typeface="Times"/>
              </a:rPr>
              <a:t>Anemia</a:t>
            </a:r>
            <a:r>
              <a:rPr sz="1720">
                <a:latin typeface="Times"/>
                <a:ea typeface="Times"/>
                <a:cs typeface="Times"/>
                <a:sym typeface="Times"/>
              </a:rPr>
              <a:t> severa (supresión MO, hemólisis, secuestro esplénico)</a:t>
            </a:r>
            <a:endParaRPr sz="1720">
              <a:latin typeface="Times"/>
              <a:ea typeface="Times"/>
              <a:cs typeface="Times"/>
              <a:sym typeface="Times"/>
            </a:endParaRPr>
          </a:p>
          <a:p>
            <a:pPr lvl="1" marL="320040" indent="-45720" defTabSz="182880">
              <a:lnSpc>
                <a:spcPct val="120000"/>
              </a:lnSpc>
              <a:spcBef>
                <a:spcPts val="0"/>
              </a:spcBef>
              <a:buSzTx/>
              <a:buFontTx/>
              <a:buNone/>
              <a:defRPr sz="1800"/>
            </a:pPr>
            <a:r>
              <a:rPr sz="1720" u="sng">
                <a:latin typeface="Times"/>
                <a:ea typeface="Times"/>
                <a:cs typeface="Times"/>
                <a:sym typeface="Times"/>
              </a:rPr>
              <a:t>Trombocitopenia</a:t>
            </a:r>
            <a:r>
              <a:rPr sz="1720">
                <a:latin typeface="Times"/>
                <a:ea typeface="Times"/>
                <a:cs typeface="Times"/>
                <a:sym typeface="Times"/>
              </a:rPr>
              <a:t> (supresión MO, hiperesplenismo, disfunción hepática…) con complicaciones hemorrágicas.</a:t>
            </a:r>
            <a:endParaRPr sz="1720">
              <a:latin typeface="Times"/>
              <a:ea typeface="Times"/>
              <a:cs typeface="Times"/>
              <a:sym typeface="Times"/>
            </a:endParaRPr>
          </a:p>
          <a:p>
            <a:pPr lvl="1" marL="320040" indent="-45720" defTabSz="182880">
              <a:lnSpc>
                <a:spcPct val="120000"/>
              </a:lnSpc>
              <a:spcBef>
                <a:spcPts val="0"/>
              </a:spcBef>
              <a:buSzTx/>
              <a:buFontTx/>
              <a:buNone/>
              <a:defRPr sz="1800"/>
            </a:pPr>
            <a:r>
              <a:rPr sz="1720" u="sng">
                <a:latin typeface="Times"/>
                <a:ea typeface="Times"/>
                <a:cs typeface="Times"/>
                <a:sym typeface="Times"/>
              </a:rPr>
              <a:t>Leucopenia</a:t>
            </a:r>
            <a:r>
              <a:rPr sz="1720">
                <a:latin typeface="Times"/>
                <a:ea typeface="Times"/>
                <a:cs typeface="Times"/>
                <a:sym typeface="Times"/>
              </a:rPr>
              <a:t> con infecciones bacterianas secundarias (infecciones cutáneas, neumonía, otitis media, sepsis…)</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sz="1720">
                <a:latin typeface="Times"/>
                <a:ea typeface="Times"/>
                <a:cs typeface="Times"/>
                <a:sym typeface="Times"/>
              </a:rPr>
              <a:t>Diarrea y malabsorción por invasión de la mucosa intestinal</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sz="1720">
                <a:latin typeface="Times"/>
                <a:ea typeface="Times"/>
                <a:cs typeface="Times"/>
                <a:sym typeface="Times"/>
              </a:rPr>
              <a:t>Afectación renal (proteinuria, hematuria, leucocituria, insuficiencia renal…) por nefritis intersticial por inmunocomplejos.</a:t>
            </a:r>
            <a:endParaRPr sz="1720">
              <a:latin typeface="Times"/>
              <a:ea typeface="Times"/>
              <a:cs typeface="Times"/>
              <a:sym typeface="Times"/>
            </a:endParaRPr>
          </a:p>
          <a:p>
            <a:pPr lvl="0" marL="320040" indent="-137160" defTabSz="182880">
              <a:lnSpc>
                <a:spcPct val="120000"/>
              </a:lnSpc>
              <a:spcBef>
                <a:spcPts val="0"/>
              </a:spcBef>
              <a:buSzTx/>
              <a:buFontTx/>
              <a:buNone/>
              <a:defRPr sz="1800"/>
            </a:pPr>
            <a:r>
              <a:rPr sz="1720">
                <a:latin typeface="Times"/>
                <a:ea typeface="Times"/>
                <a:cs typeface="Times"/>
                <a:sym typeface="Times"/>
              </a:rPr>
              <a:t>Kala-azar avanzado: caquexia marcada, hipoalbuminemia y edemas, disfunción hepática, ictericia, ascitis. </a:t>
            </a:r>
            <a:endParaRPr sz="1720">
              <a:latin typeface="Times"/>
              <a:ea typeface="Times"/>
              <a:cs typeface="Times"/>
              <a:sym typeface="Times"/>
            </a:endParaRPr>
          </a:p>
          <a:p>
            <a:pPr lvl="0" marL="320040" indent="-137160" defTabSz="182880">
              <a:lnSpc>
                <a:spcPct val="100000"/>
              </a:lnSpc>
              <a:spcBef>
                <a:spcPts val="0"/>
              </a:spcBef>
              <a:buSzTx/>
              <a:buFontTx/>
              <a:buNone/>
              <a:defRPr sz="1800"/>
            </a:pPr>
            <a:endParaRPr i="1" sz="960">
              <a:solidFill>
                <a:srgbClr val="5B7A84"/>
              </a:solidFill>
              <a:latin typeface="Garamond"/>
              <a:ea typeface="Garamond"/>
              <a:cs typeface="Garamond"/>
              <a:sym typeface="Garamond"/>
            </a:endParaRPr>
          </a:p>
          <a:p>
            <a:pPr lvl="0" marL="137160" indent="-137160" defTabSz="182880">
              <a:lnSpc>
                <a:spcPct val="100000"/>
              </a:lnSpc>
              <a:spcBef>
                <a:spcPts val="0"/>
              </a:spcBef>
              <a:buSzTx/>
              <a:buFontTx/>
              <a:buNone/>
              <a:defRPr sz="1800"/>
            </a:pPr>
            <a:endParaRPr sz="960">
              <a:solidFill>
                <a:srgbClr val="5B7A84"/>
              </a:solidFill>
              <a:latin typeface="Garamond"/>
              <a:ea typeface="Garamond"/>
              <a:cs typeface="Garamond"/>
              <a:sym typeface="Garamond"/>
            </a:endParaRPr>
          </a:p>
          <a:p>
            <a:pPr lvl="0" marL="426720" indent="-243840" defTabSz="182880">
              <a:lnSpc>
                <a:spcPct val="100000"/>
              </a:lnSpc>
              <a:spcBef>
                <a:spcPts val="0"/>
              </a:spcBef>
              <a:buSzTx/>
              <a:buFontTx/>
              <a:buNone/>
              <a:defRPr sz="1800"/>
            </a:pPr>
            <a:endParaRPr i="1" sz="800">
              <a:solidFill>
                <a:srgbClr val="5B7A84"/>
              </a:solidFill>
              <a:latin typeface="Garamond"/>
              <a:ea typeface="Garamond"/>
              <a:cs typeface="Garamond"/>
              <a:sym typeface="Garamond"/>
            </a:endParaRPr>
          </a:p>
          <a:p>
            <a:pPr lvl="0" marL="320040" indent="-137160" algn="just" defTabSz="182880">
              <a:lnSpc>
                <a:spcPct val="100000"/>
              </a:lnSpc>
              <a:spcBef>
                <a:spcPts val="0"/>
              </a:spcBef>
              <a:buSzTx/>
              <a:buFontTx/>
              <a:buNone/>
              <a:defRPr sz="1800"/>
            </a:pPr>
            <a:endParaRPr sz="800">
              <a:latin typeface="Garamond"/>
              <a:ea typeface="Garamond"/>
              <a:cs typeface="Garamond"/>
              <a:sym typeface="Garamond"/>
            </a:endParaRP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9F223E"/>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472C4"/>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4472C4"/>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472C4"/>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4472C4"/>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