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5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3BAA7-B0F3-42DD-898C-663DBB65D80D}" v="1" dt="2021-11-01T08:04:52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Romero Nieto" userId="f357ae661becbf55" providerId="LiveId" clId="{0A53BAA7-B0F3-42DD-898C-663DBB65D80D}"/>
    <pc:docChg chg="custSel addSld delSld modSld">
      <pc:chgData name="Mónica Romero Nieto" userId="f357ae661becbf55" providerId="LiveId" clId="{0A53BAA7-B0F3-42DD-898C-663DBB65D80D}" dt="2021-11-01T08:12:55.868" v="512" actId="20577"/>
      <pc:docMkLst>
        <pc:docMk/>
      </pc:docMkLst>
      <pc:sldChg chg="modSp mod">
        <pc:chgData name="Mónica Romero Nieto" userId="f357ae661becbf55" providerId="LiveId" clId="{0A53BAA7-B0F3-42DD-898C-663DBB65D80D}" dt="2021-11-01T08:12:55.868" v="512" actId="20577"/>
        <pc:sldMkLst>
          <pc:docMk/>
          <pc:sldMk cId="0" sldId="256"/>
        </pc:sldMkLst>
        <pc:spChg chg="mod">
          <ac:chgData name="Mónica Romero Nieto" userId="f357ae661becbf55" providerId="LiveId" clId="{0A53BAA7-B0F3-42DD-898C-663DBB65D80D}" dt="2021-11-01T08:12:55.868" v="512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ónica Romero Nieto" userId="f357ae661becbf55" providerId="LiveId" clId="{0A53BAA7-B0F3-42DD-898C-663DBB65D80D}" dt="2021-11-01T08:11:45.190" v="438" actId="14100"/>
        <pc:sldMkLst>
          <pc:docMk/>
          <pc:sldMk cId="0" sldId="258"/>
        </pc:sldMkLst>
        <pc:spChg chg="mod">
          <ac:chgData name="Mónica Romero Nieto" userId="f357ae661becbf55" providerId="LiveId" clId="{0A53BAA7-B0F3-42DD-898C-663DBB65D80D}" dt="2021-11-01T08:10:38.969" v="410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Mónica Romero Nieto" userId="f357ae661becbf55" providerId="LiveId" clId="{0A53BAA7-B0F3-42DD-898C-663DBB65D80D}" dt="2021-11-01T08:11:16.111" v="432" actId="14100"/>
          <ac:spMkLst>
            <pc:docMk/>
            <pc:sldMk cId="0" sldId="258"/>
            <ac:spMk id="3" creationId="{00000000-0000-0000-0000-000000000000}"/>
          </ac:spMkLst>
        </pc:spChg>
        <pc:picChg chg="mod">
          <ac:chgData name="Mónica Romero Nieto" userId="f357ae661becbf55" providerId="LiveId" clId="{0A53BAA7-B0F3-42DD-898C-663DBB65D80D}" dt="2021-11-01T08:11:45.190" v="438" actId="14100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Mónica Romero Nieto" userId="f357ae661becbf55" providerId="LiveId" clId="{0A53BAA7-B0F3-42DD-898C-663DBB65D80D}" dt="2021-11-01T08:10:21.320" v="409" actId="1036"/>
        <pc:sldMkLst>
          <pc:docMk/>
          <pc:sldMk cId="0" sldId="259"/>
        </pc:sldMkLst>
        <pc:spChg chg="mod">
          <ac:chgData name="Mónica Romero Nieto" userId="f357ae661becbf55" providerId="LiveId" clId="{0A53BAA7-B0F3-42DD-898C-663DBB65D80D}" dt="2021-11-01T08:09:44.251" v="376" actId="1035"/>
          <ac:spMkLst>
            <pc:docMk/>
            <pc:sldMk cId="0" sldId="259"/>
            <ac:spMk id="2" creationId="{00000000-0000-0000-0000-000000000000}"/>
          </ac:spMkLst>
        </pc:spChg>
        <pc:spChg chg="mod">
          <ac:chgData name="Mónica Romero Nieto" userId="f357ae661becbf55" providerId="LiveId" clId="{0A53BAA7-B0F3-42DD-898C-663DBB65D80D}" dt="2021-11-01T08:10:21.320" v="409" actId="103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Mónica Romero Nieto" userId="f357ae661becbf55" providerId="LiveId" clId="{0A53BAA7-B0F3-42DD-898C-663DBB65D80D}" dt="2021-11-01T08:07:58.608" v="329" actId="948"/>
        <pc:sldMkLst>
          <pc:docMk/>
          <pc:sldMk cId="0" sldId="260"/>
        </pc:sldMkLst>
        <pc:spChg chg="mod">
          <ac:chgData name="Mónica Romero Nieto" userId="f357ae661becbf55" providerId="LiveId" clId="{0A53BAA7-B0F3-42DD-898C-663DBB65D80D}" dt="2021-11-01T08:07:58.608" v="329" actId="948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Mónica Romero Nieto" userId="f357ae661becbf55" providerId="LiveId" clId="{0A53BAA7-B0F3-42DD-898C-663DBB65D80D}" dt="2021-11-01T08:09:21.558" v="361" actId="14100"/>
        <pc:sldMkLst>
          <pc:docMk/>
          <pc:sldMk cId="0" sldId="261"/>
        </pc:sldMkLst>
        <pc:spChg chg="mod">
          <ac:chgData name="Mónica Romero Nieto" userId="f357ae661becbf55" providerId="LiveId" clId="{0A53BAA7-B0F3-42DD-898C-663DBB65D80D}" dt="2021-11-01T08:08:39.334" v="351" actId="120"/>
          <ac:spMkLst>
            <pc:docMk/>
            <pc:sldMk cId="0" sldId="261"/>
            <ac:spMk id="2" creationId="{00000000-0000-0000-0000-000000000000}"/>
          </ac:spMkLst>
        </pc:spChg>
        <pc:spChg chg="mod">
          <ac:chgData name="Mónica Romero Nieto" userId="f357ae661becbf55" providerId="LiveId" clId="{0A53BAA7-B0F3-42DD-898C-663DBB65D80D}" dt="2021-11-01T08:09:21.558" v="361" actId="14100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Mónica Romero Nieto" userId="f357ae661becbf55" providerId="LiveId" clId="{0A53BAA7-B0F3-42DD-898C-663DBB65D80D}" dt="2021-11-01T08:08:20.746" v="331" actId="948"/>
        <pc:sldMkLst>
          <pc:docMk/>
          <pc:sldMk cId="0" sldId="262"/>
        </pc:sldMkLst>
        <pc:spChg chg="mod">
          <ac:chgData name="Mónica Romero Nieto" userId="f357ae661becbf55" providerId="LiveId" clId="{0A53BAA7-B0F3-42DD-898C-663DBB65D80D}" dt="2021-11-01T08:08:20.746" v="331" actId="948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Mónica Romero Nieto" userId="f357ae661becbf55" providerId="LiveId" clId="{0A53BAA7-B0F3-42DD-898C-663DBB65D80D}" dt="2021-11-01T08:07:32.863" v="327" actId="113"/>
        <pc:sldMkLst>
          <pc:docMk/>
          <pc:sldMk cId="0" sldId="264"/>
        </pc:sldMkLst>
        <pc:spChg chg="mod">
          <ac:chgData name="Mónica Romero Nieto" userId="f357ae661becbf55" providerId="LiveId" clId="{0A53BAA7-B0F3-42DD-898C-663DBB65D80D}" dt="2021-10-29T03:52:33.759" v="45" actId="14100"/>
          <ac:spMkLst>
            <pc:docMk/>
            <pc:sldMk cId="0" sldId="264"/>
            <ac:spMk id="2" creationId="{00000000-0000-0000-0000-000000000000}"/>
          </ac:spMkLst>
        </pc:spChg>
        <pc:spChg chg="mod">
          <ac:chgData name="Mónica Romero Nieto" userId="f357ae661becbf55" providerId="LiveId" clId="{0A53BAA7-B0F3-42DD-898C-663DBB65D80D}" dt="2021-11-01T08:07:32.863" v="327" actId="113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Mónica Romero Nieto" userId="f357ae661becbf55" providerId="LiveId" clId="{0A53BAA7-B0F3-42DD-898C-663DBB65D80D}" dt="2021-11-01T08:05:36.484" v="311" actId="27636"/>
        <pc:sldMkLst>
          <pc:docMk/>
          <pc:sldMk cId="0" sldId="265"/>
        </pc:sldMkLst>
        <pc:spChg chg="mod">
          <ac:chgData name="Mónica Romero Nieto" userId="f357ae661becbf55" providerId="LiveId" clId="{0A53BAA7-B0F3-42DD-898C-663DBB65D80D}" dt="2021-10-29T03:58:06.780" v="261" actId="1035"/>
          <ac:spMkLst>
            <pc:docMk/>
            <pc:sldMk cId="0" sldId="265"/>
            <ac:spMk id="2" creationId="{00000000-0000-0000-0000-000000000000}"/>
          </ac:spMkLst>
        </pc:spChg>
        <pc:spChg chg="mod">
          <ac:chgData name="Mónica Romero Nieto" userId="f357ae661becbf55" providerId="LiveId" clId="{0A53BAA7-B0F3-42DD-898C-663DBB65D80D}" dt="2021-11-01T08:05:36.484" v="311" actId="27636"/>
          <ac:spMkLst>
            <pc:docMk/>
            <pc:sldMk cId="0" sldId="265"/>
            <ac:spMk id="3" creationId="{00000000-0000-0000-0000-000000000000}"/>
          </ac:spMkLst>
        </pc:spChg>
      </pc:sldChg>
      <pc:sldChg chg="del">
        <pc:chgData name="Mónica Romero Nieto" userId="f357ae661becbf55" providerId="LiveId" clId="{0A53BAA7-B0F3-42DD-898C-663DBB65D80D}" dt="2021-10-29T04:00:00.242" v="306" actId="47"/>
        <pc:sldMkLst>
          <pc:docMk/>
          <pc:sldMk cId="0" sldId="266"/>
        </pc:sldMkLst>
      </pc:sldChg>
      <pc:sldChg chg="del">
        <pc:chgData name="Mónica Romero Nieto" userId="f357ae661becbf55" providerId="LiveId" clId="{0A53BAA7-B0F3-42DD-898C-663DBB65D80D}" dt="2021-10-29T03:59:39.990" v="305" actId="47"/>
        <pc:sldMkLst>
          <pc:docMk/>
          <pc:sldMk cId="0" sldId="267"/>
        </pc:sldMkLst>
      </pc:sldChg>
      <pc:sldChg chg="modSp mod">
        <pc:chgData name="Mónica Romero Nieto" userId="f357ae661becbf55" providerId="LiveId" clId="{0A53BAA7-B0F3-42DD-898C-663DBB65D80D}" dt="2021-11-01T08:05:57.941" v="314" actId="948"/>
        <pc:sldMkLst>
          <pc:docMk/>
          <pc:sldMk cId="0" sldId="269"/>
        </pc:sldMkLst>
        <pc:spChg chg="mod">
          <ac:chgData name="Mónica Romero Nieto" userId="f357ae661becbf55" providerId="LiveId" clId="{0A53BAA7-B0F3-42DD-898C-663DBB65D80D}" dt="2021-11-01T08:05:57.941" v="314" actId="948"/>
          <ac:spMkLst>
            <pc:docMk/>
            <pc:sldMk cId="0" sldId="269"/>
            <ac:spMk id="3" creationId="{00000000-0000-0000-0000-000000000000}"/>
          </ac:spMkLst>
        </pc:spChg>
      </pc:sldChg>
      <pc:sldChg chg="new del">
        <pc:chgData name="Mónica Romero Nieto" userId="f357ae661becbf55" providerId="LiveId" clId="{0A53BAA7-B0F3-42DD-898C-663DBB65D80D}" dt="2021-10-27T07:02:00.451" v="1" actId="47"/>
        <pc:sldMkLst>
          <pc:docMk/>
          <pc:sldMk cId="3546100634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6BBB-4219-4E2C-9705-FAE88F4B934F}" type="datetimeFigureOut">
              <a:rPr lang="es-ES" smtClean="0"/>
              <a:t>01/11/2021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8AAFF-6386-4B34-81D4-FF69A79C0F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0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3E284-0C25-4639-89BA-73C803D128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51272-F8D7-460F-8659-B8F06399C0C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10E1BAC-B239-4563-AB98-5E1125E405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923B27-A4C9-45F7-95E5-6EC421E35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47B6DF-19C5-40A1-BE54-1696466ABD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02D9D-8DAD-46CB-8587-6B35B721BA2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29318DC-1664-48D3-A036-FF8171516E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9B5818-813C-4C19-A0E9-B003391D65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DB9F7B-1686-4E87-8BB8-A5759F64AA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60F73-FBFB-43BD-8F31-474BBDFEEA2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BC909A1-5A61-4F35-9111-4F7E152A30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5D5557-DC21-44AB-9A55-C14B7643F1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57DCA-58F7-4774-BE50-6295E63B31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2132C-3350-4EFC-976F-5B5CE83B96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4481AC-E087-4E06-B6C6-7B4D8962FC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10192E-B480-4E0C-A385-8D56BB453F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E5B4D-D021-4784-BA74-CE3B37A7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3161"/>
            <a:ext cx="9143040" cy="2386476"/>
          </a:xfrm>
        </p:spPr>
        <p:txBody>
          <a:bodyPr anchor="b"/>
          <a:lstStyle>
            <a:lvl1pPr algn="ctr">
              <a:defRPr sz="7256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E53268-4723-4206-8F01-2693B8948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794"/>
            <a:ext cx="9143040" cy="1656903"/>
          </a:xfrm>
        </p:spPr>
        <p:txBody>
          <a:bodyPr/>
          <a:lstStyle>
            <a:lvl1pPr marL="0" indent="0" algn="ctr">
              <a:buNone/>
              <a:defRPr sz="2903"/>
            </a:lvl1pPr>
            <a:lvl2pPr marL="552938" indent="0" algn="ctr">
              <a:buNone/>
              <a:defRPr sz="2419"/>
            </a:lvl2pPr>
            <a:lvl3pPr marL="1105875" indent="0" algn="ctr">
              <a:buNone/>
              <a:defRPr sz="2177"/>
            </a:lvl3pPr>
            <a:lvl4pPr marL="1658813" indent="0" algn="ctr">
              <a:buNone/>
              <a:defRPr sz="1935"/>
            </a:lvl4pPr>
            <a:lvl5pPr marL="2211751" indent="0" algn="ctr">
              <a:buNone/>
              <a:defRPr sz="1935"/>
            </a:lvl5pPr>
            <a:lvl6pPr marL="2764688" indent="0" algn="ctr">
              <a:buNone/>
              <a:defRPr sz="1935"/>
            </a:lvl6pPr>
            <a:lvl7pPr marL="3317626" indent="0" algn="ctr">
              <a:buNone/>
              <a:defRPr sz="1935"/>
            </a:lvl7pPr>
            <a:lvl8pPr marL="3870564" indent="0" algn="ctr">
              <a:buNone/>
              <a:defRPr sz="1935"/>
            </a:lvl8pPr>
            <a:lvl9pPr marL="4423501" indent="0" algn="ctr">
              <a:buNone/>
              <a:defRPr sz="1935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1D15F-C50C-4800-9B29-27CA391C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48BEF-1525-4E56-B021-29D95205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9E88CD-0399-4CA5-9ACB-21B9F4FB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8370CA-3C30-44E3-90C0-2FC07B73463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85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8B692-B5B0-4122-B04A-7D5CDB66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BAA19-6A99-48F2-9863-9E2C49D4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B073AA-CC73-47E7-889E-90E0EEB6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43FDFB-A51A-420B-A513-F3D62876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3B479-B251-4C8F-93B4-841B0ABC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0C1B76-0E18-4D40-B5F9-49EBF0C8529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54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07883-E830-4B76-A965-463FC0F6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10661"/>
            <a:ext cx="10515839" cy="2851100"/>
          </a:xfrm>
        </p:spPr>
        <p:txBody>
          <a:bodyPr anchor="b"/>
          <a:lstStyle>
            <a:lvl1pPr>
              <a:defRPr sz="7256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90AD-8883-49B1-A03F-200909202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8640"/>
            <a:ext cx="10515839" cy="1501387"/>
          </a:xfrm>
        </p:spPr>
        <p:txBody>
          <a:bodyPr/>
          <a:lstStyle>
            <a:lvl1pPr marL="0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1pPr>
            <a:lvl2pPr marL="552938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2pPr>
            <a:lvl3pPr marL="1105875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3pPr>
            <a:lvl4pPr marL="1658813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4pPr>
            <a:lvl5pPr marL="2211751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5pPr>
            <a:lvl6pPr marL="2764688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6pPr>
            <a:lvl7pPr marL="3317626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7pPr>
            <a:lvl8pPr marL="3870564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8pPr>
            <a:lvl9pPr marL="4423501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0018F-62BF-4674-BBFC-8CB4F5A0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626A11-B2FB-433E-BB88-23A5E463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C226A-6019-4EEB-87B4-D1736D49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56B7B1-BC79-4747-979B-91F0B287646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33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41C4A-AC55-4D0B-B989-E3A1AA1F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D5809-94E9-4420-BCB0-851C289FB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5065"/>
            <a:ext cx="5393279" cy="39761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AE9DA5-2664-4728-9320-C010CFA1D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241" y="1605065"/>
            <a:ext cx="5395200" cy="39761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D10522-D0F0-405C-AA99-20D0271D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3B4E4-6EAF-4137-A0ED-860AFEC6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5D600F-021A-4CB2-BD40-7DAB4E71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A1EF26-A1EF-4802-A8E9-CFF29600199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5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02518-13FD-4A1D-BDC8-F3D37150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4788"/>
            <a:ext cx="10515839" cy="132667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F23B35-D255-4A37-9729-C4DBDF67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1861"/>
            <a:ext cx="515903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45450-909B-476F-A3D4-AFEC804EB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5513"/>
            <a:ext cx="5159039" cy="3684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A9D638-BAAA-4446-9240-766F69CD8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1861"/>
            <a:ext cx="518207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D21A07-0537-4D66-9520-180057EEF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5513"/>
            <a:ext cx="5182079" cy="3684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947312-0B0D-43F7-9169-7EC03298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B7545E-3A6F-4943-93EE-D637000C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061A09-C8E1-4156-94DB-2F62E0DA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AAF3C5-149B-461D-8DA2-7BB4A7690DE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19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72588-29AC-49AD-B01E-856BF9DA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8D4422-130F-483A-AB84-7A421C24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05F09-714B-43A3-ADAD-8B4CDF43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36FA4-773F-4C58-A050-CE76744C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0B129D-D4DA-4810-8542-834400A7020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83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966431-8628-446A-BB43-74638798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3EF874-FE62-4E09-BF25-6EDFF3DB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ABF494-7A1E-4C30-885F-23C76871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B1A91D-AF22-4A0B-8A07-B10521EC515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88962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10E67-9EC0-4184-9023-69E8907A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CAA6F-40EF-4428-80EC-54FD3597F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>
              <a:defRPr sz="3870"/>
            </a:lvl1pPr>
            <a:lvl2pPr>
              <a:defRPr sz="3386"/>
            </a:lvl2pPr>
            <a:lvl3pPr>
              <a:defRPr sz="2903"/>
            </a:lvl3pPr>
            <a:lvl4pPr>
              <a:defRPr sz="2419"/>
            </a:lvl4pPr>
            <a:lvl5pPr>
              <a:defRPr sz="2419"/>
            </a:lvl5pPr>
            <a:lvl6pPr>
              <a:defRPr sz="2419"/>
            </a:lvl6pPr>
            <a:lvl7pPr>
              <a:defRPr sz="2419"/>
            </a:lvl7pPr>
            <a:lvl8pPr>
              <a:defRPr sz="2419"/>
            </a:lvl8pPr>
            <a:lvl9pPr>
              <a:defRPr sz="241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33174-AB99-459B-A327-A7B89D8EB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DFDB12-7B02-4251-B7B4-7FD45587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E41340-72FB-4DB5-A2F9-72CAAE92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5CB631-928E-4086-A2E3-10EB051E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92053-65D7-4468-9D45-F958EF05F5C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92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A78A6-DCB0-499B-BF84-361C530E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E9612D-7252-4DE4-8040-28DBACFFB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 marL="0" indent="0">
              <a:buNone/>
              <a:defRPr sz="3870"/>
            </a:lvl1pPr>
            <a:lvl2pPr marL="552938" indent="0">
              <a:buNone/>
              <a:defRPr sz="3386"/>
            </a:lvl2pPr>
            <a:lvl3pPr marL="1105875" indent="0">
              <a:buNone/>
              <a:defRPr sz="2903"/>
            </a:lvl3pPr>
            <a:lvl4pPr marL="1658813" indent="0">
              <a:buNone/>
              <a:defRPr sz="2419"/>
            </a:lvl4pPr>
            <a:lvl5pPr marL="2211751" indent="0">
              <a:buNone/>
              <a:defRPr sz="2419"/>
            </a:lvl5pPr>
            <a:lvl6pPr marL="2764688" indent="0">
              <a:buNone/>
              <a:defRPr sz="2419"/>
            </a:lvl6pPr>
            <a:lvl7pPr marL="3317626" indent="0">
              <a:buNone/>
              <a:defRPr sz="2419"/>
            </a:lvl7pPr>
            <a:lvl8pPr marL="3870564" indent="0">
              <a:buNone/>
              <a:defRPr sz="2419"/>
            </a:lvl8pPr>
            <a:lvl9pPr marL="4423501" indent="0">
              <a:buNone/>
              <a:defRPr sz="2419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01FD3F-ED3F-4F88-BF1A-6B4A4CE4C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FE52BC-8FE5-4943-890E-3C328256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437AA3-F1CC-4CAF-9B86-B31ED477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782E9A-48BD-4893-AD93-D594FAAE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251E8B-7CD9-455C-A546-5742BBF5730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029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C2881-CC81-45C4-834C-D16F1749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116F1E-97E6-46DE-A622-2D62621F0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2A162-0F69-4098-AC41-C17B764A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1D24F9-5387-4F01-B9C4-89DBCBD3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25999-2C8D-4477-A0E7-998B7F3C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E762D4-2073-4739-AFC4-7F5C66799D4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6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EA842-9DC3-44D3-9DC4-B6B7BDF3A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680" y="272630"/>
            <a:ext cx="2741760" cy="53086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B7FA1D-8A55-499A-BF10-32BB568C4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2630"/>
            <a:ext cx="8046719" cy="530861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1997B-93B4-494A-9EF8-C6D8D9E3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F1919-7448-4440-A832-78115B6B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50209-B292-4C05-B58D-1D536558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D3491-A55D-454F-AC0C-AFC330C9F01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47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53E51A-B39C-430F-BD93-D468BA6B1D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422"/>
            <a:ext cx="10971684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E051E1-D919-4217-8651-8C55F0322B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1" y="1604399"/>
            <a:ext cx="10971684" cy="39768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BC9CAA-4FF1-4F43-883F-E1C7660E5AC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61" y="6246923"/>
            <a:ext cx="2840124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s-ES" sz="1693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53202-6CAF-4E80-A105-74AD6F87649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9405" y="6246923"/>
            <a:ext cx="3864189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s-ES" sz="1693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51131-8323-4367-8D27-E3EF20258B1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41122" y="6246923"/>
            <a:ext cx="2840124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s-ES" sz="1693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83CF070-B0BE-4E7A-8907-E38A48CF5AA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72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0">
        <a:tabLst/>
        <a:defRPr lang="es-ES" sz="5321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hangingPunct="0">
        <a:spcBef>
          <a:spcPts val="1714"/>
        </a:spcBef>
        <a:spcAft>
          <a:spcPts val="0"/>
        </a:spcAft>
        <a:tabLst/>
        <a:defRPr lang="es-ES" sz="387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MANEJO PACIENTES COVID-19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7780" y="4684539"/>
            <a:ext cx="8637072" cy="81138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Mónica romero nieto.  Medicina interna/</a:t>
            </a:r>
            <a:r>
              <a:rPr lang="es-ES" dirty="0" err="1"/>
              <a:t>uei</a:t>
            </a:r>
            <a:endParaRPr lang="es-ES" dirty="0"/>
          </a:p>
          <a:p>
            <a:r>
              <a:rPr lang="es-ES" dirty="0"/>
              <a:t>Alejandro muñoz.  neumología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610" y="920750"/>
            <a:ext cx="9603105" cy="640715"/>
          </a:xfrm>
        </p:spPr>
        <p:txBody>
          <a:bodyPr/>
          <a:lstStyle/>
          <a:p>
            <a:r>
              <a:rPr lang="es-ES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610" y="2076450"/>
            <a:ext cx="9603105" cy="33051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Siempre HBPM:  dosis profiláctica  Peso &lt;</a:t>
            </a:r>
            <a:fld id="{9A0DB2DC-4C9A-4742-B13C-FB6460FD3503}" type="slidenum">
              <a:rPr lang="es-ES" smtClean="0"/>
              <a:pPr algn="just">
                <a:lnSpc>
                  <a:spcPct val="150000"/>
                </a:lnSpc>
              </a:pPr>
              <a:t>10</a:t>
            </a:fld>
            <a:r>
              <a:rPr lang="es-ES" dirty="0"/>
              <a:t>0 Kg Enoxaparina 40 mg (sc)/día o bemiparina 3500 UI/día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Peso &gt;=100 Kg Enoxaparina 60 mg (</a:t>
            </a:r>
            <a:r>
              <a:rPr lang="es-ES" dirty="0" err="1"/>
              <a:t>sc</a:t>
            </a:r>
            <a:r>
              <a:rPr lang="es-ES" dirty="0"/>
              <a:t>)/24 horas.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Si I.Renal (Clcr&lt; 30 ml/min): Enoxaparina 20 mg/día o bemiparina 2500 UI/día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Sospecha de TEP o paciente crítico en planta: HBPM dosis anticoagulante (Enoxaparina 1mg/Kg/12h o Bemiparina 115 UI/Kg/día).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ym typeface="+mn-ea"/>
              </a:rPr>
              <a:t>TRATAMIENTO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>
                <a:sym typeface="+mn-ea"/>
              </a:rPr>
              <a:t>Suplementos alimenticios: </a:t>
            </a:r>
            <a:r>
              <a:rPr lang="es-ES" dirty="0" err="1">
                <a:sym typeface="+mn-ea"/>
              </a:rPr>
              <a:t>Ensure</a:t>
            </a:r>
            <a:r>
              <a:rPr lang="es-ES" dirty="0">
                <a:sym typeface="+mn-ea"/>
              </a:rPr>
              <a:t> plus/ complementos </a:t>
            </a:r>
            <a:r>
              <a:rPr lang="es-ES" dirty="0" err="1">
                <a:sym typeface="+mn-ea"/>
              </a:rPr>
              <a:t>proteícos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>
                <a:sym typeface="+mn-ea"/>
              </a:rPr>
              <a:t>RHB: HC a RHB en caso de ser necesario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>
                <a:sym typeface="+mn-ea"/>
              </a:rPr>
              <a:t>Si tos persistente que impide descanso nocturno:  </a:t>
            </a:r>
            <a:r>
              <a:rPr lang="es-ES" dirty="0" err="1">
                <a:sym typeface="+mn-ea"/>
              </a:rPr>
              <a:t>Codeísan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>
                <a:sym typeface="+mn-ea"/>
              </a:rPr>
              <a:t>En caso de ser necesario pasar de </a:t>
            </a:r>
            <a:r>
              <a:rPr lang="es-ES" dirty="0" err="1">
                <a:sym typeface="+mn-ea"/>
              </a:rPr>
              <a:t>Filtamask</a:t>
            </a:r>
            <a:r>
              <a:rPr lang="es-ES" dirty="0">
                <a:sym typeface="+mn-ea"/>
              </a:rPr>
              <a:t> a reservorio: valoración por UCI/REA</a:t>
            </a:r>
            <a:endParaRPr lang="es-E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33788C5-17AD-4D38-989A-2312E7A0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4" y="215033"/>
            <a:ext cx="10971300" cy="547560"/>
          </a:xfrm>
        </p:spPr>
        <p:txBody>
          <a:bodyPr/>
          <a:lstStyle/>
          <a:p>
            <a:pPr defTabSz="1105875" rtl="0">
              <a:defRPr/>
            </a:pPr>
            <a:r>
              <a:rPr lang="es-ES" sz="2177" b="1" dirty="0">
                <a:solidFill>
                  <a:prstClr val="black"/>
                </a:solidFill>
              </a:rPr>
              <a:t>Ingreso el 21/1/21</a:t>
            </a: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DB636F5-4CD4-4E99-8CB7-8A3B5AC23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289" y="993246"/>
            <a:ext cx="3010453" cy="5283654"/>
          </a:xfrm>
        </p:spPr>
        <p:txBody>
          <a:bodyPr>
            <a:normAutofit/>
          </a:bodyPr>
          <a:lstStyle/>
          <a:p>
            <a:pPr algn="l" defTabSz="1105875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s-ES" sz="1935" dirty="0">
                <a:solidFill>
                  <a:prstClr val="black"/>
                </a:solidFill>
              </a:rPr>
              <a:t>AP: HTA en </a:t>
            </a:r>
            <a:r>
              <a:rPr lang="es-ES" sz="1935" dirty="0" err="1">
                <a:solidFill>
                  <a:prstClr val="black"/>
                </a:solidFill>
              </a:rPr>
              <a:t>tto</a:t>
            </a:r>
            <a:r>
              <a:rPr lang="es-ES" sz="1935" dirty="0">
                <a:solidFill>
                  <a:prstClr val="black"/>
                </a:solidFill>
              </a:rPr>
              <a:t> con amlodipino y </a:t>
            </a:r>
            <a:r>
              <a:rPr lang="es-ES" sz="1935" dirty="0" err="1">
                <a:solidFill>
                  <a:prstClr val="black"/>
                </a:solidFill>
              </a:rPr>
              <a:t>Olmersartan</a:t>
            </a:r>
            <a:r>
              <a:rPr lang="es-ES" sz="1935" dirty="0">
                <a:solidFill>
                  <a:prstClr val="black"/>
                </a:solidFill>
              </a:rPr>
              <a:t>.</a:t>
            </a:r>
          </a:p>
          <a:p>
            <a:pPr algn="l" defTabSz="1105875" rtl="0">
              <a:lnSpc>
                <a:spcPct val="150000"/>
              </a:lnSpc>
              <a:spcBef>
                <a:spcPts val="0"/>
              </a:spcBef>
              <a:defRPr/>
            </a:pPr>
            <a:endParaRPr lang="es-ES" sz="1935" dirty="0">
              <a:solidFill>
                <a:prstClr val="black"/>
              </a:solidFill>
            </a:endParaRPr>
          </a:p>
          <a:p>
            <a:pPr algn="l" defTabSz="1105875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s-ES" sz="1935" dirty="0">
                <a:solidFill>
                  <a:prstClr val="black"/>
                </a:solidFill>
              </a:rPr>
              <a:t>EA: Inicio de síntomas 8 días antes del ingreso con fiebre, tos, expectoración y disnea progresiva.</a:t>
            </a:r>
          </a:p>
          <a:p>
            <a:pPr algn="l" defTabSz="1105875" rtl="0">
              <a:lnSpc>
                <a:spcPct val="150000"/>
              </a:lnSpc>
              <a:spcBef>
                <a:spcPts val="0"/>
              </a:spcBef>
              <a:defRPr/>
            </a:pPr>
            <a:endParaRPr lang="es-ES" sz="1935" dirty="0">
              <a:solidFill>
                <a:prstClr val="black"/>
              </a:solidFill>
            </a:endParaRPr>
          </a:p>
          <a:p>
            <a:pPr algn="l" defTabSz="1105875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s-ES" sz="1935" dirty="0">
                <a:solidFill>
                  <a:prstClr val="black"/>
                </a:solidFill>
              </a:rPr>
              <a:t>EF: sin alteraciones.</a:t>
            </a:r>
          </a:p>
          <a:p>
            <a:pPr algn="l" defTabSz="1105875" rtl="0">
              <a:lnSpc>
                <a:spcPct val="150000"/>
              </a:lnSpc>
              <a:spcBef>
                <a:spcPts val="0"/>
              </a:spcBef>
              <a:defRPr/>
            </a:pPr>
            <a:endParaRPr lang="es-ES" sz="1935" dirty="0">
              <a:solidFill>
                <a:prstClr val="black"/>
              </a:solidFill>
            </a:endParaRPr>
          </a:p>
          <a:p>
            <a:pPr algn="l" defTabSz="1105875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s-ES" sz="1935" dirty="0">
                <a:solidFill>
                  <a:prstClr val="black"/>
                </a:solidFill>
              </a:rPr>
              <a:t>Ag SARS-CoV-2: positivo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571F4E52-A702-473F-952E-16E482E7A1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07618" y="1126363"/>
            <a:ext cx="8795854" cy="48945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99198E-085C-4E0F-B48E-BE12885F274B}"/>
              </a:ext>
            </a:extLst>
          </p:cNvPr>
          <p:cNvSpPr txBox="1"/>
          <p:nvPr/>
        </p:nvSpPr>
        <p:spPr>
          <a:xfrm>
            <a:off x="624995" y="532622"/>
            <a:ext cx="11068891" cy="5405654"/>
          </a:xfrm>
          <a:prstGeom prst="rect">
            <a:avLst/>
          </a:prstGeom>
          <a:noFill/>
          <a:ln>
            <a:noFill/>
          </a:ln>
        </p:spPr>
        <p:txBody>
          <a:bodyPr wrap="square" lIns="108847" tIns="54423" rIns="108847" bIns="54423" anchorCtr="0" compatLnSpc="0">
            <a:spAutoFit/>
          </a:bodyPr>
          <a:lstStyle/>
          <a:p>
            <a:pPr defTabSz="1105875" hangingPunct="0"/>
            <a:r>
              <a:rPr lang="es-ES" sz="2177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Estancia en Planta 21-1-21 al 26-1-21</a:t>
            </a:r>
          </a:p>
          <a:p>
            <a:pPr defTabSz="1105875" hangingPunct="0"/>
            <a:endParaRPr lang="es-ES" sz="2177" dirty="0">
              <a:solidFill>
                <a:prstClr val="black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- Evolución AS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 		</a:t>
            </a:r>
            <a:r>
              <a:rPr lang="es-ES" sz="1935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21/1   22/1   25/1	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PCR:         	197 – 229 – 41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Ferritina:   	690 – 789 – 1172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D-d:         	403 – 219 – 694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- Evolución intercambio gaseoso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	  </a:t>
            </a:r>
            <a:r>
              <a:rPr lang="es-ES" sz="1935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21/1    22/1   23/1   25/1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SatO2      93% - 94% - 96% - 91%     </a:t>
            </a: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FiO2        26% - 50% - 70% - Reservorio</a:t>
            </a:r>
          </a:p>
          <a:p>
            <a:pPr algn="just" defTabSz="1105875" hangingPunct="0">
              <a:lnSpc>
                <a:spcPct val="150000"/>
              </a:lnSpc>
            </a:pPr>
            <a:endParaRPr lang="es-ES" sz="1935" dirty="0">
              <a:solidFill>
                <a:prstClr val="black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algn="just" defTabSz="1105875" hangingPunct="0">
              <a:lnSpc>
                <a:spcPct val="150000"/>
              </a:lnSpc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- Tratamiento: Dexametasona 4 mg/12h; Ceftriaxona 2g/24h, Enoxaparina 40mg/24h.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24A951-F059-4441-A6D4-FDECC647BA8B}"/>
              </a:ext>
            </a:extLst>
          </p:cNvPr>
          <p:cNvSpPr txBox="1"/>
          <p:nvPr/>
        </p:nvSpPr>
        <p:spPr>
          <a:xfrm>
            <a:off x="348522" y="143508"/>
            <a:ext cx="11089371" cy="6743263"/>
          </a:xfrm>
          <a:prstGeom prst="rect">
            <a:avLst/>
          </a:prstGeom>
          <a:noFill/>
          <a:ln>
            <a:noFill/>
          </a:ln>
        </p:spPr>
        <p:txBody>
          <a:bodyPr wrap="square" lIns="108847" tIns="54423" rIns="108847" bIns="54423" anchorCtr="0" compatLnSpc="0">
            <a:spAutoFit/>
          </a:bodyPr>
          <a:lstStyle/>
          <a:p>
            <a:pPr defTabSz="1105875" hangingPunct="0">
              <a:defRPr sz="1800"/>
            </a:pPr>
            <a:r>
              <a:rPr lang="es-ES" sz="2177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Estancia en UCRI 26-1-21 al 2-2-21</a:t>
            </a:r>
          </a:p>
          <a:p>
            <a:pPr defTabSz="1105875" hangingPunct="0">
              <a:defRPr sz="1800"/>
            </a:pPr>
            <a:endParaRPr lang="es-ES" sz="2177" dirty="0">
              <a:solidFill>
                <a:prstClr val="black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2177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- </a:t>
            </a: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Evolución AS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 		    </a:t>
            </a:r>
            <a:r>
              <a:rPr lang="es-ES" sz="1935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 27/1   28/1   31/1	  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PCR:          56  –  34  –  74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Ferritina:    912 – 876 – 1060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D-d:          7059 – 6890 - 17055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- Se inicio tratamiento con VMNI en modo </a:t>
            </a:r>
            <a:r>
              <a:rPr lang="es-ES" sz="1935" dirty="0" err="1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BiPAP</a:t>
            </a: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.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- Evolución intercambio gaseoso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	 </a:t>
            </a:r>
            <a:r>
              <a:rPr lang="es-ES" sz="1935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 26/1    28/1    29/1   30/1    1/2     2/2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SatO2      92% - 88% -  93% - 93% - 94% - 90%      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- FiO2        15lpm-15lpm-70% - 80% - 90% - 100%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endParaRPr lang="es-ES" sz="1935" dirty="0">
              <a:solidFill>
                <a:prstClr val="black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- Tratamiento: Dexametasona 4 mg/12h; Ceftriaxona 2g/24h, Enoxaparina 40mg/24h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		  </a:t>
            </a:r>
            <a:r>
              <a:rPr lang="es-ES" sz="1935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31/1/21: </a:t>
            </a: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aumento de Enoxaparina a 60 mg/24h</a:t>
            </a:r>
          </a:p>
          <a:p>
            <a:pPr algn="just" defTabSz="1105875" hangingPunct="0">
              <a:lnSpc>
                <a:spcPct val="150000"/>
              </a:lnSpc>
              <a:defRPr sz="1800"/>
            </a:pP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			 </a:t>
            </a:r>
            <a:r>
              <a:rPr lang="es-ES" sz="1935" b="1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 1/2/21:</a:t>
            </a: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 inicio de </a:t>
            </a:r>
            <a:r>
              <a:rPr lang="es-ES" sz="1935" dirty="0" err="1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Baricitinib</a:t>
            </a:r>
            <a:r>
              <a:rPr lang="es-ES" sz="1935" dirty="0">
                <a:solidFill>
                  <a:prstClr val="black"/>
                </a:solidFill>
                <a:latin typeface="Liberation Sans" pitchFamily="18"/>
                <a:ea typeface="Microsoft YaHei" pitchFamily="2"/>
                <a:cs typeface="Arial" pitchFamily="2"/>
              </a:rPr>
              <a:t> 4 mg/24h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0D3997-C0D5-4765-94DB-B2E1795AF2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7291" y="297804"/>
            <a:ext cx="12190382" cy="614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ANAMNESIS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970271"/>
          </a:xfrm>
        </p:spPr>
        <p:txBody>
          <a:bodyPr/>
          <a:lstStyle/>
          <a:p>
            <a:r>
              <a:rPr lang="es-ES" dirty="0"/>
              <a:t>Historia clínica: RAM, HTA, DM, </a:t>
            </a:r>
            <a:r>
              <a:rPr lang="es-ES" dirty="0" err="1"/>
              <a:t>etc</a:t>
            </a:r>
            <a:endParaRPr lang="es-ES" dirty="0"/>
          </a:p>
          <a:p>
            <a:r>
              <a:rPr lang="es-ES" dirty="0"/>
              <a:t>PLAN: </a:t>
            </a:r>
          </a:p>
          <a:p>
            <a:r>
              <a:rPr lang="es-ES" dirty="0"/>
              <a:t>COVID-19</a:t>
            </a:r>
          </a:p>
          <a:p>
            <a:r>
              <a:rPr lang="es-ES" dirty="0"/>
              <a:t>Fecha de inicio de síntomas</a:t>
            </a:r>
          </a:p>
          <a:p>
            <a:r>
              <a:rPr lang="es-ES" dirty="0"/>
              <a:t>Síntomas: tos, fiebre, ageusia, anosmia, disnea, diarrea</a:t>
            </a:r>
          </a:p>
          <a:p>
            <a:r>
              <a:rPr lang="es-ES" dirty="0"/>
              <a:t>Último día de fiebre:</a:t>
            </a:r>
          </a:p>
          <a:p>
            <a:r>
              <a:rPr lang="es-ES" dirty="0"/>
              <a:t>FR: </a:t>
            </a:r>
          </a:p>
          <a:p>
            <a:r>
              <a:rPr lang="es-ES" dirty="0"/>
              <a:t>UCI: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624753"/>
          </a:xfrm>
        </p:spPr>
        <p:txBody>
          <a:bodyPr/>
          <a:lstStyle/>
          <a:p>
            <a:r>
              <a:rPr lang="es-ES" dirty="0"/>
              <a:t>VALORACIÓN CLÍNICA: EXPLORACIÓN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806" y="1979763"/>
            <a:ext cx="3975569" cy="365903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Constantes: TA, FC, </a:t>
            </a:r>
            <a:r>
              <a:rPr lang="es-ES" b="1" dirty="0" err="1"/>
              <a:t>Tª</a:t>
            </a:r>
            <a:r>
              <a:rPr lang="es-ES" b="1" dirty="0"/>
              <a:t>, FR+, SatO2 (gafas/</a:t>
            </a:r>
            <a:r>
              <a:rPr lang="es-ES" b="1" dirty="0" err="1"/>
              <a:t>filtamask</a:t>
            </a:r>
            <a:r>
              <a:rPr lang="es-ES" b="1" dirty="0"/>
              <a:t>) </a:t>
            </a:r>
            <a:r>
              <a:rPr lang="es-ES" dirty="0"/>
              <a:t>y dextros (si DM/corticoides)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Auscultación pulmonar (al menos la primera exploración)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2450" y="1979295"/>
            <a:ext cx="7661744" cy="3659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461620"/>
            <a:ext cx="9603275" cy="729006"/>
          </a:xfrm>
        </p:spPr>
        <p:txBody>
          <a:bodyPr/>
          <a:lstStyle/>
          <a:p>
            <a:r>
              <a:rPr lang="es-ES" dirty="0"/>
              <a:t>VALORACIÓN ANALÍTICA Y RADIOLÓGICA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8675" y="1243673"/>
            <a:ext cx="10467975" cy="432315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Analítica Urgencias: perfil sospecha </a:t>
            </a:r>
            <a:r>
              <a:rPr lang="es-ES" dirty="0" err="1"/>
              <a:t>Covid</a:t>
            </a:r>
            <a:r>
              <a:rPr lang="es-ES" dirty="0"/>
              <a:t> (incluye gasometría arterial, coagulación con Dímero D, </a:t>
            </a:r>
            <a:r>
              <a:rPr lang="es-ES" dirty="0" err="1"/>
              <a:t>TpTHS</a:t>
            </a:r>
            <a:r>
              <a:rPr lang="es-ES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Analítica Ordinaria: sospecha </a:t>
            </a:r>
            <a:r>
              <a:rPr lang="es-ES" dirty="0" err="1"/>
              <a:t>Covid</a:t>
            </a:r>
            <a:r>
              <a:rPr lang="es-ES" dirty="0"/>
              <a:t> (incluye </a:t>
            </a:r>
            <a:r>
              <a:rPr lang="es-ES" dirty="0" err="1"/>
              <a:t>ProBNP</a:t>
            </a:r>
            <a:r>
              <a:rPr lang="es-ES" dirty="0"/>
              <a:t>, serología (VHC,VHB, VIH) y seguimiento </a:t>
            </a:r>
            <a:r>
              <a:rPr lang="es-ES" dirty="0" err="1"/>
              <a:t>Covid</a:t>
            </a:r>
            <a:r>
              <a:rPr lang="es-ES" dirty="0"/>
              <a:t> (completa pero los resultados tardan en salir para tomar decisiones)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A tener en cuenta: </a:t>
            </a:r>
            <a:r>
              <a:rPr lang="es-ES" b="1" dirty="0"/>
              <a:t>PCR, Ferritina, Dímero D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Radiografía: normal o patológica (infiltrados parcheados periféricos): se solicita radiografía de control si empeoramiento clínico y previa al alta (en caso de ser patológica): se ha de especificar </a:t>
            </a:r>
            <a:r>
              <a:rPr lang="es-ES" dirty="0" err="1"/>
              <a:t>Covid</a:t>
            </a:r>
            <a:r>
              <a:rPr lang="es-ES" dirty="0"/>
              <a:t> + o sospecha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356844"/>
            <a:ext cx="9603275" cy="644453"/>
          </a:xfrm>
        </p:spPr>
        <p:txBody>
          <a:bodyPr/>
          <a:lstStyle/>
          <a:p>
            <a:r>
              <a:rPr lang="es-ES" dirty="0"/>
              <a:t>Pruebas diagnósticas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9650" y="1001298"/>
            <a:ext cx="10487025" cy="50375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s-ES" u="sng" dirty="0"/>
              <a:t>Antígenos rápidos</a:t>
            </a:r>
            <a:r>
              <a:rPr lang="es-ES" dirty="0"/>
              <a:t>: - Directo; se realiza en urgencias; el resultado es reflejado en la historia de urgencias (se codifica más tarde en laboratorio)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s-ES" dirty="0"/>
              <a:t>	- Medio transporte virus; la torunda se incluye en un medio líquido: si el antígeno es negativo: se realiza la PCR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s-ES" b="1" dirty="0"/>
              <a:t>SENSIBILIDAD ALTA SI: Existe clínica y el contacto ha sido &lt; 5 días</a:t>
            </a:r>
          </a:p>
          <a:p>
            <a:pPr algn="just">
              <a:lnSpc>
                <a:spcPct val="160000"/>
              </a:lnSpc>
            </a:pPr>
            <a:r>
              <a:rPr lang="es-ES" u="sng" dirty="0"/>
              <a:t>PCR:</a:t>
            </a:r>
            <a:r>
              <a:rPr lang="es-ES" dirty="0"/>
              <a:t> prueba </a:t>
            </a:r>
            <a:r>
              <a:rPr lang="es-ES" dirty="0" err="1"/>
              <a:t>gold</a:t>
            </a:r>
            <a:r>
              <a:rPr lang="es-ES" dirty="0"/>
              <a:t> estándar; puede ser negativa por mala técnica o dificultad a la hora de tomar la muestra o en casos &gt; 10 días de evolución (depende carga viral)</a:t>
            </a:r>
          </a:p>
          <a:p>
            <a:pPr algn="just">
              <a:lnSpc>
                <a:spcPct val="160000"/>
              </a:lnSpc>
            </a:pPr>
            <a:r>
              <a:rPr lang="es-ES" u="sng" dirty="0"/>
              <a:t>Serología: - Rápida </a:t>
            </a:r>
            <a:r>
              <a:rPr lang="es-ES" dirty="0"/>
              <a:t>(CLIA; cualitativa): mide anticuerpos totales IgM/IgG; pueden ser negativos &lt;7-10 días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s-ES" dirty="0"/>
              <a:t>	- Desdoblada (ECLIA; cuantitativa): mide anticuerpos IgM/IgA y por separado IgG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80145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POSITIVO:  Antígeno rápido es +, PCR +, Serología IgM/IgA + (con síntomas compatibles: confirmar con PCR)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PROBABLE: Serología CLIA (rápida) +; confirmar con PCR. Clínica respiratoria o compatible es alta sospecha: repetir PCR si 1ª fuera negativa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NEGATIVO: PCR – </a:t>
            </a:r>
            <a:r>
              <a:rPr lang="es-ES" dirty="0" err="1"/>
              <a:t>ó</a:t>
            </a:r>
            <a:r>
              <a:rPr lang="es-ES" dirty="0"/>
              <a:t> clínica no compatible (baja sospecha) o se confirma otro diagnóstico: no sería necesaria una 2ª PCR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INFECCIÓN PASADA:  </a:t>
            </a:r>
            <a:r>
              <a:rPr lang="es-ES" dirty="0" err="1"/>
              <a:t>Ig</a:t>
            </a:r>
            <a:r>
              <a:rPr lang="es-ES" dirty="0"/>
              <a:t> G + (&gt; 20); no es necesario realizar PCR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3321872" y="-2559872"/>
            <a:ext cx="5772150" cy="112347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IMPORTANTE DÍAS DE EVOLUCIÓN DESDE EL INICIO DE LOS SÍNTOMAS Y PRONÓSTICO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CLÍNICA &lt; 7 DÍAS, &gt;8-10 días; INFILTRADOS, FIEBRE, SATO2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318745"/>
            <a:ext cx="9603275" cy="645186"/>
          </a:xfrm>
        </p:spPr>
        <p:txBody>
          <a:bodyPr/>
          <a:lstStyle/>
          <a:p>
            <a:r>
              <a:rPr lang="es-ES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900" y="1038225"/>
            <a:ext cx="11182350" cy="485584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ANTIBIOTERAPIA: En caso de fiebre (con PCR elevada) y/o infiltrados radiológicos: </a:t>
            </a:r>
            <a:r>
              <a:rPr lang="es-ES" b="1" dirty="0"/>
              <a:t>Ceftriaxona</a:t>
            </a:r>
            <a:r>
              <a:rPr lang="es-ES" dirty="0"/>
              <a:t> 2 g/</a:t>
            </a:r>
            <a:r>
              <a:rPr lang="es-ES" dirty="0" err="1"/>
              <a:t>iv</a:t>
            </a:r>
            <a:r>
              <a:rPr lang="es-ES" dirty="0"/>
              <a:t>/24h +/- Azitromicina o Levofloxacino.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Dexametasona</a:t>
            </a:r>
            <a:r>
              <a:rPr lang="es-ES" dirty="0"/>
              <a:t>: 4 mg/12 horas (tener en cuenta el peso</a:t>
            </a:r>
            <a:r>
              <a:rPr lang="es-ES_tradnl" altLang="es-ES" dirty="0"/>
              <a:t>; en caso de &gt; </a:t>
            </a:r>
            <a:r>
              <a:rPr lang="es-ES" dirty="0"/>
              <a:t>); iniciar ya pasados </a:t>
            </a:r>
            <a:r>
              <a:rPr lang="es-ES_tradnl" altLang="es-ES" dirty="0"/>
              <a:t> kilos Dexa 6mg/12 h) si &gt; 5-7 </a:t>
            </a:r>
            <a:r>
              <a:rPr lang="es-ES" dirty="0"/>
              <a:t>días desde el inicio de los síntomas y s</a:t>
            </a:r>
            <a:r>
              <a:rPr lang="es-ES_tradnl" altLang="es-ES" dirty="0"/>
              <a:t>i</a:t>
            </a:r>
            <a:r>
              <a:rPr lang="es-ES" dirty="0"/>
              <a:t> precisa oxigenoterapia</a:t>
            </a:r>
            <a:r>
              <a:rPr lang="es-ES_tradnl" altLang="es-ES" dirty="0"/>
              <a:t> (añadido a Remdesivir/ o en aquellos pacientes que no se pueda utilizar Remdesivir; recordar </a:t>
            </a:r>
            <a:r>
              <a:rPr lang="es-ES" dirty="0"/>
              <a:t>vigilar glucemia)</a:t>
            </a:r>
            <a:r>
              <a:rPr lang="es-ES_tradnl" altLang="es-ES" dirty="0"/>
              <a:t>.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b="1" dirty="0" err="1"/>
              <a:t>Remdesivir</a:t>
            </a:r>
            <a:r>
              <a:rPr lang="es-ES" dirty="0"/>
              <a:t> (200 mg 1ª dosis, después 100 mg/día: total 5 días): si  clínica </a:t>
            </a:r>
            <a:r>
              <a:rPr lang="es-ES" dirty="0">
                <a:solidFill>
                  <a:srgbClr val="0000CC"/>
                </a:solidFill>
              </a:rPr>
              <a:t>&lt; 7</a:t>
            </a:r>
            <a:r>
              <a:rPr lang="es-ES" dirty="0"/>
              <a:t> días y precisa oxigenoterapia/FR &gt;20 rpm: para solicitarlo con anexo 1</a:t>
            </a:r>
            <a:r>
              <a:rPr lang="es-ES_tradnl" altLang="es-ES" dirty="0"/>
              <a:t> web farmcia hospitalaria)</a:t>
            </a:r>
            <a:r>
              <a:rPr lang="es-ES" dirty="0"/>
              <a:t>+informe breve</a:t>
            </a:r>
            <a:r>
              <a:rPr lang="es-ES_tradnl" altLang="es-E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altLang="es-ES" dirty="0"/>
              <a:t>En caso de evolución desfavorable (pasados &gt; 7 días desde el inicio de síntomas, o no mejoría a pesar de corticoides): valorar </a:t>
            </a:r>
            <a:r>
              <a:rPr lang="es-ES_tradnl" altLang="es-ES" b="1" dirty="0" err="1"/>
              <a:t>Tocilizumab</a:t>
            </a:r>
            <a:r>
              <a:rPr lang="es-ES_tradnl" altLang="es-ES" dirty="0"/>
              <a:t> (si PCR &gt; 75, </a:t>
            </a:r>
            <a:r>
              <a:rPr lang="es-ES_tradnl" altLang="es-ES" dirty="0" err="1"/>
              <a:t>pcte</a:t>
            </a:r>
            <a:r>
              <a:rPr lang="es-ES_tradnl" altLang="es-ES" dirty="0"/>
              <a:t> grave, SatO2 basal &lt;94% y/o VM; según IDSA, </a:t>
            </a:r>
            <a:r>
              <a:rPr lang="es-ES_tradnl" altLang="es-ES" dirty="0" err="1"/>
              <a:t>Recovery</a:t>
            </a:r>
            <a:r>
              <a:rPr lang="es-ES_tradnl" altLang="es-ES" dirty="0"/>
              <a:t>) o </a:t>
            </a:r>
            <a:r>
              <a:rPr lang="es-ES_tradnl" altLang="es-ES" b="1" dirty="0" err="1"/>
              <a:t>Baricitinib</a:t>
            </a:r>
            <a:r>
              <a:rPr lang="es-ES_tradnl" altLang="es-ES" dirty="0"/>
              <a:t> 4 mg/ 24 horas durante 10 días.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19</TotalTime>
  <Words>1080</Words>
  <Application>Microsoft Office PowerPoint</Application>
  <PresentationFormat>Panorámica</PresentationFormat>
  <Paragraphs>92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Liberation Sans</vt:lpstr>
      <vt:lpstr>Liberation Serif</vt:lpstr>
      <vt:lpstr>Galería</vt:lpstr>
      <vt:lpstr>Predeterminado</vt:lpstr>
      <vt:lpstr>MANEJO PACIENTES COVID-19</vt:lpstr>
      <vt:lpstr>ANAMNESIS</vt:lpstr>
      <vt:lpstr>VALORACIÓN CLÍNICA: EXPLORACIÓN</vt:lpstr>
      <vt:lpstr>VALORACIÓN ANALÍTICA Y RADIOLÓGICA</vt:lpstr>
      <vt:lpstr>Pruebas diagnósticas </vt:lpstr>
      <vt:lpstr>Diagnóstico</vt:lpstr>
      <vt:lpstr>Presentación de PowerPoint</vt:lpstr>
      <vt:lpstr>TRATAMIENTO</vt:lpstr>
      <vt:lpstr>TRATAMIENTO</vt:lpstr>
      <vt:lpstr>TRATAMIENTO</vt:lpstr>
      <vt:lpstr>TRATAMIENTO</vt:lpstr>
      <vt:lpstr>Ingreso el 21/1/21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PACIENTES COVID-19</dc:title>
  <dc:creator>Mónica Romero Nieto</dc:creator>
  <cp:lastModifiedBy>Mónica Romero Nieto</cp:lastModifiedBy>
  <cp:revision>9</cp:revision>
  <dcterms:created xsi:type="dcterms:W3CDTF">2020-10-31T18:37:00Z</dcterms:created>
  <dcterms:modified xsi:type="dcterms:W3CDTF">2021-11-01T08:13:19Z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