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87" r:id="rId2"/>
    <p:sldId id="256" r:id="rId3"/>
    <p:sldId id="388" r:id="rId4"/>
    <p:sldId id="389" r:id="rId5"/>
    <p:sldId id="390" r:id="rId6"/>
    <p:sldId id="391" r:id="rId7"/>
    <p:sldId id="392" r:id="rId8"/>
    <p:sldId id="393" r:id="rId9"/>
    <p:sldId id="394" r:id="rId10"/>
    <p:sldId id="395" r:id="rId11"/>
    <p:sldId id="396" r:id="rId12"/>
    <p:sldId id="397" r:id="rId13"/>
    <p:sldId id="398" r:id="rId14"/>
    <p:sldId id="400" r:id="rId15"/>
    <p:sldId id="401" r:id="rId16"/>
    <p:sldId id="402" r:id="rId17"/>
    <p:sldId id="403" r:id="rId18"/>
    <p:sldId id="404" r:id="rId19"/>
    <p:sldId id="405" r:id="rId20"/>
    <p:sldId id="407" r:id="rId21"/>
    <p:sldId id="408" r:id="rId22"/>
    <p:sldId id="406" r:id="rId23"/>
    <p:sldId id="399" r:id="rId2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049" autoAdjust="0"/>
  </p:normalViewPr>
  <p:slideViewPr>
    <p:cSldViewPr snapToGrid="0">
      <p:cViewPr varScale="1">
        <p:scale>
          <a:sx n="49" d="100"/>
          <a:sy n="49" d="100"/>
        </p:scale>
        <p:origin x="76" y="4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CB7FB0-9701-40E8-BF5F-297FD2C0F91D}" type="datetimeFigureOut">
              <a:rPr lang="es-ES" smtClean="0"/>
              <a:t>14/02/2024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7985D-F0F4-47F1-91B5-0558438DF1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6383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E9A184-0EB8-F271-9B57-0AEF498A27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D2775BA-606D-A284-C1E8-A0709CFD95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211374-ED34-5F79-DEAC-7E64D9500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DBD0-4909-408A-9456-8108D8239B38}" type="datetimeFigureOut">
              <a:rPr lang="es-ES" smtClean="0"/>
              <a:t>14/02/2024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2C5D73-6AE2-DDF2-9B77-353C9CA48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8A2E9F-3EC3-097D-08B3-3AD970EFE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7BF2-8A10-464E-82BF-AE1FEED456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8156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849487-A3AD-C867-CD34-7D5B3A2F8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6D0E9FE-725D-B7C2-7F0B-00462B967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149BC8-7FBE-EB6A-BD29-8CE439D4A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DBD0-4909-408A-9456-8108D8239B38}" type="datetimeFigureOut">
              <a:rPr lang="es-ES" smtClean="0"/>
              <a:t>14/02/2024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837AD5-7070-72DB-57D8-92B924DCB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4386EF-52EE-4D82-0FC2-0139BAEAA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7BF2-8A10-464E-82BF-AE1FEED456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5330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78511B3-7AB4-98B0-05D6-2EF8383037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B9EDAF0-5E22-381C-38BC-1190F1070C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81BB45-3162-C2C2-C5CB-551CC10B0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DBD0-4909-408A-9456-8108D8239B38}" type="datetimeFigureOut">
              <a:rPr lang="es-ES" smtClean="0"/>
              <a:t>14/02/2024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AB53FA-B4D1-C0D6-4BFD-C99CE0D0E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52F6DB-06CB-8397-8A85-C2EF6888E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7BF2-8A10-464E-82BF-AE1FEED456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24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CB221C-23D6-56F3-B6A7-0B92A1D10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AEDA81-DE27-AA3C-CD32-C4743968C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CE61A4-AA5F-A43C-F510-89C2CF64B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DBD0-4909-408A-9456-8108D8239B38}" type="datetimeFigureOut">
              <a:rPr lang="es-ES" smtClean="0"/>
              <a:t>14/02/2024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11BA0C-7AB3-1ABA-6821-3029939ED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5C89B6-603B-514A-3EBA-C6F89C4CF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7BF2-8A10-464E-82BF-AE1FEED456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7844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FD90A9-AB3B-431C-0BA8-886157F70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D86934B-1A0B-C8CD-49E9-803CF34D9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1099C5-29A3-2E11-8236-5E47067DB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DBD0-4909-408A-9456-8108D8239B38}" type="datetimeFigureOut">
              <a:rPr lang="es-ES" smtClean="0"/>
              <a:t>14/02/2024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C4F7B9-633B-5988-619D-6B6E21983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C64339-0125-EA8E-1BD4-45890FBA8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7BF2-8A10-464E-82BF-AE1FEED456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7896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0F2A15-5FB1-9EDE-4A4E-4910E9E43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B2C49B-A217-F5BA-C357-2394CE9225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9CD5ECD-3EC8-C951-9E3B-F0B98C3C46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BC8093-8260-5507-B7D7-BE80B5ACF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DBD0-4909-408A-9456-8108D8239B38}" type="datetimeFigureOut">
              <a:rPr lang="es-ES" smtClean="0"/>
              <a:t>14/02/2024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2D5F352-DBB3-6D37-DA06-586A22AD6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E3DFC4-B809-F96E-F7B5-34B30FD97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7BF2-8A10-464E-82BF-AE1FEED456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0359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CA7190-BA51-74D9-272A-AEA643FAD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76867A-49DA-FB53-F1CE-AC3DA0254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03B9A2D-D65C-0D06-74CF-B0593C9B95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04C134C-1A9F-0541-F520-F253295B43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E4E9331-5A59-9997-2DD3-1D78DEC2DA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6FDF003-6EC2-2561-7927-C5F48B9D4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DBD0-4909-408A-9456-8108D8239B38}" type="datetimeFigureOut">
              <a:rPr lang="es-ES" smtClean="0"/>
              <a:t>14/02/2024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307C1C0-048D-8905-B310-555D9CACB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97B8E84-74FA-7E98-5E4A-CD87AC20F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7BF2-8A10-464E-82BF-AE1FEED456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029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246056-2C3B-93DD-8CDE-A0C20905B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ACB270F-57FE-974E-85D8-DEF13CD03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DBD0-4909-408A-9456-8108D8239B38}" type="datetimeFigureOut">
              <a:rPr lang="es-ES" smtClean="0"/>
              <a:t>14/02/2024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1D9C087-48D2-2887-3F75-6000C1B6D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A101526-1F51-F271-C9BF-9B6E45A79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7BF2-8A10-464E-82BF-AE1FEED456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594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70E025B-8A67-23BA-A204-9E18FE57F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DBD0-4909-408A-9456-8108D8239B38}" type="datetimeFigureOut">
              <a:rPr lang="es-ES" smtClean="0"/>
              <a:t>14/02/2024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82B018C-9935-410A-FE96-312471B18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0DA3144-0D21-57C2-2A66-3DC3EDCFB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7BF2-8A10-464E-82BF-AE1FEED456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4234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7B5651-12C2-65BC-12F8-F40CC1127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C6D926-6A6C-DC9A-424E-BC4B19970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10E6BA3-243A-C627-3147-65B10E73D7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2FA117F-BF56-A684-1C04-A0F06E67C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DBD0-4909-408A-9456-8108D8239B38}" type="datetimeFigureOut">
              <a:rPr lang="es-ES" smtClean="0"/>
              <a:t>14/02/2024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AF6E46-D06F-6F60-4A6C-EE2BB01C9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7014AB7-39F7-68AE-E8CA-ACD8B3DAD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7BF2-8A10-464E-82BF-AE1FEED456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4466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90BE48-CB46-94EB-8F4B-BC56FB216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B888F3A-ACF6-1F8A-C131-03B1ECB6B7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C54ED2E-D912-CC91-40D6-DEE06CD2AC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DF10D4F-024E-B95F-30AF-410797F6B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DBD0-4909-408A-9456-8108D8239B38}" type="datetimeFigureOut">
              <a:rPr lang="es-ES" smtClean="0"/>
              <a:t>14/02/2024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BA556C-C60E-6CED-F9F3-12A119274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CEC522B-4A94-7553-FB73-41C0A84CF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7BF2-8A10-464E-82BF-AE1FEED456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2009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C081D49-3517-5FDE-C425-C23CD22E4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F4DCBD-5A38-512C-D9D8-ADBE84C13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D1BE63-2268-F1EC-7D6D-82B00BC94A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ADBD0-4909-408A-9456-8108D8239B38}" type="datetimeFigureOut">
              <a:rPr lang="es-ES" smtClean="0"/>
              <a:t>14/02/2024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9E02CB-6211-7D71-A601-9B1FD91D6B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C65F78-B106-4BBF-8A4F-E640D3AC5B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C7BF2-8A10-464E-82BF-AE1FEED456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9740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081E700-ED92-1EE3-1E51-F61F1F792AAB}"/>
              </a:ext>
            </a:extLst>
          </p:cNvPr>
          <p:cNvSpPr txBox="1"/>
          <p:nvPr/>
        </p:nvSpPr>
        <p:spPr>
          <a:xfrm>
            <a:off x="1524003" y="1999615"/>
            <a:ext cx="9144000" cy="2764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7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Siempre</a:t>
            </a:r>
            <a:r>
              <a:rPr lang="en-US" sz="7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7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haz</a:t>
            </a:r>
            <a:r>
              <a:rPr lang="en-US" sz="7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7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más</a:t>
            </a:r>
            <a:r>
              <a:rPr lang="en-US" sz="7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lo que </a:t>
            </a:r>
            <a:r>
              <a:rPr lang="en-US" sz="7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te</a:t>
            </a:r>
            <a:r>
              <a:rPr lang="en-US" sz="7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pagan </a:t>
            </a:r>
            <a:r>
              <a:rPr lang="en-US" sz="7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por</a:t>
            </a:r>
            <a:r>
              <a:rPr lang="en-US" sz="7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7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hacer</a:t>
            </a:r>
            <a:r>
              <a:rPr lang="en-US" sz="7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…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5163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B214BFF-5A4C-66AB-2D32-6C2229A44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s-ES" sz="4000"/>
              <a:t>Tratamiento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360A35-7BC7-6BCD-FA15-247957C03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es-ES" sz="2200"/>
              <a:t>Retirada del catéter</a:t>
            </a:r>
          </a:p>
          <a:p>
            <a:pPr lvl="1"/>
            <a:r>
              <a:rPr lang="es-ES" sz="2200"/>
              <a:t>No necesario si </a:t>
            </a:r>
          </a:p>
          <a:p>
            <a:pPr lvl="2"/>
            <a:r>
              <a:rPr lang="es-ES" sz="2200"/>
              <a:t>Estabilidad hemodinámica</a:t>
            </a:r>
          </a:p>
          <a:p>
            <a:pPr lvl="2"/>
            <a:r>
              <a:rPr lang="es-ES" sz="2200"/>
              <a:t>No inmunodeprimido</a:t>
            </a:r>
          </a:p>
          <a:p>
            <a:pPr lvl="2"/>
            <a:r>
              <a:rPr lang="es-ES" sz="2200"/>
              <a:t>No material extraño</a:t>
            </a:r>
          </a:p>
          <a:p>
            <a:pPr lvl="2"/>
            <a:r>
              <a:rPr lang="es-ES" sz="2200"/>
              <a:t>No transplante</a:t>
            </a:r>
          </a:p>
          <a:p>
            <a:pPr lvl="2"/>
            <a:r>
              <a:rPr lang="es-ES" sz="2200"/>
              <a:t>No pus en la inserción</a:t>
            </a:r>
          </a:p>
          <a:p>
            <a:r>
              <a:rPr lang="es-ES" sz="2200"/>
              <a:t>Hemodiálisis</a:t>
            </a:r>
          </a:p>
          <a:p>
            <a:pPr lvl="1"/>
            <a:r>
              <a:rPr lang="es-ES" sz="2200"/>
              <a:t>Conservadores, con tratamiento sistémico y sellados</a:t>
            </a:r>
          </a:p>
        </p:txBody>
      </p:sp>
    </p:spTree>
    <p:extLst>
      <p:ext uri="{BB962C8B-B14F-4D97-AF65-F5344CB8AC3E}">
        <p14:creationId xmlns:p14="http://schemas.microsoft.com/office/powerpoint/2010/main" val="1632901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24BDA3B-C0C8-1198-EB41-1CE1088E0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s-ES" sz="4000"/>
              <a:t>Tratamiento empirico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318A6-98FE-C1B5-D146-B6D80F738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es-ES" sz="2200"/>
              <a:t>Cocos gram positivos</a:t>
            </a:r>
          </a:p>
          <a:p>
            <a:r>
              <a:rPr lang="es-ES" sz="2200"/>
              <a:t>Empezar cuanto antes con agente bactericida frente a S.aureus y CoNS</a:t>
            </a:r>
          </a:p>
          <a:p>
            <a:r>
              <a:rPr lang="es-ES" sz="2200"/>
              <a:t>Se recomienda Vancomicina, no teicoplanina.</a:t>
            </a:r>
          </a:p>
          <a:p>
            <a:r>
              <a:rPr lang="es-ES" sz="2200"/>
              <a:t>Daptomicina, shock séptico, insuficiencia renal, exposición a Vanco o prevalencia local de S. aureus con MIC Mayor de 1.5 mcg/mL elevada</a:t>
            </a:r>
          </a:p>
          <a:p>
            <a:r>
              <a:rPr lang="es-ES" sz="2200"/>
              <a:t>Linezolid en caso de contraindicación a los previos</a:t>
            </a:r>
          </a:p>
          <a:p>
            <a:pPr marL="0" indent="0">
              <a:buNone/>
            </a:pPr>
            <a:r>
              <a:rPr lang="es-ES" sz="2200"/>
              <a:t> </a:t>
            </a:r>
          </a:p>
          <a:p>
            <a:endParaRPr lang="es-ES" sz="2200"/>
          </a:p>
        </p:txBody>
      </p:sp>
    </p:spTree>
    <p:extLst>
      <p:ext uri="{BB962C8B-B14F-4D97-AF65-F5344CB8AC3E}">
        <p14:creationId xmlns:p14="http://schemas.microsoft.com/office/powerpoint/2010/main" val="2721554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08732DA-8632-01E0-FDA6-11279C37B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s-ES" sz="4000"/>
              <a:t>Tratamiento empírico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6B34F5-7EF7-D221-4EF4-FB6153157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es-ES" sz="1700"/>
              <a:t>BGN</a:t>
            </a:r>
          </a:p>
          <a:p>
            <a:r>
              <a:rPr lang="es-ES" sz="1700"/>
              <a:t>17-25%</a:t>
            </a:r>
          </a:p>
          <a:p>
            <a:r>
              <a:rPr lang="es-ES" sz="1700"/>
              <a:t>Inestabilidad hemodinámica</a:t>
            </a:r>
          </a:p>
          <a:p>
            <a:r>
              <a:rPr lang="es-ES" sz="1700"/>
              <a:t>Antipseudomónico</a:t>
            </a:r>
          </a:p>
          <a:p>
            <a:r>
              <a:rPr lang="es-ES" sz="1700"/>
              <a:t>Cándida</a:t>
            </a:r>
          </a:p>
          <a:p>
            <a:r>
              <a:rPr lang="es-ES" sz="1700"/>
              <a:t>Inestabilidad hemodinámica</a:t>
            </a:r>
          </a:p>
          <a:p>
            <a:pPr lvl="1"/>
            <a:r>
              <a:rPr lang="es-ES" sz="1700"/>
              <a:t>Nutrición parenteral</a:t>
            </a:r>
          </a:p>
          <a:p>
            <a:pPr lvl="1"/>
            <a:r>
              <a:rPr lang="es-ES" sz="1700"/>
              <a:t>Uso prolongado de antibióticos de amplio espectro</a:t>
            </a:r>
          </a:p>
          <a:p>
            <a:pPr lvl="1"/>
            <a:r>
              <a:rPr lang="es-ES" sz="1700"/>
              <a:t>Tumor</a:t>
            </a:r>
          </a:p>
          <a:p>
            <a:pPr lvl="1"/>
            <a:r>
              <a:rPr lang="es-ES" sz="1700"/>
              <a:t>Catéter femoral</a:t>
            </a:r>
          </a:p>
          <a:p>
            <a:pPr lvl="1"/>
            <a:r>
              <a:rPr lang="es-ES" sz="1700"/>
              <a:t>Colonización</a:t>
            </a:r>
          </a:p>
          <a:p>
            <a:endParaRPr lang="es-ES" sz="1700"/>
          </a:p>
        </p:txBody>
      </p:sp>
    </p:spTree>
    <p:extLst>
      <p:ext uri="{BB962C8B-B14F-4D97-AF65-F5344CB8AC3E}">
        <p14:creationId xmlns:p14="http://schemas.microsoft.com/office/powerpoint/2010/main" val="976176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FFBEE45-F140-49D5-85EA-C78C24340B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93F35DA-DD86-2EE1-B210-867E9E6DE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2844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Antibioterapia dirigida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8848D0-3DA5-B138-70C8-9E34C5DAC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8626"/>
            <a:ext cx="5158427" cy="373046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/>
              <a:t>MSSA</a:t>
            </a:r>
          </a:p>
          <a:p>
            <a:pPr lvl="1"/>
            <a:r>
              <a:rPr lang="en-US" sz="2000"/>
              <a:t>Cefazolina o Cloxacilina</a:t>
            </a:r>
          </a:p>
          <a:p>
            <a:pPr lvl="1"/>
            <a:r>
              <a:rPr lang="en-US" sz="2000"/>
              <a:t>Alérgicos a penicilinas, Daptomicina</a:t>
            </a:r>
          </a:p>
          <a:p>
            <a:pPr lvl="1"/>
            <a:r>
              <a:rPr lang="en-US" sz="2000"/>
              <a:t>14 dias en no complicada</a:t>
            </a:r>
          </a:p>
          <a:p>
            <a:pPr lvl="1"/>
            <a:r>
              <a:rPr lang="en-US" sz="2000"/>
              <a:t>HC tras 72h de tratamiento</a:t>
            </a:r>
          </a:p>
          <a:p>
            <a:pPr lvl="1"/>
            <a:r>
              <a:rPr lang="en-US" sz="2000"/>
              <a:t>4-6 semanas en complicadas</a:t>
            </a:r>
          </a:p>
          <a:p>
            <a:r>
              <a:rPr lang="en-US" sz="2000"/>
              <a:t>MRSA</a:t>
            </a:r>
          </a:p>
          <a:p>
            <a:pPr lvl="1"/>
            <a:r>
              <a:rPr lang="en-US" sz="2000"/>
              <a:t>Vancomicina valle entre 15-20mg/L</a:t>
            </a:r>
          </a:p>
          <a:p>
            <a:pPr lvl="1"/>
            <a:r>
              <a:rPr lang="en-US" sz="2000"/>
              <a:t>MIC &gt;1.5 Daptomicina</a:t>
            </a:r>
          </a:p>
          <a:p>
            <a:pPr lvl="1"/>
            <a:r>
              <a:rPr lang="en-US" sz="2000"/>
              <a:t>Duración igual que MSSA</a:t>
            </a:r>
          </a:p>
          <a:p>
            <a:pPr lvl="1"/>
            <a:endParaRPr lang="en-US" sz="200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517856C-BBC4-B35E-7D98-A0F2C63B7356}"/>
              </a:ext>
            </a:extLst>
          </p:cNvPr>
          <p:cNvSpPr txBox="1"/>
          <p:nvPr/>
        </p:nvSpPr>
        <p:spPr>
          <a:xfrm>
            <a:off x="6189154" y="2398626"/>
            <a:ext cx="5164645" cy="3730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/>
              <a:t>Retirada catéter obligatoria</a:t>
            </a:r>
          </a:p>
        </p:txBody>
      </p:sp>
    </p:spTree>
    <p:extLst>
      <p:ext uri="{BB962C8B-B14F-4D97-AF65-F5344CB8AC3E}">
        <p14:creationId xmlns:p14="http://schemas.microsoft.com/office/powerpoint/2010/main" val="3271012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72513B2-4596-979F-5534-F64A479EE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s-ES" sz="4000"/>
              <a:t>Antibioterapia dirigida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83A477-CFA5-CE5B-9638-246224C20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es-ES" sz="2200"/>
              <a:t>CoNS</a:t>
            </a:r>
          </a:p>
          <a:p>
            <a:r>
              <a:rPr lang="es-ES" sz="2200"/>
              <a:t>MS, cefazolina o cloxacilina</a:t>
            </a:r>
          </a:p>
          <a:p>
            <a:r>
              <a:rPr lang="es-ES" sz="2200"/>
              <a:t>MR, Glicopeptido</a:t>
            </a:r>
          </a:p>
          <a:p>
            <a:r>
              <a:rPr lang="es-ES" sz="2200"/>
              <a:t>S lugdunensis manejar igual que S aureus</a:t>
            </a:r>
          </a:p>
          <a:p>
            <a:r>
              <a:rPr lang="es-ES" sz="2200"/>
              <a:t>Si retirada 5-7 días</a:t>
            </a:r>
          </a:p>
          <a:p>
            <a:r>
              <a:rPr lang="es-ES" sz="2200"/>
              <a:t>10-14 días si dispositivos intravasculares o dispositivos biomedicos</a:t>
            </a:r>
          </a:p>
        </p:txBody>
      </p:sp>
    </p:spTree>
    <p:extLst>
      <p:ext uri="{BB962C8B-B14F-4D97-AF65-F5344CB8AC3E}">
        <p14:creationId xmlns:p14="http://schemas.microsoft.com/office/powerpoint/2010/main" val="78976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5AE5147-FC43-63AB-C026-A5DC07183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s-ES" sz="4000"/>
              <a:t>Antibioterapia dirigida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CA5F61-C670-CFD5-AFB3-362A625AC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es-ES" sz="2200"/>
              <a:t>Enterococcus</a:t>
            </a:r>
          </a:p>
          <a:p>
            <a:r>
              <a:rPr lang="es-ES" sz="2200"/>
              <a:t>Retirada del catéter</a:t>
            </a:r>
          </a:p>
          <a:p>
            <a:r>
              <a:rPr lang="es-ES" sz="2200"/>
              <a:t>1 antibiótico activo</a:t>
            </a:r>
          </a:p>
          <a:p>
            <a:r>
              <a:rPr lang="es-ES" sz="2200"/>
              <a:t>Ampicilina</a:t>
            </a:r>
          </a:p>
          <a:p>
            <a:r>
              <a:rPr lang="es-ES" sz="2200"/>
              <a:t>Alternativa Vancomicina/Daptomicina</a:t>
            </a:r>
          </a:p>
          <a:p>
            <a:r>
              <a:rPr lang="es-ES" sz="2200"/>
              <a:t>7-14 días</a:t>
            </a:r>
          </a:p>
          <a:p>
            <a:endParaRPr lang="es-ES" sz="2200"/>
          </a:p>
        </p:txBody>
      </p:sp>
    </p:spTree>
    <p:extLst>
      <p:ext uri="{BB962C8B-B14F-4D97-AF65-F5344CB8AC3E}">
        <p14:creationId xmlns:p14="http://schemas.microsoft.com/office/powerpoint/2010/main" val="2639552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DEAF5E0-FF0B-7D86-8FB6-8432DC807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s-ES" sz="4000"/>
              <a:t>Antibioterapia dirigida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3E2186-872E-7D90-E571-5EADF6C9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es-ES" sz="2200"/>
              <a:t>BGN</a:t>
            </a:r>
          </a:p>
          <a:p>
            <a:r>
              <a:rPr lang="es-ES" sz="2200"/>
              <a:t>Elegir según antibiograma</a:t>
            </a:r>
          </a:p>
          <a:p>
            <a:r>
              <a:rPr lang="es-ES" sz="2200"/>
              <a:t>Por lo menos 7 días de tratamiento</a:t>
            </a:r>
          </a:p>
          <a:p>
            <a:r>
              <a:rPr lang="es-ES" sz="2200"/>
              <a:t>Pseudomonas-&gt; Retirada del catéter obligatoria</a:t>
            </a:r>
          </a:p>
          <a:p>
            <a:endParaRPr lang="es-ES" sz="2200"/>
          </a:p>
        </p:txBody>
      </p:sp>
    </p:spTree>
    <p:extLst>
      <p:ext uri="{BB962C8B-B14F-4D97-AF65-F5344CB8AC3E}">
        <p14:creationId xmlns:p14="http://schemas.microsoft.com/office/powerpoint/2010/main" val="1226180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9B72C4D-42D3-C235-45FA-D3E160B17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s-ES" sz="4000"/>
              <a:t>Antibioterapia dirigida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F77844-AFBC-0514-952D-FE96797AE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es-ES" sz="2200"/>
              <a:t>Echinocandina o Anfotericina B liposomal</a:t>
            </a:r>
          </a:p>
          <a:p>
            <a:endParaRPr lang="es-ES" sz="2200"/>
          </a:p>
          <a:p>
            <a:r>
              <a:rPr lang="es-ES" sz="2200"/>
              <a:t>Desescalar a fluconazol si estabilidad hemodinámica </a:t>
            </a:r>
          </a:p>
          <a:p>
            <a:endParaRPr lang="es-ES" sz="2200"/>
          </a:p>
          <a:p>
            <a:r>
              <a:rPr lang="es-ES" sz="2200"/>
              <a:t>Retirada del catéter obligatoria</a:t>
            </a:r>
          </a:p>
          <a:p>
            <a:endParaRPr lang="es-ES" sz="2200"/>
          </a:p>
        </p:txBody>
      </p:sp>
    </p:spTree>
    <p:extLst>
      <p:ext uri="{BB962C8B-B14F-4D97-AF65-F5344CB8AC3E}">
        <p14:creationId xmlns:p14="http://schemas.microsoft.com/office/powerpoint/2010/main" val="4091245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F636731-4F79-5B49-CB4B-F85EF0977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s-ES" sz="4000"/>
              <a:t>¿Tratamiento siempre IV?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9C471A-0FD3-3828-4BC8-CB67A5A48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es-ES" sz="2200"/>
              <a:t>Terapia secuencial si</a:t>
            </a:r>
          </a:p>
          <a:p>
            <a:pPr lvl="1"/>
            <a:r>
              <a:rPr lang="es-ES" sz="2200"/>
              <a:t>Estabilidad hemodinámica</a:t>
            </a:r>
          </a:p>
          <a:p>
            <a:pPr lvl="1"/>
            <a:r>
              <a:rPr lang="es-ES" sz="2200"/>
              <a:t>Ausencia de embolismos a distancia</a:t>
            </a:r>
          </a:p>
          <a:p>
            <a:pPr lvl="1"/>
            <a:r>
              <a:rPr lang="es-ES" sz="2200"/>
              <a:t>Se ha documentado negatividad de HC</a:t>
            </a:r>
          </a:p>
          <a:p>
            <a:pPr lvl="1"/>
            <a:r>
              <a:rPr lang="es-ES" sz="2200"/>
              <a:t>En caso de S aureus emplear quinolonas o linezolid</a:t>
            </a:r>
          </a:p>
          <a:p>
            <a:pPr lvl="1"/>
            <a:r>
              <a:rPr lang="es-ES" sz="2200"/>
              <a:t>En caso de BGN quinolonas</a:t>
            </a:r>
          </a:p>
        </p:txBody>
      </p:sp>
    </p:spTree>
    <p:extLst>
      <p:ext uri="{BB962C8B-B14F-4D97-AF65-F5344CB8AC3E}">
        <p14:creationId xmlns:p14="http://schemas.microsoft.com/office/powerpoint/2010/main" val="24711798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B9EE3F3-89B7-43C3-8651-C4C968309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31885F6-1F50-4C64-EB74-5EFC3B8B1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991443"/>
            <a:ext cx="4443154" cy="1087819"/>
          </a:xfrm>
        </p:spPr>
        <p:txBody>
          <a:bodyPr anchor="b">
            <a:normAutofit/>
          </a:bodyPr>
          <a:lstStyle/>
          <a:p>
            <a:r>
              <a:rPr lang="es-ES" sz="3400"/>
              <a:t>Tratamiento conservador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AE4636-AEEC-45D6-84D4-7AC2DA48E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9CE0F4-2EB2-4F1F-8AAC-DB3571D9F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5541"/>
            <a:ext cx="43891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5D3365-2707-1AC9-DDD0-04229D153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2684095"/>
            <a:ext cx="4443154" cy="3492868"/>
          </a:xfrm>
        </p:spPr>
        <p:txBody>
          <a:bodyPr>
            <a:normAutofit/>
          </a:bodyPr>
          <a:lstStyle/>
          <a:p>
            <a:r>
              <a:rPr lang="es-ES" sz="1800"/>
              <a:t>Tratamiento sistémico</a:t>
            </a:r>
          </a:p>
          <a:p>
            <a:r>
              <a:rPr lang="es-ES" sz="1800"/>
              <a:t>Sellado con antibióticos</a:t>
            </a:r>
          </a:p>
          <a:p>
            <a:r>
              <a:rPr lang="es-ES" sz="1800"/>
              <a:t>Paciente estable</a:t>
            </a:r>
          </a:p>
          <a:p>
            <a:r>
              <a:rPr lang="es-ES" sz="1800"/>
              <a:t>Germen de baja virulencia</a:t>
            </a:r>
          </a:p>
          <a:p>
            <a:pPr lvl="1"/>
            <a:r>
              <a:rPr lang="es-ES" sz="1800"/>
              <a:t>CoNS</a:t>
            </a:r>
          </a:p>
          <a:p>
            <a:pPr marL="457200" lvl="1" indent="0">
              <a:buNone/>
            </a:pPr>
            <a:endParaRPr lang="es-ES" sz="180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29DAF65-8C29-3219-DD90-CB19E8392C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5816" y="1147174"/>
            <a:ext cx="6440424" cy="4508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362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8EA2B3-F34B-AB04-CEBD-27F520B02C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787" y="1122363"/>
            <a:ext cx="11277313" cy="2387600"/>
          </a:xfrm>
        </p:spPr>
        <p:txBody>
          <a:bodyPr>
            <a:normAutofit/>
          </a:bodyPr>
          <a:lstStyle/>
          <a:p>
            <a:r>
              <a:rPr lang="es-ES" dirty="0"/>
              <a:t>Infecciones relacionadas con catéteres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3F6C4B-32F9-FB33-FD77-7DC3A24B73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768840" cy="1655762"/>
          </a:xfrm>
        </p:spPr>
        <p:txBody>
          <a:bodyPr>
            <a:normAutofit fontScale="85000" lnSpcReduction="10000"/>
          </a:bodyPr>
          <a:lstStyle/>
          <a:p>
            <a:endParaRPr lang="es-ES" dirty="0"/>
          </a:p>
          <a:p>
            <a:r>
              <a:rPr lang="es-ES" dirty="0"/>
              <a:t>Philip Erick Wikman Jorgensen</a:t>
            </a:r>
          </a:p>
          <a:p>
            <a:r>
              <a:rPr lang="es-ES" dirty="0"/>
              <a:t>FEA Servicio de Medicina Interna/Infecciosas. Hospital General Universitario de Elda-FISABIO</a:t>
            </a:r>
          </a:p>
          <a:p>
            <a:r>
              <a:rPr lang="es-ES" dirty="0"/>
              <a:t>Profesor Asociado. Departamento Medicina Clínica. Universidad Miguel Hernández</a:t>
            </a:r>
          </a:p>
        </p:txBody>
      </p:sp>
      <p:pic>
        <p:nvPicPr>
          <p:cNvPr id="4" name="Google Shape;90;p1">
            <a:extLst>
              <a:ext uri="{FF2B5EF4-FFF2-40B4-BE49-F238E27FC236}">
                <a16:creationId xmlns:a16="http://schemas.microsoft.com/office/drawing/2014/main" id="{35B162E6-B067-AF22-448C-54C0E39B46F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94313" y="398808"/>
            <a:ext cx="1404303" cy="13124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 descr="Logotipo&#10;&#10;Descripción generada automáticamente">
            <a:extLst>
              <a:ext uri="{FF2B5EF4-FFF2-40B4-BE49-F238E27FC236}">
                <a16:creationId xmlns:a16="http://schemas.microsoft.com/office/drawing/2014/main" id="{8BE73C50-761F-2D43-7301-7073D549B8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550" y="-22046"/>
            <a:ext cx="5642266" cy="2013398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5F06A6D7-FB88-293E-77A0-7519936D56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83781" y="5839097"/>
            <a:ext cx="2616320" cy="799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5814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2AE0305-E52F-C0A0-9BE1-E7FF86096A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329775"/>
            <a:ext cx="10905066" cy="4198448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038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BFCAA64-010B-619F-2C46-F2568ED3C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s-ES" sz="4000"/>
              <a:t>¿Hemocultivos de control?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2F771E-527D-5EAA-3663-F395E3093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es-ES" sz="2200"/>
              <a:t>S. aureus (72 horas) hasta negatividad</a:t>
            </a:r>
          </a:p>
          <a:p>
            <a:r>
              <a:rPr lang="es-ES" sz="2200"/>
              <a:t>Cándida (48 horas) hasta negatividad</a:t>
            </a:r>
          </a:p>
          <a:p>
            <a:r>
              <a:rPr lang="es-ES" sz="2200"/>
              <a:t>En caso de mantener el catéter (72horas)</a:t>
            </a:r>
          </a:p>
          <a:p>
            <a:endParaRPr lang="es-ES" sz="2200"/>
          </a:p>
          <a:p>
            <a:r>
              <a:rPr lang="es-ES" sz="2200"/>
              <a:t>Descartar Tromboflebitis supurada</a:t>
            </a:r>
          </a:p>
          <a:p>
            <a:r>
              <a:rPr lang="es-ES" sz="2200"/>
              <a:t>Descartar Endocarditis</a:t>
            </a:r>
          </a:p>
          <a:p>
            <a:endParaRPr lang="es-ES" sz="2200"/>
          </a:p>
          <a:p>
            <a:endParaRPr lang="es-ES" sz="2200"/>
          </a:p>
        </p:txBody>
      </p:sp>
    </p:spTree>
    <p:extLst>
      <p:ext uri="{BB962C8B-B14F-4D97-AF65-F5344CB8AC3E}">
        <p14:creationId xmlns:p14="http://schemas.microsoft.com/office/powerpoint/2010/main" val="10038229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3541C6F-8C40-35C2-9BD0-EAEB2F7C13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934466"/>
            <a:ext cx="10905066" cy="4989067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649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B65C0385-5E30-4D2E-AF9F-4639659D3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ráfico en un documento con un bolígrafo">
            <a:extLst>
              <a:ext uri="{FF2B5EF4-FFF2-40B4-BE49-F238E27FC236}">
                <a16:creationId xmlns:a16="http://schemas.microsoft.com/office/drawing/2014/main" id="{D9051EAE-477D-DACB-3960-AFEED0D541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604" r="3886" b="2"/>
          <a:stretch/>
        </p:blipFill>
        <p:spPr>
          <a:xfrm>
            <a:off x="20" y="1666568"/>
            <a:ext cx="6106195" cy="5191432"/>
          </a:xfrm>
          <a:prstGeom prst="rect">
            <a:avLst/>
          </a:prstGeom>
        </p:spPr>
      </p:pic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335820B-3A29-42C5-AA8D-10ECA43CD9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1729117"/>
          </a:xfrm>
          <a:prstGeom prst="rect">
            <a:avLst/>
          </a:prstGeom>
          <a:ln>
            <a:noFill/>
          </a:ln>
          <a:effectLst>
            <a:outerShdw blurRad="368300" dist="101600" dir="5460000" sx="90000" sy="90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B878D4-33BF-8E4D-2C49-86005540C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408" y="2249766"/>
            <a:ext cx="4953163" cy="4070303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endParaRPr lang="es-ES" sz="1900" dirty="0"/>
          </a:p>
          <a:p>
            <a:pPr marL="0" indent="0">
              <a:buNone/>
            </a:pPr>
            <a:endParaRPr lang="es-ES" sz="1900" dirty="0"/>
          </a:p>
          <a:p>
            <a:pPr marL="0" indent="0">
              <a:buNone/>
            </a:pPr>
            <a:r>
              <a:rPr lang="es-ES" sz="3600" dirty="0"/>
              <a:t>… para invertir en tu futuro</a:t>
            </a:r>
          </a:p>
          <a:p>
            <a:endParaRPr lang="es-ES" sz="1900" dirty="0"/>
          </a:p>
          <a:p>
            <a:endParaRPr lang="es-ES" sz="1900" dirty="0"/>
          </a:p>
          <a:p>
            <a:endParaRPr lang="es-ES" sz="1900" dirty="0"/>
          </a:p>
          <a:p>
            <a:endParaRPr lang="es-ES" sz="1900" dirty="0"/>
          </a:p>
          <a:p>
            <a:pPr marL="0" indent="0">
              <a:buNone/>
            </a:pPr>
            <a:endParaRPr lang="es-ES" sz="1900" dirty="0"/>
          </a:p>
          <a:p>
            <a:pPr marL="0" indent="0">
              <a:buNone/>
            </a:pPr>
            <a:r>
              <a:rPr lang="es-ES" sz="1900" dirty="0"/>
              <a:t>									                                         </a:t>
            </a:r>
          </a:p>
          <a:p>
            <a:pPr marL="0" indent="0">
              <a:buNone/>
            </a:pPr>
            <a:r>
              <a:rPr lang="es-ES" sz="1900" dirty="0"/>
              <a:t>			              </a:t>
            </a:r>
            <a:r>
              <a:rPr lang="es-ES" sz="2600" dirty="0"/>
              <a:t>Jim </a:t>
            </a:r>
            <a:r>
              <a:rPr lang="es-ES" sz="2600" dirty="0" err="1"/>
              <a:t>Rohn</a:t>
            </a:r>
            <a:endParaRPr lang="es-ES" sz="2600" dirty="0"/>
          </a:p>
          <a:p>
            <a:endParaRPr lang="es-ES" sz="1900" dirty="0"/>
          </a:p>
          <a:p>
            <a:endParaRPr lang="es-ES" sz="1900" dirty="0"/>
          </a:p>
          <a:p>
            <a:endParaRPr lang="es-ES" sz="1900" dirty="0"/>
          </a:p>
          <a:p>
            <a:pPr marL="0" indent="0">
              <a:buNone/>
            </a:pPr>
            <a:endParaRPr lang="es-ES" sz="1900" dirty="0"/>
          </a:p>
        </p:txBody>
      </p:sp>
    </p:spTree>
    <p:extLst>
      <p:ext uri="{BB962C8B-B14F-4D97-AF65-F5344CB8AC3E}">
        <p14:creationId xmlns:p14="http://schemas.microsoft.com/office/powerpoint/2010/main" val="224081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B247AC0-4BD1-CAF4-2503-C698ABE54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s-ES" sz="4000"/>
              <a:t>Guión	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765F2F-1E1A-379F-B1EF-A767E3D6B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es-ES" sz="2200"/>
              <a:t>Epidemiología</a:t>
            </a:r>
          </a:p>
          <a:p>
            <a:r>
              <a:rPr lang="es-ES" sz="2200"/>
              <a:t>Diagnóstico</a:t>
            </a:r>
          </a:p>
          <a:p>
            <a:pPr lvl="1"/>
            <a:r>
              <a:rPr lang="es-ES" sz="2200"/>
              <a:t>Conservando el catéter</a:t>
            </a:r>
          </a:p>
          <a:p>
            <a:pPr lvl="1"/>
            <a:r>
              <a:rPr lang="es-ES" sz="2200"/>
              <a:t>Retirando el catéter</a:t>
            </a:r>
          </a:p>
          <a:p>
            <a:r>
              <a:rPr lang="es-ES" sz="2200"/>
              <a:t>Tratamiento empírico</a:t>
            </a:r>
          </a:p>
          <a:p>
            <a:r>
              <a:rPr lang="es-ES" sz="2200"/>
              <a:t>Dispositivos endovasculares</a:t>
            </a:r>
          </a:p>
        </p:txBody>
      </p:sp>
    </p:spTree>
    <p:extLst>
      <p:ext uri="{BB962C8B-B14F-4D97-AF65-F5344CB8AC3E}">
        <p14:creationId xmlns:p14="http://schemas.microsoft.com/office/powerpoint/2010/main" val="1618308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C3A39A2-8DB7-D78E-29D5-6C14DB6CC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s-ES" sz="4000"/>
              <a:t>Epidemiología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55F6C9-949F-371F-480E-1771ED773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es-ES" sz="2200"/>
              <a:t>70% de los ingresos llevarán uno de estos dispositivos</a:t>
            </a:r>
          </a:p>
          <a:p>
            <a:r>
              <a:rPr lang="es-ES" sz="2200"/>
              <a:t>Incidencia de infección</a:t>
            </a:r>
          </a:p>
          <a:p>
            <a:pPr lvl="1"/>
            <a:r>
              <a:rPr lang="es-ES" sz="2200"/>
              <a:t>Tipo de catéter, Lugar de inserción, La experiencia, La frecuencia de uso, Características del paciente y Uso de estrategias preventivas.</a:t>
            </a:r>
          </a:p>
          <a:p>
            <a:r>
              <a:rPr lang="es-ES" sz="2200"/>
              <a:t>15-30% de las bacteriemias nosocomiales</a:t>
            </a:r>
          </a:p>
          <a:p>
            <a:r>
              <a:rPr lang="es-ES" sz="2200"/>
              <a:t>Mortalidad 12-25%</a:t>
            </a:r>
          </a:p>
          <a:p>
            <a:r>
              <a:rPr lang="es-ES" sz="2200"/>
              <a:t>Incremento de 18.000 euros por episodio</a:t>
            </a:r>
          </a:p>
          <a:p>
            <a:endParaRPr lang="es-ES" sz="2200"/>
          </a:p>
        </p:txBody>
      </p:sp>
    </p:spTree>
    <p:extLst>
      <p:ext uri="{BB962C8B-B14F-4D97-AF65-F5344CB8AC3E}">
        <p14:creationId xmlns:p14="http://schemas.microsoft.com/office/powerpoint/2010/main" val="395383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0A4EA57-779B-7A9C-1665-87E319D89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s-ES" sz="4000"/>
              <a:t>Diagnóstico.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1E869A-E7DF-57D9-5DD6-537AA4ECC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es-ES" sz="2200"/>
              <a:t>Cuando sospechar una infección por catéter</a:t>
            </a:r>
          </a:p>
          <a:p>
            <a:pPr lvl="1"/>
            <a:r>
              <a:rPr lang="es-ES" sz="2200"/>
              <a:t>Fiebre, tiritonas o hipotensión con signos de infección en la zona proximal a los sitios de inserción en catéteres periféricos o en la piel que hay sobre el túnel subcutáneo en los catéteres tunelizados</a:t>
            </a:r>
          </a:p>
          <a:p>
            <a:pPr lvl="1"/>
            <a:r>
              <a:rPr lang="es-ES" sz="2200"/>
              <a:t>Signos locales de infección en el punto de inserción del catéter</a:t>
            </a:r>
          </a:p>
          <a:p>
            <a:pPr lvl="1"/>
            <a:r>
              <a:rPr lang="es-ES" sz="2200"/>
              <a:t>Hemocultivos persistentemente positivos para determinados patógenos</a:t>
            </a:r>
          </a:p>
          <a:p>
            <a:pPr lvl="1"/>
            <a:r>
              <a:rPr lang="es-ES" sz="2200"/>
              <a:t>Embolismos sépticos</a:t>
            </a:r>
          </a:p>
          <a:p>
            <a:pPr lvl="1"/>
            <a:r>
              <a:rPr lang="es-ES" sz="2200"/>
              <a:t>Infecciones focales producidos por diseminación bacteriana hematógena</a:t>
            </a:r>
          </a:p>
        </p:txBody>
      </p:sp>
    </p:spTree>
    <p:extLst>
      <p:ext uri="{BB962C8B-B14F-4D97-AF65-F5344CB8AC3E}">
        <p14:creationId xmlns:p14="http://schemas.microsoft.com/office/powerpoint/2010/main" val="3087606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A45B2E2-D6E2-B9A5-E637-7A9B1EB35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s-ES" sz="4000"/>
              <a:t>Diagnostico. infección complicada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B018A0-45EB-8A9B-0670-C3121ED21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es-ES" sz="2200"/>
              <a:t>Infección por catéter más:</a:t>
            </a:r>
          </a:p>
          <a:p>
            <a:pPr lvl="1"/>
            <a:r>
              <a:rPr lang="es-ES" sz="2200"/>
              <a:t>Tromboflebitis supurativa</a:t>
            </a:r>
          </a:p>
          <a:p>
            <a:pPr lvl="1"/>
            <a:r>
              <a:rPr lang="es-ES" sz="2200"/>
              <a:t>Metástasis sépticas</a:t>
            </a:r>
          </a:p>
          <a:p>
            <a:pPr lvl="1"/>
            <a:r>
              <a:rPr lang="es-ES" sz="2200"/>
              <a:t>Infección extraluminal</a:t>
            </a:r>
          </a:p>
          <a:p>
            <a:pPr lvl="1"/>
            <a:r>
              <a:rPr lang="es-ES" sz="2200"/>
              <a:t>Shock séptico</a:t>
            </a:r>
          </a:p>
          <a:p>
            <a:pPr lvl="1"/>
            <a:r>
              <a:rPr lang="es-ES" sz="2200"/>
              <a:t>IPC que no se resuelve</a:t>
            </a:r>
          </a:p>
          <a:p>
            <a:pPr lvl="1"/>
            <a:r>
              <a:rPr lang="es-ES" sz="2200"/>
              <a:t>Inmunodeprimidos</a:t>
            </a:r>
          </a:p>
          <a:p>
            <a:pPr lvl="1"/>
            <a:r>
              <a:rPr lang="es-ES" sz="2200"/>
              <a:t>Fiebre o bacteriemia que no se resuelve en 72h</a:t>
            </a:r>
          </a:p>
        </p:txBody>
      </p:sp>
    </p:spTree>
    <p:extLst>
      <p:ext uri="{BB962C8B-B14F-4D97-AF65-F5344CB8AC3E}">
        <p14:creationId xmlns:p14="http://schemas.microsoft.com/office/powerpoint/2010/main" val="2872506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42B90CC-7929-E44F-A2F1-556CE6E5E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s-ES" sz="4000"/>
              <a:t>Diagnóstico. Sin retirada de catéter.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10B584-B87C-F5A6-1322-BAF2A4CEA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es-ES" sz="2200"/>
              <a:t>Hemocultivos de vena periférica</a:t>
            </a:r>
          </a:p>
          <a:p>
            <a:pPr lvl="1"/>
            <a:r>
              <a:rPr lang="es-ES" sz="2200"/>
              <a:t>TÉCNICA ADECUADA!!!</a:t>
            </a:r>
          </a:p>
          <a:p>
            <a:pPr lvl="1"/>
            <a:endParaRPr lang="es-ES" sz="2200"/>
          </a:p>
          <a:p>
            <a:r>
              <a:rPr lang="es-ES" sz="2200"/>
              <a:t>Hemocultivos de vía central </a:t>
            </a:r>
          </a:p>
          <a:p>
            <a:pPr lvl="1"/>
            <a:r>
              <a:rPr lang="es-ES" sz="2200"/>
              <a:t>De cada una de las luces</a:t>
            </a:r>
          </a:p>
          <a:p>
            <a:pPr lvl="1"/>
            <a:endParaRPr lang="es-ES" sz="2200"/>
          </a:p>
          <a:p>
            <a:r>
              <a:rPr lang="es-ES" sz="2200"/>
              <a:t>Antes de la antibioterapia</a:t>
            </a:r>
          </a:p>
          <a:p>
            <a:pPr marL="0" indent="0">
              <a:buNone/>
            </a:pPr>
            <a:endParaRPr lang="es-ES" sz="2200"/>
          </a:p>
          <a:p>
            <a:endParaRPr lang="es-ES" sz="2200"/>
          </a:p>
          <a:p>
            <a:endParaRPr lang="es-ES" sz="2200"/>
          </a:p>
          <a:p>
            <a:endParaRPr lang="es-ES" sz="2200"/>
          </a:p>
        </p:txBody>
      </p:sp>
    </p:spTree>
    <p:extLst>
      <p:ext uri="{BB962C8B-B14F-4D97-AF65-F5344CB8AC3E}">
        <p14:creationId xmlns:p14="http://schemas.microsoft.com/office/powerpoint/2010/main" val="3725310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742475F-4A68-5726-AEC8-00076B686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s-ES" sz="4000"/>
              <a:t>Diagnóstico. Interpretación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14DCA9-65C8-7AFB-1EB4-60C5CA895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es-ES" sz="2200"/>
              <a:t>Propionibacterium, Bacillus, y mayoría de Corynebacterium-&gt; contaminantes.</a:t>
            </a:r>
          </a:p>
          <a:p>
            <a:r>
              <a:rPr lang="es-ES" sz="2200"/>
              <a:t>Staphylococcus coagulasa negativos.</a:t>
            </a:r>
          </a:p>
          <a:p>
            <a:pPr lvl="1"/>
            <a:r>
              <a:rPr lang="es-ES" sz="2200"/>
              <a:t> ½ contaminante</a:t>
            </a:r>
          </a:p>
          <a:p>
            <a:pPr lvl="1"/>
            <a:r>
              <a:rPr lang="es-ES" sz="2200"/>
              <a:t>2/2 bacteriemia verdadera</a:t>
            </a:r>
          </a:p>
          <a:p>
            <a:r>
              <a:rPr lang="es-ES" sz="2200"/>
              <a:t>Resto de patógenos bacteriemia verdadera</a:t>
            </a:r>
          </a:p>
          <a:p>
            <a:r>
              <a:rPr lang="es-ES" sz="2200"/>
              <a:t>Diferencial de tiempo de 120 minutos</a:t>
            </a:r>
          </a:p>
          <a:p>
            <a:r>
              <a:rPr lang="es-ES" sz="2200"/>
              <a:t>Tecnicas especiales (endoluminal brushing, cultivo semicuantitativo de pieol, AOLC (acridine Orange leuckocyte cutospin))</a:t>
            </a:r>
          </a:p>
        </p:txBody>
      </p:sp>
    </p:spTree>
    <p:extLst>
      <p:ext uri="{BB962C8B-B14F-4D97-AF65-F5344CB8AC3E}">
        <p14:creationId xmlns:p14="http://schemas.microsoft.com/office/powerpoint/2010/main" val="431119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4C575E7-1C78-27A0-E0F9-450510958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s-ES" sz="4000"/>
              <a:t>Diagnóstico con retirada de catéter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C8F5BC-75A0-F877-B2F9-329130B13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es-ES" sz="2000"/>
              <a:t>Mandar a cultivar únicamente si hay sospecha de infección</a:t>
            </a:r>
          </a:p>
          <a:p>
            <a:r>
              <a:rPr lang="es-ES" sz="2000"/>
              <a:t>Cortar los últimos 5 cm de la punta</a:t>
            </a:r>
          </a:p>
          <a:p>
            <a:r>
              <a:rPr lang="es-ES" sz="2000"/>
              <a:t>Llevar a laboratorio en contenedor estéril y seco</a:t>
            </a:r>
          </a:p>
          <a:p>
            <a:r>
              <a:rPr lang="es-ES" sz="2000"/>
              <a:t>Tecnica de Maki, &gt;15 UFC</a:t>
            </a:r>
          </a:p>
          <a:p>
            <a:r>
              <a:rPr lang="es-ES" sz="2000"/>
              <a:t>Tecnica de Cleri</a:t>
            </a:r>
          </a:p>
          <a:p>
            <a:r>
              <a:rPr lang="es-ES" sz="2000"/>
              <a:t>Reservorios</a:t>
            </a:r>
          </a:p>
          <a:p>
            <a:pPr lvl="1"/>
            <a:r>
              <a:rPr lang="es-ES" sz="2000"/>
              <a:t>Punta</a:t>
            </a:r>
          </a:p>
          <a:p>
            <a:pPr lvl="1"/>
            <a:r>
              <a:rPr lang="es-ES" sz="2000"/>
              <a:t>Reservorio en sí</a:t>
            </a:r>
          </a:p>
          <a:p>
            <a:r>
              <a:rPr lang="es-ES" sz="2000"/>
              <a:t>Pus del punto de inserción</a:t>
            </a:r>
          </a:p>
        </p:txBody>
      </p:sp>
    </p:spTree>
    <p:extLst>
      <p:ext uri="{BB962C8B-B14F-4D97-AF65-F5344CB8AC3E}">
        <p14:creationId xmlns:p14="http://schemas.microsoft.com/office/powerpoint/2010/main" val="40882417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14386</TotalTime>
  <Words>687</Words>
  <Application>Microsoft Office PowerPoint</Application>
  <PresentationFormat>Panorámica</PresentationFormat>
  <Paragraphs>162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Tema de Office</vt:lpstr>
      <vt:lpstr>Presentación de PowerPoint</vt:lpstr>
      <vt:lpstr>Infecciones relacionadas con catéteres</vt:lpstr>
      <vt:lpstr>Guión </vt:lpstr>
      <vt:lpstr>Epidemiología</vt:lpstr>
      <vt:lpstr>Diagnóstico. </vt:lpstr>
      <vt:lpstr>Diagnostico. infección complicada</vt:lpstr>
      <vt:lpstr>Diagnóstico. Sin retirada de catéter.</vt:lpstr>
      <vt:lpstr>Diagnóstico. Interpretación</vt:lpstr>
      <vt:lpstr>Diagnóstico con retirada de catéter</vt:lpstr>
      <vt:lpstr>Tratamiento </vt:lpstr>
      <vt:lpstr>Tratamiento empirico</vt:lpstr>
      <vt:lpstr>Tratamiento empírico</vt:lpstr>
      <vt:lpstr>Antibioterapia dirigida</vt:lpstr>
      <vt:lpstr>Antibioterapia dirigida</vt:lpstr>
      <vt:lpstr>Antibioterapia dirigida</vt:lpstr>
      <vt:lpstr>Antibioterapia dirigida</vt:lpstr>
      <vt:lpstr>Antibioterapia dirigida</vt:lpstr>
      <vt:lpstr>¿Tratamiento siempre IV?</vt:lpstr>
      <vt:lpstr>Tratamiento conservador</vt:lpstr>
      <vt:lpstr>Presentación de PowerPoint</vt:lpstr>
      <vt:lpstr>¿Hemocultivos de control?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Philip Wikman</dc:creator>
  <cp:lastModifiedBy>Philip Wikman</cp:lastModifiedBy>
  <cp:revision>72</cp:revision>
  <dcterms:created xsi:type="dcterms:W3CDTF">2023-11-27T12:22:15Z</dcterms:created>
  <dcterms:modified xsi:type="dcterms:W3CDTF">2024-02-14T22:37:38Z</dcterms:modified>
</cp:coreProperties>
</file>