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87" r:id="rId2"/>
    <p:sldId id="256" r:id="rId3"/>
    <p:sldId id="388" r:id="rId4"/>
    <p:sldId id="390" r:id="rId5"/>
    <p:sldId id="394" r:id="rId6"/>
    <p:sldId id="395" r:id="rId7"/>
    <p:sldId id="411" r:id="rId8"/>
    <p:sldId id="396" r:id="rId9"/>
    <p:sldId id="397" r:id="rId10"/>
    <p:sldId id="398" r:id="rId11"/>
    <p:sldId id="410" r:id="rId12"/>
    <p:sldId id="391" r:id="rId13"/>
    <p:sldId id="399" r:id="rId14"/>
    <p:sldId id="412" r:id="rId15"/>
    <p:sldId id="413" r:id="rId16"/>
    <p:sldId id="402" r:id="rId17"/>
    <p:sldId id="400" r:id="rId18"/>
    <p:sldId id="401" r:id="rId19"/>
    <p:sldId id="392" r:id="rId20"/>
    <p:sldId id="403" r:id="rId21"/>
    <p:sldId id="404" r:id="rId22"/>
    <p:sldId id="414" r:id="rId23"/>
    <p:sldId id="405" r:id="rId24"/>
    <p:sldId id="393" r:id="rId25"/>
    <p:sldId id="406" r:id="rId26"/>
    <p:sldId id="407" r:id="rId27"/>
    <p:sldId id="408" r:id="rId28"/>
    <p:sldId id="409" r:id="rId29"/>
    <p:sldId id="389"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49" autoAdjust="0"/>
  </p:normalViewPr>
  <p:slideViewPr>
    <p:cSldViewPr snapToGrid="0">
      <p:cViewPr varScale="1">
        <p:scale>
          <a:sx n="63" d="100"/>
          <a:sy n="63" d="100"/>
        </p:scale>
        <p:origin x="8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B7FB0-9701-40E8-BF5F-297FD2C0F91D}" type="datetimeFigureOut">
              <a:rPr lang="es-ES" smtClean="0"/>
              <a:t>26/02/2024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7985D-F0F4-47F1-91B5-0558438DF10D}" type="slidenum">
              <a:rPr lang="es-ES" smtClean="0"/>
              <a:t>‹Nº›</a:t>
            </a:fld>
            <a:endParaRPr lang="es-ES"/>
          </a:p>
        </p:txBody>
      </p:sp>
    </p:spTree>
    <p:extLst>
      <p:ext uri="{BB962C8B-B14F-4D97-AF65-F5344CB8AC3E}">
        <p14:creationId xmlns:p14="http://schemas.microsoft.com/office/powerpoint/2010/main" val="345638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6B7985D-F0F4-47F1-91B5-0558438DF10D}" type="slidenum">
              <a:rPr lang="es-ES" smtClean="0"/>
              <a:t>26</a:t>
            </a:fld>
            <a:endParaRPr lang="es-ES"/>
          </a:p>
        </p:txBody>
      </p:sp>
    </p:spTree>
    <p:extLst>
      <p:ext uri="{BB962C8B-B14F-4D97-AF65-F5344CB8AC3E}">
        <p14:creationId xmlns:p14="http://schemas.microsoft.com/office/powerpoint/2010/main" val="41549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9A184-0EB8-F271-9B57-0AEF498A27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D2775BA-606D-A284-C1E8-A0709CFD9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211374-ED34-5F79-DEAC-7E64D95000CD}"/>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452C5D73-6AE2-DDF2-9B77-353C9CA482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8A2E9F-3EC3-097D-08B3-3AD970EFEEC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96815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49487-A3AD-C867-CD34-7D5B3A2F82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D0E9FE-725D-B7C2-7F0B-00462B967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149BC8-7FBE-EB6A-BD29-8CE439D4A81F}"/>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6B837AD5-7070-72DB-57D8-92B924DCBA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4386EF-52EE-4D82-0FC2-0139BAEAA5B2}"/>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08533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8511B3-7AB4-98B0-05D6-2EF8383037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EDAF0-5E22-381C-38BC-1190F1070C6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81BB45-3162-C2C2-C5CB-551CC10B04F9}"/>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5CAB53FA-B4D1-C0D6-4BFD-C99CE0D0EC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2F6DB-06CB-8397-8A85-C2EF6888E549}"/>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5723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B221C-23D6-56F3-B6A7-0B92A1D10E3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2AEDA81-DE27-AA3C-CD32-C4743968C20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CE61A4-AA5F-A43C-F510-89C2CF64B95F}"/>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7F11BA0C-7AB3-1ABA-6821-3029939ED6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5C89B6-603B-514A-3EBA-C6F89C4CF21B}"/>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259784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D90A9-AB3B-431C-0BA8-886157F70C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86934B-1A0B-C8CD-49E9-803CF34D9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1099C5-29A3-2E11-8236-5E47067DB660}"/>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E5C4F7B9-633B-5988-619D-6B6E21983A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C64339-0125-EA8E-1BD4-45890FBA8258}"/>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6078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F2A15-5FB1-9EDE-4A4E-4910E9E43E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B2C49B-A217-F5BA-C357-2394CE9225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CD5ECD-3EC8-C951-9E3B-F0B98C3C46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EBC8093-8260-5507-B7D7-BE80B5ACF894}"/>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6" name="Marcador de pie de página 5">
            <a:extLst>
              <a:ext uri="{FF2B5EF4-FFF2-40B4-BE49-F238E27FC236}">
                <a16:creationId xmlns:a16="http://schemas.microsoft.com/office/drawing/2014/main" id="{02D5F352-DBB3-6D37-DA06-586A22AD68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E3DFC4-B809-F96E-F7B5-34B30FD97E31}"/>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63035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A7190-BA51-74D9-272A-AEA643FADC0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676867A-49DA-FB53-F1CE-AC3DA0254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03B9A2D-D65C-0D06-74CF-B0593C9B95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04C134C-1A9F-0541-F520-F253295B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E9331-5A59-9997-2DD3-1D78DEC2DA3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FDF003-6EC2-2561-7927-C5F48B9D4DDF}"/>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8" name="Marcador de pie de página 7">
            <a:extLst>
              <a:ext uri="{FF2B5EF4-FFF2-40B4-BE49-F238E27FC236}">
                <a16:creationId xmlns:a16="http://schemas.microsoft.com/office/drawing/2014/main" id="{D307C1C0-048D-8905-B310-555D9CACBEF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97B8E84-74FA-7E98-5E4A-CD87AC20F12E}"/>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276029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46056-2C3B-93DD-8CDE-A0C20905BF1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ACB270F-57FE-974E-85D8-DEF13CD03F89}"/>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4" name="Marcador de pie de página 3">
            <a:extLst>
              <a:ext uri="{FF2B5EF4-FFF2-40B4-BE49-F238E27FC236}">
                <a16:creationId xmlns:a16="http://schemas.microsoft.com/office/drawing/2014/main" id="{C1D9C087-48D2-2887-3F75-6000C1B6DA7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101526-1F51-F271-C9BF-9B6E45A79451}"/>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655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0E025B-8A67-23BA-A204-9E18FE57F882}"/>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3" name="Marcador de pie de página 2">
            <a:extLst>
              <a:ext uri="{FF2B5EF4-FFF2-40B4-BE49-F238E27FC236}">
                <a16:creationId xmlns:a16="http://schemas.microsoft.com/office/drawing/2014/main" id="{082B018C-9935-410A-FE96-312471B1880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DA3144-0D21-57C2-2A66-3DC3EDCFB14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12423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B5651-12C2-65BC-12F8-F40CC11274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C6D926-6A6C-DC9A-424E-BC4B19970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10E6BA3-243A-C627-3147-65B10E73D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FA117F-BF56-A684-1C04-A0F06E67CB29}"/>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6" name="Marcador de pie de página 5">
            <a:extLst>
              <a:ext uri="{FF2B5EF4-FFF2-40B4-BE49-F238E27FC236}">
                <a16:creationId xmlns:a16="http://schemas.microsoft.com/office/drawing/2014/main" id="{EEAF6E46-D06F-6F60-4A6C-EE2BB01C9B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014AB7-39F7-68AE-E8CA-ACD8B3DAD6DE}"/>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28446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0BE48-CB46-94EB-8F4B-BC56FB2162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B888F3A-ACF6-1F8A-C131-03B1ECB6B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54ED2E-D912-CC91-40D6-DEE06CD2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F10D4F-024E-B95F-30AF-410797F6BEB1}"/>
              </a:ext>
            </a:extLst>
          </p:cNvPr>
          <p:cNvSpPr>
            <a:spLocks noGrp="1"/>
          </p:cNvSpPr>
          <p:nvPr>
            <p:ph type="dt" sz="half" idx="10"/>
          </p:nvPr>
        </p:nvSpPr>
        <p:spPr/>
        <p:txBody>
          <a:bodyPr/>
          <a:lstStyle/>
          <a:p>
            <a:fld id="{354ADBD0-4909-408A-9456-8108D8239B38}" type="datetimeFigureOut">
              <a:rPr lang="es-ES" smtClean="0"/>
              <a:t>26/02/2024</a:t>
            </a:fld>
            <a:endParaRPr lang="es-ES"/>
          </a:p>
        </p:txBody>
      </p:sp>
      <p:sp>
        <p:nvSpPr>
          <p:cNvPr id="6" name="Marcador de pie de página 5">
            <a:extLst>
              <a:ext uri="{FF2B5EF4-FFF2-40B4-BE49-F238E27FC236}">
                <a16:creationId xmlns:a16="http://schemas.microsoft.com/office/drawing/2014/main" id="{F6BA556C-C60E-6CED-F9F3-12A119274B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CEC522B-4A94-7553-FB73-41C0A84CFBC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60200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081D49-3517-5FDE-C425-C23CD22E4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F4DCBD-5A38-512C-D9D8-ADBE84C13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D1BE63-2268-F1EC-7D6D-82B00BC94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ADBD0-4909-408A-9456-8108D8239B38}" type="datetimeFigureOut">
              <a:rPr lang="es-ES" smtClean="0"/>
              <a:t>26/02/2024</a:t>
            </a:fld>
            <a:endParaRPr lang="es-ES"/>
          </a:p>
        </p:txBody>
      </p:sp>
      <p:sp>
        <p:nvSpPr>
          <p:cNvPr id="5" name="Marcador de pie de página 4">
            <a:extLst>
              <a:ext uri="{FF2B5EF4-FFF2-40B4-BE49-F238E27FC236}">
                <a16:creationId xmlns:a16="http://schemas.microsoft.com/office/drawing/2014/main" id="{0F9E02CB-6211-7D71-A601-9B1FD91D6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7C65F78-B106-4BBF-8A4F-E640D3AC5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C7BF2-8A10-464E-82BF-AE1FEED456E5}" type="slidenum">
              <a:rPr lang="es-ES" smtClean="0"/>
              <a:t>‹Nº›</a:t>
            </a:fld>
            <a:endParaRPr lang="es-ES"/>
          </a:p>
        </p:txBody>
      </p:sp>
    </p:spTree>
    <p:extLst>
      <p:ext uri="{BB962C8B-B14F-4D97-AF65-F5344CB8AC3E}">
        <p14:creationId xmlns:p14="http://schemas.microsoft.com/office/powerpoint/2010/main" val="381974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1FD4B2-E152-E8C2-8850-EDA534CC1842}"/>
              </a:ext>
            </a:extLst>
          </p:cNvPr>
          <p:cNvPicPr>
            <a:picLocks noChangeAspect="1"/>
          </p:cNvPicPr>
          <p:nvPr/>
        </p:nvPicPr>
        <p:blipFill>
          <a:blip r:embed="rId2"/>
          <a:stretch>
            <a:fillRect/>
          </a:stretch>
        </p:blipFill>
        <p:spPr>
          <a:xfrm>
            <a:off x="0" y="425956"/>
            <a:ext cx="12192000" cy="6006088"/>
          </a:xfrm>
          <a:prstGeom prst="rect">
            <a:avLst/>
          </a:prstGeom>
        </p:spPr>
      </p:pic>
    </p:spTree>
    <p:extLst>
      <p:ext uri="{BB962C8B-B14F-4D97-AF65-F5344CB8AC3E}">
        <p14:creationId xmlns:p14="http://schemas.microsoft.com/office/powerpoint/2010/main" val="62516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BA72D-E0B3-DFE5-95FD-D099F29F3B01}"/>
              </a:ext>
            </a:extLst>
          </p:cNvPr>
          <p:cNvSpPr>
            <a:spLocks noGrp="1"/>
          </p:cNvSpPr>
          <p:nvPr>
            <p:ph type="title"/>
          </p:nvPr>
        </p:nvSpPr>
        <p:spPr/>
        <p:txBody>
          <a:bodyPr/>
          <a:lstStyle/>
          <a:p>
            <a:r>
              <a:rPr lang="es-ES" dirty="0" err="1"/>
              <a:t>Strongyloidiasis</a:t>
            </a:r>
            <a:r>
              <a:rPr lang="es-ES" dirty="0"/>
              <a:t> grave</a:t>
            </a:r>
          </a:p>
        </p:txBody>
      </p:sp>
      <p:sp>
        <p:nvSpPr>
          <p:cNvPr id="3" name="Marcador de contenido 2">
            <a:extLst>
              <a:ext uri="{FF2B5EF4-FFF2-40B4-BE49-F238E27FC236}">
                <a16:creationId xmlns:a16="http://schemas.microsoft.com/office/drawing/2014/main" id="{7A008F48-7349-5275-D996-6FA04E92BD42}"/>
              </a:ext>
            </a:extLst>
          </p:cNvPr>
          <p:cNvSpPr>
            <a:spLocks noGrp="1"/>
          </p:cNvSpPr>
          <p:nvPr>
            <p:ph idx="1"/>
          </p:nvPr>
        </p:nvSpPr>
        <p:spPr/>
        <p:txBody>
          <a:bodyPr/>
          <a:lstStyle/>
          <a:p>
            <a:r>
              <a:rPr lang="es-ES" dirty="0" err="1"/>
              <a:t>Hiperinfestación</a:t>
            </a:r>
            <a:r>
              <a:rPr lang="es-ES" dirty="0"/>
              <a:t>, </a:t>
            </a:r>
            <a:r>
              <a:rPr lang="es-ES" dirty="0" err="1"/>
              <a:t>Strongyloidiasis</a:t>
            </a:r>
            <a:r>
              <a:rPr lang="es-ES" dirty="0"/>
              <a:t> diseminada</a:t>
            </a:r>
          </a:p>
          <a:p>
            <a:pPr lvl="1"/>
            <a:r>
              <a:rPr lang="es-ES" dirty="0"/>
              <a:t>Mortalidad 60%.</a:t>
            </a:r>
          </a:p>
          <a:p>
            <a:r>
              <a:rPr lang="es-ES" dirty="0"/>
              <a:t>Inmunodeprimidos (corticoides, alcoholismo, </a:t>
            </a:r>
            <a:r>
              <a:rPr lang="es-ES" dirty="0" err="1"/>
              <a:t>rituximab</a:t>
            </a:r>
            <a:r>
              <a:rPr lang="es-ES" dirty="0"/>
              <a:t>)</a:t>
            </a:r>
          </a:p>
          <a:p>
            <a:r>
              <a:rPr lang="es-ES" dirty="0"/>
              <a:t>Tratamiento prolongado</a:t>
            </a:r>
          </a:p>
        </p:txBody>
      </p:sp>
    </p:spTree>
    <p:extLst>
      <p:ext uri="{BB962C8B-B14F-4D97-AF65-F5344CB8AC3E}">
        <p14:creationId xmlns:p14="http://schemas.microsoft.com/office/powerpoint/2010/main" val="233714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AF0ED-1753-C9BE-4BC4-5F24325E429E}"/>
              </a:ext>
            </a:extLst>
          </p:cNvPr>
          <p:cNvSpPr>
            <a:spLocks noGrp="1"/>
          </p:cNvSpPr>
          <p:nvPr>
            <p:ph type="title"/>
          </p:nvPr>
        </p:nvSpPr>
        <p:spPr/>
        <p:txBody>
          <a:bodyPr/>
          <a:lstStyle/>
          <a:p>
            <a:r>
              <a:rPr lang="es-ES" dirty="0"/>
              <a:t>Manejo</a:t>
            </a:r>
          </a:p>
        </p:txBody>
      </p:sp>
      <p:pic>
        <p:nvPicPr>
          <p:cNvPr id="5" name="Imagen 4">
            <a:extLst>
              <a:ext uri="{FF2B5EF4-FFF2-40B4-BE49-F238E27FC236}">
                <a16:creationId xmlns:a16="http://schemas.microsoft.com/office/drawing/2014/main" id="{4BDF770C-F86E-6A85-2CCE-DA0045B6DF93}"/>
              </a:ext>
            </a:extLst>
          </p:cNvPr>
          <p:cNvPicPr>
            <a:picLocks noChangeAspect="1"/>
          </p:cNvPicPr>
          <p:nvPr/>
        </p:nvPicPr>
        <p:blipFill>
          <a:blip r:embed="rId2"/>
          <a:stretch>
            <a:fillRect/>
          </a:stretch>
        </p:blipFill>
        <p:spPr>
          <a:xfrm>
            <a:off x="6254759" y="365125"/>
            <a:ext cx="4990921" cy="5943084"/>
          </a:xfrm>
          <a:prstGeom prst="rect">
            <a:avLst/>
          </a:prstGeom>
        </p:spPr>
      </p:pic>
      <p:sp>
        <p:nvSpPr>
          <p:cNvPr id="6" name="CuadroTexto 5">
            <a:extLst>
              <a:ext uri="{FF2B5EF4-FFF2-40B4-BE49-F238E27FC236}">
                <a16:creationId xmlns:a16="http://schemas.microsoft.com/office/drawing/2014/main" id="{31BF99D6-6CC6-3463-7BC3-DC811628EEAA}"/>
              </a:ext>
            </a:extLst>
          </p:cNvPr>
          <p:cNvSpPr txBox="1"/>
          <p:nvPr/>
        </p:nvSpPr>
        <p:spPr>
          <a:xfrm>
            <a:off x="8255726" y="6308209"/>
            <a:ext cx="3751476" cy="369332"/>
          </a:xfrm>
          <a:prstGeom prst="rect">
            <a:avLst/>
          </a:prstGeom>
          <a:noFill/>
        </p:spPr>
        <p:txBody>
          <a:bodyPr wrap="none" rtlCol="0">
            <a:spAutoFit/>
          </a:bodyPr>
          <a:lstStyle/>
          <a:p>
            <a:r>
              <a:rPr lang="es-ES" dirty="0"/>
              <a:t>Wikman-Jorgensen et al BMJ GH 2020</a:t>
            </a:r>
          </a:p>
        </p:txBody>
      </p:sp>
      <p:sp>
        <p:nvSpPr>
          <p:cNvPr id="7" name="CuadroTexto 6">
            <a:extLst>
              <a:ext uri="{FF2B5EF4-FFF2-40B4-BE49-F238E27FC236}">
                <a16:creationId xmlns:a16="http://schemas.microsoft.com/office/drawing/2014/main" id="{444ABD5C-78F9-CB8B-05A0-E77683B2F0CA}"/>
              </a:ext>
            </a:extLst>
          </p:cNvPr>
          <p:cNvSpPr txBox="1"/>
          <p:nvPr/>
        </p:nvSpPr>
        <p:spPr>
          <a:xfrm>
            <a:off x="483325" y="1397675"/>
            <a:ext cx="4484817" cy="2031325"/>
          </a:xfrm>
          <a:prstGeom prst="rect">
            <a:avLst/>
          </a:prstGeom>
          <a:noFill/>
        </p:spPr>
        <p:txBody>
          <a:bodyPr wrap="none" rtlCol="0">
            <a:spAutoFit/>
          </a:bodyPr>
          <a:lstStyle/>
          <a:p>
            <a:r>
              <a:rPr lang="es-ES" dirty="0"/>
              <a:t>ECDC 2018</a:t>
            </a:r>
          </a:p>
          <a:p>
            <a:endParaRPr lang="es-ES" dirty="0"/>
          </a:p>
          <a:p>
            <a:r>
              <a:rPr lang="es-ES" dirty="0"/>
              <a:t>Cribado a todo paciente de área endémica</a:t>
            </a:r>
          </a:p>
          <a:p>
            <a:endParaRPr lang="es-ES" dirty="0"/>
          </a:p>
          <a:p>
            <a:r>
              <a:rPr lang="es-ES" dirty="0"/>
              <a:t>Especialmente inmunodeprimidos</a:t>
            </a:r>
          </a:p>
          <a:p>
            <a:endParaRPr lang="es-ES" dirty="0"/>
          </a:p>
          <a:p>
            <a:r>
              <a:rPr lang="es-ES" dirty="0"/>
              <a:t>Tratamiento empírico es lo más coste-efectivo</a:t>
            </a:r>
          </a:p>
        </p:txBody>
      </p:sp>
      <p:pic>
        <p:nvPicPr>
          <p:cNvPr id="9" name="Imagen 8">
            <a:extLst>
              <a:ext uri="{FF2B5EF4-FFF2-40B4-BE49-F238E27FC236}">
                <a16:creationId xmlns:a16="http://schemas.microsoft.com/office/drawing/2014/main" id="{ABEC60F7-321E-CDCE-3B28-A81A96DD2358}"/>
              </a:ext>
            </a:extLst>
          </p:cNvPr>
          <p:cNvPicPr>
            <a:picLocks noChangeAspect="1"/>
          </p:cNvPicPr>
          <p:nvPr/>
        </p:nvPicPr>
        <p:blipFill>
          <a:blip r:embed="rId3"/>
          <a:stretch>
            <a:fillRect/>
          </a:stretch>
        </p:blipFill>
        <p:spPr>
          <a:xfrm>
            <a:off x="1125583" y="3789952"/>
            <a:ext cx="3651951" cy="2182195"/>
          </a:xfrm>
          <a:prstGeom prst="rect">
            <a:avLst/>
          </a:prstGeom>
        </p:spPr>
      </p:pic>
    </p:spTree>
    <p:extLst>
      <p:ext uri="{BB962C8B-B14F-4D97-AF65-F5344CB8AC3E}">
        <p14:creationId xmlns:p14="http://schemas.microsoft.com/office/powerpoint/2010/main" val="76914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CF8BA-D0EF-09F3-FCBE-3F724A02FD42}"/>
              </a:ext>
            </a:extLst>
          </p:cNvPr>
          <p:cNvSpPr>
            <a:spLocks noGrp="1"/>
          </p:cNvSpPr>
          <p:nvPr>
            <p:ph type="title"/>
          </p:nvPr>
        </p:nvSpPr>
        <p:spPr/>
        <p:txBody>
          <a:bodyPr/>
          <a:lstStyle/>
          <a:p>
            <a:r>
              <a:rPr lang="es-ES" dirty="0" err="1"/>
              <a:t>Schistosoma</a:t>
            </a:r>
            <a:endParaRPr lang="es-ES" dirty="0"/>
          </a:p>
        </p:txBody>
      </p:sp>
      <p:pic>
        <p:nvPicPr>
          <p:cNvPr id="2052" name="Picture 4" descr="lifecycle">
            <a:extLst>
              <a:ext uri="{FF2B5EF4-FFF2-40B4-BE49-F238E27FC236}">
                <a16:creationId xmlns:a16="http://schemas.microsoft.com/office/drawing/2014/main" id="{C46BE174-E94E-F3E1-D7B8-81B4E67FD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254" y="751114"/>
            <a:ext cx="6731948" cy="574176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E00F299-7FA7-C0F6-79B8-738F4ABFE951}"/>
              </a:ext>
            </a:extLst>
          </p:cNvPr>
          <p:cNvSpPr txBox="1"/>
          <p:nvPr/>
        </p:nvSpPr>
        <p:spPr>
          <a:xfrm>
            <a:off x="838200" y="2035277"/>
            <a:ext cx="2724272" cy="1754326"/>
          </a:xfrm>
          <a:prstGeom prst="rect">
            <a:avLst/>
          </a:prstGeom>
          <a:noFill/>
        </p:spPr>
        <p:txBody>
          <a:bodyPr wrap="none" rtlCol="0">
            <a:spAutoFit/>
          </a:bodyPr>
          <a:lstStyle/>
          <a:p>
            <a:r>
              <a:rPr lang="es-ES" i="1" dirty="0" err="1"/>
              <a:t>Schistosoma</a:t>
            </a:r>
            <a:r>
              <a:rPr lang="es-ES" i="1" dirty="0"/>
              <a:t> </a:t>
            </a:r>
            <a:r>
              <a:rPr lang="es-ES" i="1" dirty="0" err="1"/>
              <a:t>haematobium</a:t>
            </a:r>
            <a:endParaRPr lang="es-ES" i="1" dirty="0"/>
          </a:p>
          <a:p>
            <a:endParaRPr lang="es-ES" i="1" dirty="0"/>
          </a:p>
          <a:p>
            <a:r>
              <a:rPr lang="es-ES" i="1" dirty="0" err="1"/>
              <a:t>Schistosoma</a:t>
            </a:r>
            <a:r>
              <a:rPr lang="es-ES" i="1" dirty="0"/>
              <a:t> </a:t>
            </a:r>
            <a:r>
              <a:rPr lang="es-ES" i="1" dirty="0" err="1"/>
              <a:t>mansoni</a:t>
            </a:r>
            <a:endParaRPr lang="es-ES" i="1" dirty="0"/>
          </a:p>
          <a:p>
            <a:r>
              <a:rPr lang="es-ES" i="1" dirty="0" err="1"/>
              <a:t>Schistosoma</a:t>
            </a:r>
            <a:r>
              <a:rPr lang="es-ES" i="1" dirty="0"/>
              <a:t> </a:t>
            </a:r>
            <a:r>
              <a:rPr lang="es-ES" i="1" dirty="0" err="1"/>
              <a:t>joaponicum</a:t>
            </a:r>
            <a:endParaRPr lang="es-ES" i="1" dirty="0"/>
          </a:p>
          <a:p>
            <a:r>
              <a:rPr lang="es-ES" i="1" dirty="0" err="1"/>
              <a:t>Schistosoma</a:t>
            </a:r>
            <a:r>
              <a:rPr lang="es-ES" i="1" dirty="0"/>
              <a:t> </a:t>
            </a:r>
            <a:r>
              <a:rPr lang="es-ES" i="1" dirty="0" err="1"/>
              <a:t>intercalatum</a:t>
            </a:r>
            <a:endParaRPr lang="es-ES" i="1" dirty="0"/>
          </a:p>
          <a:p>
            <a:r>
              <a:rPr lang="es-ES" i="1" dirty="0" err="1"/>
              <a:t>Schistosoma</a:t>
            </a:r>
            <a:r>
              <a:rPr lang="es-ES" i="1" dirty="0"/>
              <a:t> </a:t>
            </a:r>
            <a:r>
              <a:rPr lang="es-ES" i="1" dirty="0" err="1"/>
              <a:t>mekongi</a:t>
            </a:r>
            <a:endParaRPr lang="es-ES" i="1" dirty="0"/>
          </a:p>
        </p:txBody>
      </p:sp>
    </p:spTree>
    <p:extLst>
      <p:ext uri="{BB962C8B-B14F-4D97-AF65-F5344CB8AC3E}">
        <p14:creationId xmlns:p14="http://schemas.microsoft.com/office/powerpoint/2010/main" val="224937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E5F24-58AE-3721-B355-7495FEF87CA0}"/>
              </a:ext>
            </a:extLst>
          </p:cNvPr>
          <p:cNvSpPr>
            <a:spLocks noGrp="1"/>
          </p:cNvSpPr>
          <p:nvPr>
            <p:ph type="title"/>
          </p:nvPr>
        </p:nvSpPr>
        <p:spPr/>
        <p:txBody>
          <a:bodyPr/>
          <a:lstStyle/>
          <a:p>
            <a:r>
              <a:rPr lang="es-ES" dirty="0"/>
              <a:t>Epidemiologia</a:t>
            </a:r>
          </a:p>
        </p:txBody>
      </p:sp>
      <p:pic>
        <p:nvPicPr>
          <p:cNvPr id="5" name="Imagen 4">
            <a:extLst>
              <a:ext uri="{FF2B5EF4-FFF2-40B4-BE49-F238E27FC236}">
                <a16:creationId xmlns:a16="http://schemas.microsoft.com/office/drawing/2014/main" id="{C98FA02E-C42E-1BD1-8D9E-DD15BA598BF4}"/>
              </a:ext>
            </a:extLst>
          </p:cNvPr>
          <p:cNvPicPr>
            <a:picLocks noChangeAspect="1"/>
          </p:cNvPicPr>
          <p:nvPr/>
        </p:nvPicPr>
        <p:blipFill>
          <a:blip r:embed="rId2"/>
          <a:stretch>
            <a:fillRect/>
          </a:stretch>
        </p:blipFill>
        <p:spPr>
          <a:xfrm>
            <a:off x="774426" y="1285765"/>
            <a:ext cx="10643147" cy="4286470"/>
          </a:xfrm>
          <a:prstGeom prst="rect">
            <a:avLst/>
          </a:prstGeom>
        </p:spPr>
      </p:pic>
      <p:sp>
        <p:nvSpPr>
          <p:cNvPr id="6" name="CuadroTexto 5">
            <a:extLst>
              <a:ext uri="{FF2B5EF4-FFF2-40B4-BE49-F238E27FC236}">
                <a16:creationId xmlns:a16="http://schemas.microsoft.com/office/drawing/2014/main" id="{B72A3960-3841-6A4E-E4B8-81BDE4361685}"/>
              </a:ext>
            </a:extLst>
          </p:cNvPr>
          <p:cNvSpPr txBox="1"/>
          <p:nvPr/>
        </p:nvSpPr>
        <p:spPr>
          <a:xfrm>
            <a:off x="8703368" y="6123543"/>
            <a:ext cx="2714205" cy="369332"/>
          </a:xfrm>
          <a:prstGeom prst="rect">
            <a:avLst/>
          </a:prstGeom>
          <a:noFill/>
        </p:spPr>
        <p:txBody>
          <a:bodyPr wrap="none" rtlCol="0">
            <a:spAutoFit/>
          </a:bodyPr>
          <a:lstStyle/>
          <a:p>
            <a:r>
              <a:rPr lang="es-ES" dirty="0"/>
              <a:t>WHO </a:t>
            </a:r>
            <a:r>
              <a:rPr lang="es-ES" dirty="0" err="1"/>
              <a:t>Schistosomiasis</a:t>
            </a:r>
            <a:r>
              <a:rPr lang="es-ES" dirty="0"/>
              <a:t> 2024</a:t>
            </a:r>
          </a:p>
        </p:txBody>
      </p:sp>
    </p:spTree>
    <p:extLst>
      <p:ext uri="{BB962C8B-B14F-4D97-AF65-F5344CB8AC3E}">
        <p14:creationId xmlns:p14="http://schemas.microsoft.com/office/powerpoint/2010/main" val="27427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BDE29-961F-BDA1-9839-3B2A17DF502B}"/>
              </a:ext>
            </a:extLst>
          </p:cNvPr>
          <p:cNvSpPr>
            <a:spLocks noGrp="1"/>
          </p:cNvSpPr>
          <p:nvPr>
            <p:ph type="title"/>
          </p:nvPr>
        </p:nvSpPr>
        <p:spPr/>
        <p:txBody>
          <a:bodyPr/>
          <a:lstStyle/>
          <a:p>
            <a:r>
              <a:rPr lang="es-ES" dirty="0"/>
              <a:t>Epidemiologia</a:t>
            </a:r>
          </a:p>
        </p:txBody>
      </p:sp>
      <p:pic>
        <p:nvPicPr>
          <p:cNvPr id="5" name="Imagen 4">
            <a:extLst>
              <a:ext uri="{FF2B5EF4-FFF2-40B4-BE49-F238E27FC236}">
                <a16:creationId xmlns:a16="http://schemas.microsoft.com/office/drawing/2014/main" id="{D43A1AF0-7087-33D0-8E17-ABD854632A4F}"/>
              </a:ext>
            </a:extLst>
          </p:cNvPr>
          <p:cNvPicPr>
            <a:picLocks noChangeAspect="1"/>
          </p:cNvPicPr>
          <p:nvPr/>
        </p:nvPicPr>
        <p:blipFill>
          <a:blip r:embed="rId2"/>
          <a:stretch>
            <a:fillRect/>
          </a:stretch>
        </p:blipFill>
        <p:spPr>
          <a:xfrm>
            <a:off x="1621263" y="1849467"/>
            <a:ext cx="6734857" cy="1579533"/>
          </a:xfrm>
          <a:prstGeom prst="rect">
            <a:avLst/>
          </a:prstGeom>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id="{A84478BB-9D7B-4E9B-C3DC-0B9784A5651C}"/>
              </a:ext>
            </a:extLst>
          </p:cNvPr>
          <p:cNvPicPr>
            <a:picLocks noChangeAspect="1"/>
          </p:cNvPicPr>
          <p:nvPr/>
        </p:nvPicPr>
        <p:blipFill>
          <a:blip r:embed="rId3"/>
          <a:stretch>
            <a:fillRect/>
          </a:stretch>
        </p:blipFill>
        <p:spPr>
          <a:xfrm>
            <a:off x="1621263" y="3815297"/>
            <a:ext cx="6734857" cy="22905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467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42AF9-EE21-77BA-C5E2-5C8E7F81CC4B}"/>
              </a:ext>
            </a:extLst>
          </p:cNvPr>
          <p:cNvSpPr>
            <a:spLocks noGrp="1"/>
          </p:cNvSpPr>
          <p:nvPr>
            <p:ph type="title"/>
          </p:nvPr>
        </p:nvSpPr>
        <p:spPr/>
        <p:txBody>
          <a:bodyPr/>
          <a:lstStyle/>
          <a:p>
            <a:r>
              <a:rPr lang="es-ES" dirty="0"/>
              <a:t>Epidemiologia</a:t>
            </a:r>
          </a:p>
        </p:txBody>
      </p:sp>
      <p:pic>
        <p:nvPicPr>
          <p:cNvPr id="5122" name="Picture 2" descr="Conoce la Laguna de Villena | Villena">
            <a:extLst>
              <a:ext uri="{FF2B5EF4-FFF2-40B4-BE49-F238E27FC236}">
                <a16:creationId xmlns:a16="http://schemas.microsoft.com/office/drawing/2014/main" id="{2937696C-ECAB-67DA-6692-F77A451C4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94" y="1893707"/>
            <a:ext cx="4457156" cy="2777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LLENA CUÉNTAME: 2020 LA LAGUNA DE VILLENA… QUÉ MARAVILLA">
            <a:extLst>
              <a:ext uri="{FF2B5EF4-FFF2-40B4-BE49-F238E27FC236}">
                <a16:creationId xmlns:a16="http://schemas.microsoft.com/office/drawing/2014/main" id="{0C49CA59-22B9-7C31-C0A8-C7646F402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30" y="2714217"/>
            <a:ext cx="5294267" cy="351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5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3E476-0C35-3F1E-2674-BE9579B27404}"/>
              </a:ext>
            </a:extLst>
          </p:cNvPr>
          <p:cNvSpPr>
            <a:spLocks noGrp="1"/>
          </p:cNvSpPr>
          <p:nvPr>
            <p:ph type="title"/>
          </p:nvPr>
        </p:nvSpPr>
        <p:spPr/>
        <p:txBody>
          <a:bodyPr/>
          <a:lstStyle/>
          <a:p>
            <a:r>
              <a:rPr lang="es-ES" dirty="0"/>
              <a:t>Clínica</a:t>
            </a:r>
          </a:p>
        </p:txBody>
      </p:sp>
      <p:sp>
        <p:nvSpPr>
          <p:cNvPr id="3" name="Marcador de contenido 2">
            <a:extLst>
              <a:ext uri="{FF2B5EF4-FFF2-40B4-BE49-F238E27FC236}">
                <a16:creationId xmlns:a16="http://schemas.microsoft.com/office/drawing/2014/main" id="{7EF22867-781D-CF77-BF38-0F2D341C66F9}"/>
              </a:ext>
            </a:extLst>
          </p:cNvPr>
          <p:cNvSpPr>
            <a:spLocks noGrp="1"/>
          </p:cNvSpPr>
          <p:nvPr>
            <p:ph idx="1"/>
          </p:nvPr>
        </p:nvSpPr>
        <p:spPr/>
        <p:txBody>
          <a:bodyPr/>
          <a:lstStyle/>
          <a:p>
            <a:r>
              <a:rPr lang="es-ES" dirty="0"/>
              <a:t>Aguda</a:t>
            </a:r>
          </a:p>
          <a:p>
            <a:pPr lvl="1"/>
            <a:r>
              <a:rPr lang="es-ES" dirty="0"/>
              <a:t>Dermatitis (prurito del nadador)</a:t>
            </a:r>
          </a:p>
          <a:p>
            <a:pPr lvl="1"/>
            <a:r>
              <a:rPr lang="es-ES" dirty="0"/>
              <a:t>Fiebre de Katayama</a:t>
            </a:r>
          </a:p>
          <a:p>
            <a:pPr lvl="2"/>
            <a:r>
              <a:rPr lang="es-ES" dirty="0"/>
              <a:t>Fiebre	</a:t>
            </a:r>
          </a:p>
          <a:p>
            <a:pPr lvl="2"/>
            <a:r>
              <a:rPr lang="es-ES" dirty="0"/>
              <a:t>Eosinofilia</a:t>
            </a:r>
          </a:p>
          <a:p>
            <a:pPr lvl="2"/>
            <a:r>
              <a:rPr lang="es-ES" dirty="0" err="1"/>
              <a:t>Hipertransaminasemia</a:t>
            </a:r>
            <a:endParaRPr lang="es-ES" dirty="0"/>
          </a:p>
          <a:p>
            <a:r>
              <a:rPr lang="es-ES" dirty="0"/>
              <a:t>Crónica</a:t>
            </a:r>
          </a:p>
          <a:p>
            <a:pPr lvl="1"/>
            <a:r>
              <a:rPr lang="es-ES" dirty="0"/>
              <a:t>Gastrointestinal (fibrosis hepática, hipertensión portal)</a:t>
            </a:r>
          </a:p>
          <a:p>
            <a:pPr lvl="1"/>
            <a:r>
              <a:rPr lang="es-ES" dirty="0"/>
              <a:t>Urogenital (pólipo vesical, cáncer de vejiga)</a:t>
            </a:r>
          </a:p>
        </p:txBody>
      </p:sp>
      <p:pic>
        <p:nvPicPr>
          <p:cNvPr id="5" name="Imagen 4">
            <a:extLst>
              <a:ext uri="{FF2B5EF4-FFF2-40B4-BE49-F238E27FC236}">
                <a16:creationId xmlns:a16="http://schemas.microsoft.com/office/drawing/2014/main" id="{BCF00CEE-347B-5D8F-3F4E-2E732419B0C9}"/>
              </a:ext>
            </a:extLst>
          </p:cNvPr>
          <p:cNvPicPr>
            <a:picLocks noChangeAspect="1"/>
          </p:cNvPicPr>
          <p:nvPr/>
        </p:nvPicPr>
        <p:blipFill>
          <a:blip r:embed="rId2"/>
          <a:stretch>
            <a:fillRect/>
          </a:stretch>
        </p:blipFill>
        <p:spPr>
          <a:xfrm>
            <a:off x="6636774" y="758447"/>
            <a:ext cx="4387758" cy="2134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342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E02F6-7406-BA90-2C44-D3130A93AEB8}"/>
              </a:ext>
            </a:extLst>
          </p:cNvPr>
          <p:cNvSpPr>
            <a:spLocks noGrp="1"/>
          </p:cNvSpPr>
          <p:nvPr>
            <p:ph type="title"/>
          </p:nvPr>
        </p:nvSpPr>
        <p:spPr/>
        <p:txBody>
          <a:bodyPr/>
          <a:lstStyle/>
          <a:p>
            <a:r>
              <a:rPr lang="es-ES" dirty="0"/>
              <a:t>Diagnóstico</a:t>
            </a:r>
          </a:p>
        </p:txBody>
      </p:sp>
      <p:sp>
        <p:nvSpPr>
          <p:cNvPr id="3" name="Marcador de contenido 2">
            <a:extLst>
              <a:ext uri="{FF2B5EF4-FFF2-40B4-BE49-F238E27FC236}">
                <a16:creationId xmlns:a16="http://schemas.microsoft.com/office/drawing/2014/main" id="{68BD0640-0464-BF9F-B3C7-4B0957EEF1BC}"/>
              </a:ext>
            </a:extLst>
          </p:cNvPr>
          <p:cNvSpPr>
            <a:spLocks noGrp="1"/>
          </p:cNvSpPr>
          <p:nvPr>
            <p:ph idx="1"/>
          </p:nvPr>
        </p:nvSpPr>
        <p:spPr/>
        <p:txBody>
          <a:bodyPr/>
          <a:lstStyle/>
          <a:p>
            <a:r>
              <a:rPr lang="es-ES" dirty="0"/>
              <a:t>Diagnóstico directo</a:t>
            </a:r>
          </a:p>
          <a:p>
            <a:pPr lvl="1"/>
            <a:r>
              <a:rPr lang="es-ES" dirty="0"/>
              <a:t>Microscopia</a:t>
            </a:r>
          </a:p>
          <a:p>
            <a:pPr lvl="1"/>
            <a:r>
              <a:rPr lang="es-ES" dirty="0"/>
              <a:t>Antígenos (CCA, CAA)</a:t>
            </a:r>
          </a:p>
          <a:p>
            <a:pPr lvl="1"/>
            <a:r>
              <a:rPr lang="es-ES" dirty="0"/>
              <a:t>ADN DX molecular</a:t>
            </a:r>
          </a:p>
          <a:p>
            <a:r>
              <a:rPr lang="es-ES" dirty="0"/>
              <a:t>Diagnóstico indirecto</a:t>
            </a:r>
          </a:p>
          <a:p>
            <a:pPr lvl="1"/>
            <a:r>
              <a:rPr lang="es-ES" dirty="0"/>
              <a:t>Serología</a:t>
            </a:r>
          </a:p>
        </p:txBody>
      </p:sp>
      <p:pic>
        <p:nvPicPr>
          <p:cNvPr id="4098" name="Picture 2" descr="Esquistosomiasis: una enfermedad importada">
            <a:extLst>
              <a:ext uri="{FF2B5EF4-FFF2-40B4-BE49-F238E27FC236}">
                <a16:creationId xmlns:a16="http://schemas.microsoft.com/office/drawing/2014/main" id="{5EEDED4F-2EE6-EC3C-5980-35A455154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48" y="365125"/>
            <a:ext cx="4137117" cy="29442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squistosomiasis: una enfermedad importada">
            <a:extLst>
              <a:ext uri="{FF2B5EF4-FFF2-40B4-BE49-F238E27FC236}">
                <a16:creationId xmlns:a16="http://schemas.microsoft.com/office/drawing/2014/main" id="{EFCE7F96-0357-F040-1B01-31E66AD23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202" y="3605325"/>
            <a:ext cx="4137117" cy="294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9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0F2F8-B5D0-DC2A-2832-D5366F0BEF5C}"/>
              </a:ext>
            </a:extLst>
          </p:cNvPr>
          <p:cNvSpPr>
            <a:spLocks noGrp="1"/>
          </p:cNvSpPr>
          <p:nvPr>
            <p:ph type="title"/>
          </p:nvPr>
        </p:nvSpPr>
        <p:spPr/>
        <p:txBody>
          <a:bodyPr/>
          <a:lstStyle/>
          <a:p>
            <a:r>
              <a:rPr lang="es-ES" dirty="0"/>
              <a:t>Tratamiento</a:t>
            </a:r>
          </a:p>
        </p:txBody>
      </p:sp>
      <p:sp>
        <p:nvSpPr>
          <p:cNvPr id="3" name="Marcador de contenido 2">
            <a:extLst>
              <a:ext uri="{FF2B5EF4-FFF2-40B4-BE49-F238E27FC236}">
                <a16:creationId xmlns:a16="http://schemas.microsoft.com/office/drawing/2014/main" id="{C557F029-79D4-9DFC-8E1A-64F447E15BED}"/>
              </a:ext>
            </a:extLst>
          </p:cNvPr>
          <p:cNvSpPr>
            <a:spLocks noGrp="1"/>
          </p:cNvSpPr>
          <p:nvPr>
            <p:ph idx="1"/>
          </p:nvPr>
        </p:nvSpPr>
        <p:spPr/>
        <p:txBody>
          <a:bodyPr/>
          <a:lstStyle/>
          <a:p>
            <a:r>
              <a:rPr lang="es-ES" dirty="0"/>
              <a:t>Praziquantel 20 mg/kg de peso cada 12h un día (</a:t>
            </a:r>
            <a:r>
              <a:rPr lang="es-ES" i="1" dirty="0"/>
              <a:t>S. </a:t>
            </a:r>
            <a:r>
              <a:rPr lang="es-ES" i="1" dirty="0" err="1"/>
              <a:t>haematobium</a:t>
            </a:r>
            <a:r>
              <a:rPr lang="es-ES" i="1" dirty="0"/>
              <a:t>, </a:t>
            </a:r>
            <a:r>
              <a:rPr lang="es-ES" i="1" dirty="0" err="1"/>
              <a:t>mansoni</a:t>
            </a:r>
            <a:r>
              <a:rPr lang="es-ES" i="1" dirty="0"/>
              <a:t>, </a:t>
            </a:r>
            <a:r>
              <a:rPr lang="es-ES" i="1" dirty="0" err="1"/>
              <a:t>intercalatum</a:t>
            </a:r>
            <a:r>
              <a:rPr lang="es-ES" i="1" dirty="0"/>
              <a:t> y </a:t>
            </a:r>
            <a:r>
              <a:rPr lang="es-ES" i="1" dirty="0" err="1"/>
              <a:t>guineensis</a:t>
            </a:r>
            <a:r>
              <a:rPr lang="es-ES" dirty="0"/>
              <a:t>)</a:t>
            </a:r>
          </a:p>
          <a:p>
            <a:r>
              <a:rPr lang="es-ES" dirty="0"/>
              <a:t>Praziquantel 20mg/kg/8h un día (</a:t>
            </a:r>
            <a:r>
              <a:rPr lang="es-ES" i="1" dirty="0" err="1"/>
              <a:t>S.japonicum</a:t>
            </a:r>
            <a:r>
              <a:rPr lang="es-ES" i="1" dirty="0"/>
              <a:t> y </a:t>
            </a:r>
            <a:r>
              <a:rPr lang="es-ES" i="1" dirty="0" err="1"/>
              <a:t>mekongi</a:t>
            </a:r>
            <a:r>
              <a:rPr lang="es-ES" i="1" dirty="0"/>
              <a:t>)</a:t>
            </a:r>
          </a:p>
          <a:p>
            <a:r>
              <a:rPr lang="es-ES" dirty="0"/>
              <a:t>Repetir a las 4-6 semanas en infección aguda</a:t>
            </a:r>
          </a:p>
          <a:p>
            <a:r>
              <a:rPr lang="es-ES" dirty="0"/>
              <a:t>Reevaluar heces y orina 3-6 meses de finalizado el </a:t>
            </a:r>
            <a:r>
              <a:rPr lang="es-ES" dirty="0" err="1"/>
              <a:t>tto</a:t>
            </a:r>
            <a:endParaRPr lang="es-ES" dirty="0"/>
          </a:p>
          <a:p>
            <a:r>
              <a:rPr lang="es-ES" dirty="0"/>
              <a:t>Fiebre de </a:t>
            </a:r>
            <a:r>
              <a:rPr lang="es-ES" dirty="0" err="1"/>
              <a:t>katayama</a:t>
            </a:r>
            <a:r>
              <a:rPr lang="es-ES" dirty="0"/>
              <a:t> o afectación SNC </a:t>
            </a:r>
          </a:p>
          <a:p>
            <a:pPr lvl="1"/>
            <a:r>
              <a:rPr lang="es-ES" dirty="0"/>
              <a:t>Prednisona 40mg/día, 5 días.</a:t>
            </a:r>
          </a:p>
        </p:txBody>
      </p:sp>
    </p:spTree>
    <p:extLst>
      <p:ext uri="{BB962C8B-B14F-4D97-AF65-F5344CB8AC3E}">
        <p14:creationId xmlns:p14="http://schemas.microsoft.com/office/powerpoint/2010/main" val="29157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B6727-4C14-97F8-70CB-F9D964CBE52D}"/>
              </a:ext>
            </a:extLst>
          </p:cNvPr>
          <p:cNvSpPr>
            <a:spLocks noGrp="1"/>
          </p:cNvSpPr>
          <p:nvPr>
            <p:ph type="title"/>
          </p:nvPr>
        </p:nvSpPr>
        <p:spPr/>
        <p:txBody>
          <a:bodyPr/>
          <a:lstStyle/>
          <a:p>
            <a:r>
              <a:rPr lang="es-ES" dirty="0"/>
              <a:t>Cisticerco</a:t>
            </a:r>
          </a:p>
        </p:txBody>
      </p:sp>
      <p:pic>
        <p:nvPicPr>
          <p:cNvPr id="2056" name="Picture 8" descr="lifecycle">
            <a:extLst>
              <a:ext uri="{FF2B5EF4-FFF2-40B4-BE49-F238E27FC236}">
                <a16:creationId xmlns:a16="http://schemas.microsoft.com/office/drawing/2014/main" id="{019C3C08-CC5A-61BC-0104-23FCD2C1A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639" y="522514"/>
            <a:ext cx="5358160" cy="58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EA2B3-F34B-AB04-CEBD-27F520B02C71}"/>
              </a:ext>
            </a:extLst>
          </p:cNvPr>
          <p:cNvSpPr>
            <a:spLocks noGrp="1"/>
          </p:cNvSpPr>
          <p:nvPr>
            <p:ph type="ctrTitle"/>
          </p:nvPr>
        </p:nvSpPr>
        <p:spPr/>
        <p:txBody>
          <a:bodyPr/>
          <a:lstStyle/>
          <a:p>
            <a:r>
              <a:rPr lang="es-ES" dirty="0"/>
              <a:t>Parasitosis</a:t>
            </a:r>
          </a:p>
        </p:txBody>
      </p:sp>
      <p:sp>
        <p:nvSpPr>
          <p:cNvPr id="3" name="Subtítulo 2">
            <a:extLst>
              <a:ext uri="{FF2B5EF4-FFF2-40B4-BE49-F238E27FC236}">
                <a16:creationId xmlns:a16="http://schemas.microsoft.com/office/drawing/2014/main" id="{213F6C4B-32F9-FB33-FD77-7DC3A24B7309}"/>
              </a:ext>
            </a:extLst>
          </p:cNvPr>
          <p:cNvSpPr>
            <a:spLocks noGrp="1"/>
          </p:cNvSpPr>
          <p:nvPr>
            <p:ph type="subTitle" idx="1"/>
          </p:nvPr>
        </p:nvSpPr>
        <p:spPr>
          <a:xfrm>
            <a:off x="1524000" y="3602038"/>
            <a:ext cx="9768840" cy="1655762"/>
          </a:xfrm>
        </p:spPr>
        <p:txBody>
          <a:bodyPr>
            <a:normAutofit fontScale="85000" lnSpcReduction="10000"/>
          </a:bodyPr>
          <a:lstStyle/>
          <a:p>
            <a:endParaRPr lang="es-ES" dirty="0"/>
          </a:p>
          <a:p>
            <a:r>
              <a:rPr lang="es-ES" dirty="0"/>
              <a:t>Philip Erick Wikman Jorgensen</a:t>
            </a:r>
          </a:p>
          <a:p>
            <a:r>
              <a:rPr lang="es-ES" dirty="0"/>
              <a:t>FEA Servicio de Medicina Interna/Infecciosas. Hospital General Universitario de Elda-FISABIO</a:t>
            </a:r>
          </a:p>
          <a:p>
            <a:r>
              <a:rPr lang="es-ES" dirty="0"/>
              <a:t>Profesor Asociado. Departamento Medicina Clínica. Universidad Miguel Hernández</a:t>
            </a:r>
          </a:p>
        </p:txBody>
      </p:sp>
      <p:pic>
        <p:nvPicPr>
          <p:cNvPr id="4" name="Google Shape;90;p1">
            <a:extLst>
              <a:ext uri="{FF2B5EF4-FFF2-40B4-BE49-F238E27FC236}">
                <a16:creationId xmlns:a16="http://schemas.microsoft.com/office/drawing/2014/main" id="{35B162E6-B067-AF22-448C-54C0E39B46F4}"/>
              </a:ext>
            </a:extLst>
          </p:cNvPr>
          <p:cNvPicPr preferRelativeResize="0"/>
          <p:nvPr/>
        </p:nvPicPr>
        <p:blipFill rotWithShape="1">
          <a:blip r:embed="rId2">
            <a:alphaModFix/>
          </a:blip>
          <a:srcRect/>
          <a:stretch/>
        </p:blipFill>
        <p:spPr>
          <a:xfrm>
            <a:off x="594313" y="398808"/>
            <a:ext cx="1404303" cy="1312426"/>
          </a:xfrm>
          <a:prstGeom prst="rect">
            <a:avLst/>
          </a:prstGeom>
          <a:noFill/>
          <a:ln>
            <a:noFill/>
          </a:ln>
        </p:spPr>
      </p:pic>
      <p:pic>
        <p:nvPicPr>
          <p:cNvPr id="6" name="Imagen 5" descr="Logotipo&#10;&#10;Descripción generada automáticamente">
            <a:extLst>
              <a:ext uri="{FF2B5EF4-FFF2-40B4-BE49-F238E27FC236}">
                <a16:creationId xmlns:a16="http://schemas.microsoft.com/office/drawing/2014/main" id="{8BE73C50-761F-2D43-7301-7073D549B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50" y="-22046"/>
            <a:ext cx="5642266" cy="2013398"/>
          </a:xfrm>
          <a:prstGeom prst="rect">
            <a:avLst/>
          </a:prstGeom>
        </p:spPr>
      </p:pic>
      <p:pic>
        <p:nvPicPr>
          <p:cNvPr id="5" name="Imagen 4">
            <a:extLst>
              <a:ext uri="{FF2B5EF4-FFF2-40B4-BE49-F238E27FC236}">
                <a16:creationId xmlns:a16="http://schemas.microsoft.com/office/drawing/2014/main" id="{5F06A6D7-FB88-293E-77A0-7519936D56B7}"/>
              </a:ext>
            </a:extLst>
          </p:cNvPr>
          <p:cNvPicPr>
            <a:picLocks noChangeAspect="1"/>
          </p:cNvPicPr>
          <p:nvPr/>
        </p:nvPicPr>
        <p:blipFill>
          <a:blip r:embed="rId4"/>
          <a:stretch>
            <a:fillRect/>
          </a:stretch>
        </p:blipFill>
        <p:spPr>
          <a:xfrm>
            <a:off x="9083781" y="5839097"/>
            <a:ext cx="2616320" cy="799283"/>
          </a:xfrm>
          <a:prstGeom prst="rect">
            <a:avLst/>
          </a:prstGeom>
        </p:spPr>
      </p:pic>
    </p:spTree>
    <p:extLst>
      <p:ext uri="{BB962C8B-B14F-4D97-AF65-F5344CB8AC3E}">
        <p14:creationId xmlns:p14="http://schemas.microsoft.com/office/powerpoint/2010/main" val="53158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2F708-D347-F169-A8A1-209C6CFB64DF}"/>
              </a:ext>
            </a:extLst>
          </p:cNvPr>
          <p:cNvSpPr>
            <a:spLocks noGrp="1"/>
          </p:cNvSpPr>
          <p:nvPr>
            <p:ph type="title"/>
          </p:nvPr>
        </p:nvSpPr>
        <p:spPr/>
        <p:txBody>
          <a:bodyPr/>
          <a:lstStyle/>
          <a:p>
            <a:r>
              <a:rPr lang="es-ES" dirty="0"/>
              <a:t>Epidemiología</a:t>
            </a:r>
          </a:p>
        </p:txBody>
      </p:sp>
      <p:pic>
        <p:nvPicPr>
          <p:cNvPr id="5" name="Imagen 4">
            <a:extLst>
              <a:ext uri="{FF2B5EF4-FFF2-40B4-BE49-F238E27FC236}">
                <a16:creationId xmlns:a16="http://schemas.microsoft.com/office/drawing/2014/main" id="{716AC315-D4FF-1869-B087-45EAA36E51E4}"/>
              </a:ext>
            </a:extLst>
          </p:cNvPr>
          <p:cNvPicPr>
            <a:picLocks noChangeAspect="1"/>
          </p:cNvPicPr>
          <p:nvPr/>
        </p:nvPicPr>
        <p:blipFill>
          <a:blip r:embed="rId2"/>
          <a:stretch>
            <a:fillRect/>
          </a:stretch>
        </p:blipFill>
        <p:spPr>
          <a:xfrm>
            <a:off x="5743304" y="724989"/>
            <a:ext cx="5772445" cy="2232139"/>
          </a:xfrm>
          <a:prstGeom prst="rect">
            <a:avLst/>
          </a:prstGeom>
        </p:spPr>
      </p:pic>
      <p:pic>
        <p:nvPicPr>
          <p:cNvPr id="6146" name="Picture 2" descr="1 Global spatial distribution of cysticercosis (updated: January 2010)....  | Download Scientific Diagram">
            <a:extLst>
              <a:ext uri="{FF2B5EF4-FFF2-40B4-BE49-F238E27FC236}">
                <a16:creationId xmlns:a16="http://schemas.microsoft.com/office/drawing/2014/main" id="{BA7B2E73-B0F1-2F9E-7339-047FD450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51" y="3215584"/>
            <a:ext cx="5460274" cy="3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5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8C157-7B6F-BB6F-33E7-A6D0F7F0F91D}"/>
              </a:ext>
            </a:extLst>
          </p:cNvPr>
          <p:cNvSpPr>
            <a:spLocks noGrp="1"/>
          </p:cNvSpPr>
          <p:nvPr>
            <p:ph type="title"/>
          </p:nvPr>
        </p:nvSpPr>
        <p:spPr/>
        <p:txBody>
          <a:bodyPr/>
          <a:lstStyle/>
          <a:p>
            <a:r>
              <a:rPr lang="es-ES" dirty="0" err="1"/>
              <a:t>Clinica</a:t>
            </a:r>
            <a:endParaRPr lang="es-ES" dirty="0"/>
          </a:p>
        </p:txBody>
      </p:sp>
      <p:sp>
        <p:nvSpPr>
          <p:cNvPr id="7" name="CuadroTexto 6">
            <a:extLst>
              <a:ext uri="{FF2B5EF4-FFF2-40B4-BE49-F238E27FC236}">
                <a16:creationId xmlns:a16="http://schemas.microsoft.com/office/drawing/2014/main" id="{7227B0DB-41CF-19E9-C048-AF2124E8C079}"/>
              </a:ext>
            </a:extLst>
          </p:cNvPr>
          <p:cNvSpPr txBox="1"/>
          <p:nvPr/>
        </p:nvSpPr>
        <p:spPr>
          <a:xfrm>
            <a:off x="1150374" y="1720840"/>
            <a:ext cx="7993626" cy="3416320"/>
          </a:xfrm>
          <a:prstGeom prst="rect">
            <a:avLst/>
          </a:prstGeom>
          <a:noFill/>
        </p:spPr>
        <p:txBody>
          <a:bodyPr wrap="square">
            <a:spAutoFit/>
          </a:bodyPr>
          <a:lstStyle/>
          <a:p>
            <a:pPr algn="l"/>
            <a:r>
              <a:rPr lang="es-ES" b="0" i="0" dirty="0">
                <a:solidFill>
                  <a:srgbClr val="000000"/>
                </a:solidFill>
                <a:effectLst/>
                <a:latin typeface="Open Sans" panose="020B0606030504020204" pitchFamily="34" charset="0"/>
              </a:rPr>
              <a:t>Los cisticercos que se alojan en el cerebro o la médula espinal:</a:t>
            </a:r>
          </a:p>
          <a:p>
            <a:pPr lvl="1">
              <a:buFont typeface="Arial" panose="020B0604020202020204" pitchFamily="34" charset="0"/>
              <a:buChar char="•"/>
            </a:pPr>
            <a:r>
              <a:rPr lang="es-ES" b="0" i="0" dirty="0">
                <a:solidFill>
                  <a:srgbClr val="000000"/>
                </a:solidFill>
                <a:effectLst/>
                <a:latin typeface="Open Sans" panose="020B0606030504020204" pitchFamily="34" charset="0"/>
              </a:rPr>
              <a:t>Causan la infección más grave, llamada neurocisticercosis.</a:t>
            </a:r>
          </a:p>
          <a:p>
            <a:pPr lvl="1">
              <a:buFont typeface="Arial" panose="020B0604020202020204" pitchFamily="34" charset="0"/>
              <a:buChar char="•"/>
            </a:pPr>
            <a:r>
              <a:rPr lang="es-ES" b="0" i="0" dirty="0">
                <a:solidFill>
                  <a:srgbClr val="000000"/>
                </a:solidFill>
                <a:effectLst/>
                <a:latin typeface="Open Sans" panose="020B0606030504020204" pitchFamily="34" charset="0"/>
              </a:rPr>
              <a:t>Los síntomas dependen del número de cisticercos y del lugar donde se localizan.</a:t>
            </a:r>
          </a:p>
          <a:p>
            <a:pPr lvl="1">
              <a:buFont typeface="Arial" panose="020B0604020202020204" pitchFamily="34" charset="0"/>
              <a:buChar char="•"/>
            </a:pPr>
            <a:r>
              <a:rPr lang="es-ES" b="0" i="0" dirty="0">
                <a:solidFill>
                  <a:srgbClr val="000000"/>
                </a:solidFill>
                <a:effectLst/>
                <a:latin typeface="Open Sans" panose="020B0606030504020204" pitchFamily="34" charset="0"/>
              </a:rPr>
              <a:t>Puede causar crisis convulsivas y dolores de cabeza.</a:t>
            </a:r>
          </a:p>
          <a:p>
            <a:pPr lvl="1">
              <a:buFont typeface="Arial" panose="020B0604020202020204" pitchFamily="34" charset="0"/>
              <a:buChar char="•"/>
            </a:pPr>
            <a:r>
              <a:rPr lang="es-ES" b="0" i="0" dirty="0">
                <a:solidFill>
                  <a:srgbClr val="000000"/>
                </a:solidFill>
                <a:effectLst/>
                <a:latin typeface="Open Sans" panose="020B0606030504020204" pitchFamily="34" charset="0"/>
              </a:rPr>
              <a:t>Otros síntomas menos frecuentes son confusión, problemas de equilibrio, inflamación del cerebro y acumulación excesiva de líquido en el cerebro (hidrocefalia).</a:t>
            </a:r>
          </a:p>
          <a:p>
            <a:pPr lvl="1">
              <a:buFont typeface="Arial" panose="020B0604020202020204" pitchFamily="34" charset="0"/>
              <a:buChar char="•"/>
            </a:pPr>
            <a:r>
              <a:rPr lang="es-ES" b="0" i="0" dirty="0">
                <a:solidFill>
                  <a:srgbClr val="000000"/>
                </a:solidFill>
                <a:effectLst/>
                <a:latin typeface="Open Sans" panose="020B0606030504020204" pitchFamily="34" charset="0"/>
              </a:rPr>
              <a:t>Puede ocasionar la muerte.</a:t>
            </a:r>
          </a:p>
          <a:p>
            <a:pPr algn="l"/>
            <a:r>
              <a:rPr lang="es-ES" b="0" i="0" dirty="0">
                <a:solidFill>
                  <a:srgbClr val="000000"/>
                </a:solidFill>
                <a:effectLst/>
                <a:latin typeface="Open Sans" panose="020B0606030504020204" pitchFamily="34" charset="0"/>
              </a:rPr>
              <a:t>Cisticercos en los músculos:</a:t>
            </a:r>
          </a:p>
          <a:p>
            <a:pPr lvl="1">
              <a:buFont typeface="Arial" panose="020B0604020202020204" pitchFamily="34" charset="0"/>
              <a:buChar char="•"/>
            </a:pPr>
            <a:r>
              <a:rPr lang="es-ES" b="0" i="0" dirty="0">
                <a:solidFill>
                  <a:srgbClr val="000000"/>
                </a:solidFill>
                <a:effectLst/>
                <a:latin typeface="Open Sans" panose="020B0606030504020204" pitchFamily="34" charset="0"/>
              </a:rPr>
              <a:t>Generalmente no causan síntomas.</a:t>
            </a:r>
          </a:p>
          <a:p>
            <a:pPr lvl="1">
              <a:buFont typeface="Arial" panose="020B0604020202020204" pitchFamily="34" charset="0"/>
              <a:buChar char="•"/>
            </a:pPr>
            <a:r>
              <a:rPr lang="es-ES" b="0" i="0" dirty="0">
                <a:solidFill>
                  <a:srgbClr val="000000"/>
                </a:solidFill>
                <a:effectLst/>
                <a:latin typeface="Open Sans" panose="020B0606030504020204" pitchFamily="34" charset="0"/>
              </a:rPr>
              <a:t>Pueden producir protuberancias debajo de la piel.</a:t>
            </a:r>
          </a:p>
        </p:txBody>
      </p:sp>
    </p:spTree>
    <p:extLst>
      <p:ext uri="{BB962C8B-B14F-4D97-AF65-F5344CB8AC3E}">
        <p14:creationId xmlns:p14="http://schemas.microsoft.com/office/powerpoint/2010/main" val="165578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E58FF-6AF5-379E-0ED0-FF2CF9532037}"/>
              </a:ext>
            </a:extLst>
          </p:cNvPr>
          <p:cNvSpPr>
            <a:spLocks noGrp="1"/>
          </p:cNvSpPr>
          <p:nvPr>
            <p:ph type="title"/>
          </p:nvPr>
        </p:nvSpPr>
        <p:spPr/>
        <p:txBody>
          <a:bodyPr/>
          <a:lstStyle/>
          <a:p>
            <a:r>
              <a:rPr lang="es-ES" dirty="0"/>
              <a:t>Cisticercosis</a:t>
            </a:r>
          </a:p>
        </p:txBody>
      </p:sp>
      <p:pic>
        <p:nvPicPr>
          <p:cNvPr id="5" name="Imagen 4">
            <a:extLst>
              <a:ext uri="{FF2B5EF4-FFF2-40B4-BE49-F238E27FC236}">
                <a16:creationId xmlns:a16="http://schemas.microsoft.com/office/drawing/2014/main" id="{BBDC6378-5E3E-574C-AC30-24D08D257B99}"/>
              </a:ext>
            </a:extLst>
          </p:cNvPr>
          <p:cNvPicPr>
            <a:picLocks noChangeAspect="1"/>
          </p:cNvPicPr>
          <p:nvPr/>
        </p:nvPicPr>
        <p:blipFill>
          <a:blip r:embed="rId2"/>
          <a:stretch>
            <a:fillRect/>
          </a:stretch>
        </p:blipFill>
        <p:spPr>
          <a:xfrm>
            <a:off x="616970" y="1541417"/>
            <a:ext cx="4305456" cy="2205809"/>
          </a:xfrm>
          <a:prstGeom prst="rect">
            <a:avLst/>
          </a:prstGeom>
        </p:spPr>
      </p:pic>
      <p:pic>
        <p:nvPicPr>
          <p:cNvPr id="7" name="Imagen 6">
            <a:extLst>
              <a:ext uri="{FF2B5EF4-FFF2-40B4-BE49-F238E27FC236}">
                <a16:creationId xmlns:a16="http://schemas.microsoft.com/office/drawing/2014/main" id="{B6106289-5C2B-A49E-7E1A-F4B184483CD6}"/>
              </a:ext>
            </a:extLst>
          </p:cNvPr>
          <p:cNvPicPr>
            <a:picLocks noChangeAspect="1"/>
          </p:cNvPicPr>
          <p:nvPr/>
        </p:nvPicPr>
        <p:blipFill>
          <a:blip r:embed="rId3"/>
          <a:stretch>
            <a:fillRect/>
          </a:stretch>
        </p:blipFill>
        <p:spPr>
          <a:xfrm>
            <a:off x="5469258" y="1541417"/>
            <a:ext cx="4943640" cy="2441303"/>
          </a:xfrm>
          <a:prstGeom prst="rect">
            <a:avLst/>
          </a:prstGeom>
        </p:spPr>
      </p:pic>
      <p:pic>
        <p:nvPicPr>
          <p:cNvPr id="7170" name="Picture 2" descr="Center is an image of a Taenia egg at a high magnification of 400x. When consumed by humans Taenia eggs can lead to Cysticercosis, and also a serious condition known as neurocysticercosis. On the left and right are X-Ray images of humans with neurocysticercosis. The darker regions are cysts in the brain of the patient. Credit (L to R): Public Health Image Library, Westchester Medical Center, The Cysticercosis Working Group in Peru.">
            <a:extLst>
              <a:ext uri="{FF2B5EF4-FFF2-40B4-BE49-F238E27FC236}">
                <a16:creationId xmlns:a16="http://schemas.microsoft.com/office/drawing/2014/main" id="{A8D3DF16-BF31-F397-2D97-3D7F2D728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685" y="4113848"/>
            <a:ext cx="71437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8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3A044-CFA3-705F-E47C-375251782411}"/>
              </a:ext>
            </a:extLst>
          </p:cNvPr>
          <p:cNvSpPr>
            <a:spLocks noGrp="1"/>
          </p:cNvSpPr>
          <p:nvPr>
            <p:ph type="title"/>
          </p:nvPr>
        </p:nvSpPr>
        <p:spPr/>
        <p:txBody>
          <a:bodyPr/>
          <a:lstStyle/>
          <a:p>
            <a:r>
              <a:rPr lang="es-ES" dirty="0"/>
              <a:t>Diagnóstico</a:t>
            </a:r>
          </a:p>
        </p:txBody>
      </p:sp>
      <p:sp>
        <p:nvSpPr>
          <p:cNvPr id="3" name="Marcador de contenido 2">
            <a:extLst>
              <a:ext uri="{FF2B5EF4-FFF2-40B4-BE49-F238E27FC236}">
                <a16:creationId xmlns:a16="http://schemas.microsoft.com/office/drawing/2014/main" id="{EA397389-3110-743B-5EFA-0F00712D493B}"/>
              </a:ext>
            </a:extLst>
          </p:cNvPr>
          <p:cNvSpPr>
            <a:spLocks noGrp="1"/>
          </p:cNvSpPr>
          <p:nvPr>
            <p:ph idx="1"/>
          </p:nvPr>
        </p:nvSpPr>
        <p:spPr/>
        <p:txBody>
          <a:bodyPr/>
          <a:lstStyle/>
          <a:p>
            <a:r>
              <a:rPr lang="es-ES" dirty="0"/>
              <a:t>Microscopía óptica</a:t>
            </a:r>
          </a:p>
          <a:p>
            <a:r>
              <a:rPr lang="es-ES" dirty="0"/>
              <a:t>Serología</a:t>
            </a:r>
          </a:p>
          <a:p>
            <a:r>
              <a:rPr lang="es-ES" dirty="0"/>
              <a:t>TAAN mediante PCR o LAMP</a:t>
            </a:r>
          </a:p>
          <a:p>
            <a:r>
              <a:rPr lang="es-ES" dirty="0"/>
              <a:t>Pruebas de imagen</a:t>
            </a:r>
          </a:p>
        </p:txBody>
      </p:sp>
      <p:pic>
        <p:nvPicPr>
          <p:cNvPr id="8194" name="Picture 2" descr="Neurocisticercosis: Una enfermedad emergente">
            <a:extLst>
              <a:ext uri="{FF2B5EF4-FFF2-40B4-BE49-F238E27FC236}">
                <a16:creationId xmlns:a16="http://schemas.microsoft.com/office/drawing/2014/main" id="{7A9AAFAC-6333-28B1-5737-CDC01275B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920" y="800130"/>
            <a:ext cx="4487863" cy="537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8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96EB8-75E4-7D36-C521-3B56D0768744}"/>
              </a:ext>
            </a:extLst>
          </p:cNvPr>
          <p:cNvSpPr>
            <a:spLocks noGrp="1"/>
          </p:cNvSpPr>
          <p:nvPr>
            <p:ph type="title"/>
          </p:nvPr>
        </p:nvSpPr>
        <p:spPr/>
        <p:txBody>
          <a:bodyPr/>
          <a:lstStyle/>
          <a:p>
            <a:r>
              <a:rPr lang="es-ES" dirty="0"/>
              <a:t>Amebas</a:t>
            </a:r>
          </a:p>
        </p:txBody>
      </p:sp>
      <p:pic>
        <p:nvPicPr>
          <p:cNvPr id="5122" name="Picture 2" descr="Lifecycle image">
            <a:extLst>
              <a:ext uri="{FF2B5EF4-FFF2-40B4-BE49-F238E27FC236}">
                <a16:creationId xmlns:a16="http://schemas.microsoft.com/office/drawing/2014/main" id="{EF2625BA-CD72-C1F1-312F-A973E39F5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56" y="914399"/>
            <a:ext cx="4342886" cy="535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4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2D509-1FBE-415D-D75A-5B0DC4DB530E}"/>
              </a:ext>
            </a:extLst>
          </p:cNvPr>
          <p:cNvSpPr>
            <a:spLocks noGrp="1"/>
          </p:cNvSpPr>
          <p:nvPr>
            <p:ph type="title"/>
          </p:nvPr>
        </p:nvSpPr>
        <p:spPr/>
        <p:txBody>
          <a:bodyPr/>
          <a:lstStyle/>
          <a:p>
            <a:r>
              <a:rPr lang="es-ES" dirty="0"/>
              <a:t>Epidemiología</a:t>
            </a:r>
          </a:p>
        </p:txBody>
      </p:sp>
      <p:sp>
        <p:nvSpPr>
          <p:cNvPr id="3" name="Marcador de contenido 2">
            <a:extLst>
              <a:ext uri="{FF2B5EF4-FFF2-40B4-BE49-F238E27FC236}">
                <a16:creationId xmlns:a16="http://schemas.microsoft.com/office/drawing/2014/main" id="{D222B90D-8255-3429-6497-67012138B6F7}"/>
              </a:ext>
            </a:extLst>
          </p:cNvPr>
          <p:cNvSpPr>
            <a:spLocks noGrp="1"/>
          </p:cNvSpPr>
          <p:nvPr>
            <p:ph idx="1"/>
          </p:nvPr>
        </p:nvSpPr>
        <p:spPr/>
        <p:txBody>
          <a:bodyPr>
            <a:normAutofit fontScale="70000" lnSpcReduction="20000"/>
          </a:bodyPr>
          <a:lstStyle/>
          <a:p>
            <a:pPr algn="just">
              <a:lnSpc>
                <a:spcPct val="115000"/>
              </a:lnSpc>
            </a:pPr>
            <a:r>
              <a:rPr lang="es-ES" dirty="0">
                <a:latin typeface="Times New Roman" panose="02020603050405020304" pitchFamily="18" charset="0"/>
                <a:ea typeface="Times New Roman" panose="02020603050405020304" pitchFamily="18" charset="0"/>
              </a:rPr>
              <a:t>P</a:t>
            </a:r>
            <a:r>
              <a:rPr lang="es-ES" sz="2800" dirty="0">
                <a:effectLst/>
                <a:latin typeface="Times New Roman" panose="02020603050405020304" pitchFamily="18" charset="0"/>
                <a:ea typeface="Times New Roman" panose="02020603050405020304" pitchFamily="18" charset="0"/>
              </a:rPr>
              <a:t>rotozoos. </a:t>
            </a:r>
          </a:p>
          <a:p>
            <a:pPr algn="just">
              <a:lnSpc>
                <a:spcPct val="115000"/>
              </a:lnSpc>
            </a:pPr>
            <a:r>
              <a:rPr lang="es-ES" sz="2800" i="1" dirty="0" err="1">
                <a:effectLst/>
                <a:latin typeface="Times New Roman" panose="02020603050405020304" pitchFamily="18" charset="0"/>
                <a:ea typeface="Times New Roman" panose="02020603050405020304" pitchFamily="18" charset="0"/>
              </a:rPr>
              <a:t>Entamoeba</a:t>
            </a:r>
            <a:r>
              <a:rPr lang="es-ES" sz="2800"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histolytica</a:t>
            </a:r>
            <a:r>
              <a:rPr lang="es-ES" sz="2800" dirty="0">
                <a:effectLst/>
                <a:latin typeface="Times New Roman" panose="02020603050405020304" pitchFamily="18" charset="0"/>
                <a:ea typeface="Times New Roman" panose="02020603050405020304" pitchFamily="18" charset="0"/>
              </a:rPr>
              <a:t>, que produce la colitis amebiana, el absceso hepático y absceso cerebral. </a:t>
            </a:r>
            <a:r>
              <a:rPr lang="es-ES" sz="2800" i="1" dirty="0">
                <a:effectLst/>
                <a:latin typeface="Times New Roman" panose="02020603050405020304" pitchFamily="18" charset="0"/>
                <a:ea typeface="Times New Roman" panose="02020603050405020304" pitchFamily="18" charset="0"/>
              </a:rPr>
              <a:t>E. </a:t>
            </a:r>
            <a:r>
              <a:rPr lang="es-ES" sz="2800" i="1" dirty="0" err="1">
                <a:effectLst/>
                <a:latin typeface="Times New Roman" panose="02020603050405020304" pitchFamily="18" charset="0"/>
                <a:ea typeface="Times New Roman" panose="02020603050405020304" pitchFamily="18" charset="0"/>
              </a:rPr>
              <a:t>moshkovskii</a:t>
            </a:r>
            <a:r>
              <a:rPr lang="es-ES" sz="2800" i="1" dirty="0">
                <a:effectLst/>
                <a:latin typeface="Times New Roman" panose="02020603050405020304" pitchFamily="18" charset="0"/>
                <a:ea typeface="Times New Roman" panose="02020603050405020304" pitchFamily="18" charset="0"/>
              </a:rPr>
              <a:t>, que causa diarrea </a:t>
            </a:r>
            <a:r>
              <a:rPr lang="es-ES" sz="2800" dirty="0">
                <a:effectLst/>
                <a:latin typeface="Times New Roman" panose="02020603050405020304" pitchFamily="18" charset="0"/>
                <a:ea typeface="Times New Roman" panose="02020603050405020304" pitchFamily="18" charset="0"/>
              </a:rPr>
              <a:t>y</a:t>
            </a:r>
            <a:r>
              <a:rPr lang="es-ES" sz="2800" i="1" dirty="0">
                <a:effectLst/>
                <a:latin typeface="Times New Roman" panose="02020603050405020304" pitchFamily="18" charset="0"/>
                <a:ea typeface="Times New Roman" panose="02020603050405020304" pitchFamily="18" charset="0"/>
              </a:rPr>
              <a:t> E. dispar</a:t>
            </a:r>
            <a:r>
              <a:rPr lang="es-ES" sz="2800" dirty="0">
                <a:effectLst/>
                <a:latin typeface="Times New Roman" panose="02020603050405020304" pitchFamily="18" charset="0"/>
                <a:ea typeface="Times New Roman" panose="02020603050405020304" pitchFamily="18" charset="0"/>
              </a:rPr>
              <a:t>, no patogénica.  Existen al menos otras siete especies de amebas que infectan al ser humano: </a:t>
            </a:r>
            <a:r>
              <a:rPr lang="es-ES" sz="2800" i="1" dirty="0" err="1">
                <a:effectLst/>
                <a:latin typeface="Times New Roman" panose="02020603050405020304" pitchFamily="18" charset="0"/>
                <a:ea typeface="Times New Roman" panose="02020603050405020304" pitchFamily="18" charset="0"/>
              </a:rPr>
              <a:t>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coli</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hartmanni</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polecki</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chattoni</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Dientamoeba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fragilis</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Iodamoeba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bütshlii</a:t>
            </a:r>
            <a:r>
              <a:rPr lang="es-ES" sz="2800" i="1" dirty="0">
                <a:effectLst/>
                <a:latin typeface="Times New Roman" panose="02020603050405020304" pitchFamily="18" charset="0"/>
                <a:ea typeface="Times New Roman" panose="02020603050405020304" pitchFamily="18" charset="0"/>
              </a:rPr>
              <a:t> y </a:t>
            </a:r>
            <a:r>
              <a:rPr lang="es-ES" sz="2800" i="1" dirty="0" err="1">
                <a:effectLst/>
                <a:latin typeface="Times New Roman" panose="02020603050405020304" pitchFamily="18" charset="0"/>
                <a:ea typeface="Times New Roman" panose="02020603050405020304" pitchFamily="18" charset="0"/>
              </a:rPr>
              <a:t>Endolimax</a:t>
            </a:r>
            <a:r>
              <a:rPr lang="es-ES" sz="2800" i="1" dirty="0">
                <a:effectLst/>
                <a:latin typeface="Times New Roman" panose="02020603050405020304" pitchFamily="18" charset="0"/>
                <a:ea typeface="Times New Roman" panose="02020603050405020304" pitchFamily="18" charset="0"/>
              </a:rPr>
              <a:t> nana</a:t>
            </a:r>
            <a:r>
              <a:rPr lang="es-ES" sz="2800" dirty="0">
                <a:effectLst/>
                <a:latin typeface="Times New Roman" panose="02020603050405020304" pitchFamily="18" charset="0"/>
                <a:ea typeface="Times New Roman" panose="02020603050405020304" pitchFamily="18" charset="0"/>
              </a:rPr>
              <a:t>. No obstante, se consideran generalmente microorganismos comensales, aunque </a:t>
            </a:r>
            <a:r>
              <a:rPr lang="es-ES" sz="2800" i="1" dirty="0">
                <a:effectLst/>
                <a:latin typeface="Times New Roman" panose="02020603050405020304" pitchFamily="18" charset="0"/>
                <a:ea typeface="Times New Roman" panose="02020603050405020304" pitchFamily="18" charset="0"/>
              </a:rPr>
              <a:t>E. </a:t>
            </a:r>
            <a:r>
              <a:rPr lang="es-ES" sz="2800" i="1" dirty="0" err="1">
                <a:effectLst/>
                <a:latin typeface="Times New Roman" panose="02020603050405020304" pitchFamily="18" charset="0"/>
                <a:ea typeface="Times New Roman" panose="02020603050405020304" pitchFamily="18" charset="0"/>
              </a:rPr>
              <a:t>polecki</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Dientamoeba</a:t>
            </a:r>
            <a:r>
              <a:rPr lang="es-ES" sz="2800" i="1" dirty="0">
                <a:effectLst/>
                <a:latin typeface="Times New Roman" panose="02020603050405020304" pitchFamily="18" charset="0"/>
                <a:ea typeface="Times New Roman" panose="02020603050405020304" pitchFamily="18" charset="0"/>
              </a:rPr>
              <a:t> </a:t>
            </a:r>
            <a:r>
              <a:rPr lang="es-ES" sz="2800" i="1" dirty="0" err="1">
                <a:effectLst/>
                <a:latin typeface="Times New Roman" panose="02020603050405020304" pitchFamily="18" charset="0"/>
                <a:ea typeface="Times New Roman" panose="02020603050405020304" pitchFamily="18" charset="0"/>
              </a:rPr>
              <a:t>fragilis</a:t>
            </a:r>
            <a:r>
              <a:rPr lang="es-ES" sz="2800" i="1" dirty="0">
                <a:effectLst/>
                <a:latin typeface="Times New Roman" panose="02020603050405020304" pitchFamily="18" charset="0"/>
                <a:ea typeface="Times New Roman" panose="02020603050405020304" pitchFamily="18" charset="0"/>
              </a:rPr>
              <a:t> e I. </a:t>
            </a:r>
            <a:r>
              <a:rPr lang="es-ES" sz="2800" i="1" dirty="0" err="1">
                <a:effectLst/>
                <a:latin typeface="Times New Roman" panose="02020603050405020304" pitchFamily="18" charset="0"/>
                <a:ea typeface="Times New Roman" panose="02020603050405020304" pitchFamily="18" charset="0"/>
              </a:rPr>
              <a:t>bütshlii</a:t>
            </a:r>
            <a:r>
              <a:rPr lang="es-ES" sz="2800" dirty="0">
                <a:effectLst/>
                <a:latin typeface="Times New Roman" panose="02020603050405020304" pitchFamily="18" charset="0"/>
                <a:ea typeface="Times New Roman" panose="02020603050405020304" pitchFamily="18" charset="0"/>
              </a:rPr>
              <a:t> se han implicado como posibles causas de diarrea.  </a:t>
            </a:r>
          </a:p>
          <a:p>
            <a:pPr marL="0" indent="0">
              <a:buNone/>
            </a:pPr>
            <a:endParaRPr lang="es-ES" dirty="0"/>
          </a:p>
          <a:p>
            <a:r>
              <a:rPr lang="es-ES" dirty="0"/>
              <a:t>De distribución mundial</a:t>
            </a:r>
          </a:p>
          <a:p>
            <a:r>
              <a:rPr lang="es-ES" dirty="0"/>
              <a:t>Más frecuente en países pobres o en desarrollo</a:t>
            </a:r>
          </a:p>
          <a:p>
            <a:r>
              <a:rPr lang="es-ES" dirty="0"/>
              <a:t>Viajeros</a:t>
            </a:r>
          </a:p>
          <a:p>
            <a:pPr marL="0" indent="0">
              <a:buNone/>
            </a:pPr>
            <a:r>
              <a:rPr lang="es-ES" dirty="0"/>
              <a:t> </a:t>
            </a:r>
          </a:p>
        </p:txBody>
      </p:sp>
    </p:spTree>
    <p:extLst>
      <p:ext uri="{BB962C8B-B14F-4D97-AF65-F5344CB8AC3E}">
        <p14:creationId xmlns:p14="http://schemas.microsoft.com/office/powerpoint/2010/main" val="264655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D2AB-45D0-593F-8E05-08F9238674CB}"/>
              </a:ext>
            </a:extLst>
          </p:cNvPr>
          <p:cNvSpPr>
            <a:spLocks noGrp="1"/>
          </p:cNvSpPr>
          <p:nvPr>
            <p:ph type="title"/>
          </p:nvPr>
        </p:nvSpPr>
        <p:spPr/>
        <p:txBody>
          <a:bodyPr/>
          <a:lstStyle/>
          <a:p>
            <a:r>
              <a:rPr lang="es-ES" dirty="0"/>
              <a:t>Clínica</a:t>
            </a:r>
          </a:p>
        </p:txBody>
      </p:sp>
      <p:sp>
        <p:nvSpPr>
          <p:cNvPr id="5" name="CuadroTexto 4">
            <a:extLst>
              <a:ext uri="{FF2B5EF4-FFF2-40B4-BE49-F238E27FC236}">
                <a16:creationId xmlns:a16="http://schemas.microsoft.com/office/drawing/2014/main" id="{DA102744-B968-B12E-0AD4-76AF948D46CE}"/>
              </a:ext>
            </a:extLst>
          </p:cNvPr>
          <p:cNvSpPr txBox="1"/>
          <p:nvPr/>
        </p:nvSpPr>
        <p:spPr>
          <a:xfrm>
            <a:off x="1494502" y="1690688"/>
            <a:ext cx="6096000" cy="3889398"/>
          </a:xfrm>
          <a:prstGeom prst="rect">
            <a:avLst/>
          </a:prstGeom>
          <a:noFill/>
        </p:spPr>
        <p:txBody>
          <a:bodyPr wrap="square">
            <a:spAutoFit/>
          </a:bodyPr>
          <a:lstStyle/>
          <a:p>
            <a:pPr algn="just">
              <a:lnSpc>
                <a:spcPct val="115000"/>
              </a:lnSpc>
            </a:pPr>
            <a:r>
              <a:rPr lang="es-ES" sz="1800" dirty="0">
                <a:effectLst/>
                <a:latin typeface="Times New Roman" panose="02020603050405020304" pitchFamily="18" charset="0"/>
                <a:ea typeface="Times New Roman" panose="02020603050405020304" pitchFamily="18" charset="0"/>
              </a:rPr>
              <a:t> </a:t>
            </a:r>
          </a:p>
          <a:p>
            <a:pPr algn="just">
              <a:lnSpc>
                <a:spcPct val="115000"/>
              </a:lnSpc>
            </a:pPr>
            <a:r>
              <a:rPr lang="es-ES" sz="1800" dirty="0">
                <a:effectLst/>
                <a:latin typeface="Times New Roman" panose="02020603050405020304" pitchFamily="18" charset="0"/>
                <a:ea typeface="Times New Roman" panose="02020603050405020304" pitchFamily="18" charset="0"/>
              </a:rPr>
              <a:t>Asintomática</a:t>
            </a:r>
          </a:p>
          <a:p>
            <a:pPr algn="just">
              <a:lnSpc>
                <a:spcPct val="115000"/>
              </a:lnSpc>
            </a:pPr>
            <a:r>
              <a:rPr lang="es-ES" sz="1800" dirty="0">
                <a:effectLst/>
                <a:latin typeface="Times New Roman" panose="02020603050405020304" pitchFamily="18" charset="0"/>
                <a:ea typeface="Times New Roman" panose="02020603050405020304" pitchFamily="18" charset="0"/>
              </a:rPr>
              <a:t>Diarrea amebiana</a:t>
            </a:r>
            <a:endParaRPr lang="es-ES" dirty="0">
              <a:latin typeface="Times New Roman" panose="02020603050405020304" pitchFamily="18" charset="0"/>
              <a:ea typeface="Times New Roman" panose="02020603050405020304" pitchFamily="18" charset="0"/>
            </a:endParaRPr>
          </a:p>
          <a:p>
            <a:pPr algn="just">
              <a:lnSpc>
                <a:spcPct val="115000"/>
              </a:lnSpc>
            </a:pPr>
            <a:r>
              <a:rPr lang="es-ES" dirty="0">
                <a:latin typeface="Times New Roman" panose="02020603050405020304" pitchFamily="18" charset="0"/>
                <a:ea typeface="Times New Roman" panose="02020603050405020304" pitchFamily="18" charset="0"/>
              </a:rPr>
              <a:t>Disentería</a:t>
            </a:r>
            <a:endParaRPr lang="es-ES" sz="1800" dirty="0">
              <a:effectLst/>
              <a:latin typeface="Times New Roman" panose="02020603050405020304" pitchFamily="18" charset="0"/>
              <a:ea typeface="Times New Roman" panose="02020603050405020304" pitchFamily="18" charset="0"/>
            </a:endParaRPr>
          </a:p>
          <a:p>
            <a:pPr algn="just">
              <a:lnSpc>
                <a:spcPct val="115000"/>
              </a:lnSpc>
            </a:pPr>
            <a:r>
              <a:rPr lang="es-ES" sz="1800" dirty="0">
                <a:effectLst/>
                <a:latin typeface="Times New Roman" panose="02020603050405020304" pitchFamily="18" charset="0"/>
                <a:ea typeface="Times New Roman" panose="02020603050405020304" pitchFamily="18" charset="0"/>
              </a:rPr>
              <a:t>	Progresiva a lo largo de varias semanas. </a:t>
            </a:r>
          </a:p>
          <a:p>
            <a:pPr algn="just">
              <a:lnSpc>
                <a:spcPct val="115000"/>
              </a:lnSpc>
            </a:pPr>
            <a:r>
              <a:rPr lang="es-ES" sz="1800" dirty="0">
                <a:effectLst/>
                <a:latin typeface="Times New Roman" panose="02020603050405020304" pitchFamily="18" charset="0"/>
                <a:ea typeface="Times New Roman" panose="02020603050405020304" pitchFamily="18" charset="0"/>
              </a:rPr>
              <a:t>Absceso hepático amebiano. </a:t>
            </a:r>
            <a:endParaRPr lang="es-ES" dirty="0">
              <a:latin typeface="Times New Roman" panose="02020603050405020304" pitchFamily="18" charset="0"/>
              <a:ea typeface="Times New Roman" panose="02020603050405020304" pitchFamily="18" charset="0"/>
            </a:endParaRPr>
          </a:p>
          <a:p>
            <a:pPr algn="just">
              <a:lnSpc>
                <a:spcPct val="115000"/>
              </a:lnSpc>
            </a:pPr>
            <a:r>
              <a:rPr lang="es-ES" sz="1800" dirty="0">
                <a:effectLst/>
                <a:latin typeface="Times New Roman" panose="02020603050405020304" pitchFamily="18" charset="0"/>
                <a:ea typeface="Times New Roman" panose="02020603050405020304" pitchFamily="18" charset="0"/>
              </a:rPr>
              <a:t>	Varón de 30-40 años, </a:t>
            </a:r>
          </a:p>
          <a:p>
            <a:pPr algn="just">
              <a:lnSpc>
                <a:spcPct val="115000"/>
              </a:lnSpc>
            </a:pPr>
            <a:r>
              <a:rPr lang="es-ES" sz="1800" dirty="0">
                <a:effectLst/>
                <a:latin typeface="Times New Roman" panose="02020603050405020304" pitchFamily="18" charset="0"/>
                <a:ea typeface="Times New Roman" panose="02020603050405020304" pitchFamily="18" charset="0"/>
              </a:rPr>
              <a:t>	País en desarrollo</a:t>
            </a:r>
          </a:p>
          <a:p>
            <a:pPr algn="just">
              <a:lnSpc>
                <a:spcPct val="115000"/>
              </a:lnSpc>
            </a:pPr>
            <a:r>
              <a:rPr lang="es-ES" sz="1800" dirty="0">
                <a:effectLst/>
                <a:latin typeface="Times New Roman" panose="02020603050405020304" pitchFamily="18" charset="0"/>
                <a:ea typeface="Times New Roman" panose="02020603050405020304" pitchFamily="18" charset="0"/>
              </a:rPr>
              <a:t>	Regreso de un viaje, </a:t>
            </a:r>
          </a:p>
          <a:p>
            <a:pPr algn="just">
              <a:lnSpc>
                <a:spcPct val="115000"/>
              </a:lnSpc>
            </a:pPr>
            <a:r>
              <a:rPr lang="es-ES" dirty="0">
                <a:latin typeface="Times New Roman" panose="02020603050405020304" pitchFamily="18" charset="0"/>
                <a:ea typeface="Times New Roman" panose="02020603050405020304" pitchFamily="18" charset="0"/>
              </a:rPr>
              <a:t>	D</a:t>
            </a:r>
            <a:r>
              <a:rPr lang="es-ES" sz="1800" dirty="0">
                <a:effectLst/>
                <a:latin typeface="Times New Roman" panose="02020603050405020304" pitchFamily="18" charset="0"/>
                <a:ea typeface="Times New Roman" panose="02020603050405020304" pitchFamily="18" charset="0"/>
              </a:rPr>
              <a:t>iarrea en los meses previos</a:t>
            </a:r>
          </a:p>
          <a:p>
            <a:pPr algn="just">
              <a:lnSpc>
                <a:spcPct val="115000"/>
              </a:lnSpc>
            </a:pPr>
            <a:r>
              <a:rPr lang="es-ES" sz="1800" dirty="0">
                <a:effectLst/>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F</a:t>
            </a:r>
            <a:r>
              <a:rPr lang="es-ES" sz="1800" dirty="0">
                <a:effectLst/>
                <a:latin typeface="Times New Roman" panose="02020603050405020304" pitchFamily="18" charset="0"/>
                <a:ea typeface="Times New Roman" panose="02020603050405020304" pitchFamily="18" charset="0"/>
              </a:rPr>
              <a:t>iebre, tos y un dolor abdominal sordo y constante en el hipocondrio derecho. 2-4 semanas. </a:t>
            </a:r>
          </a:p>
        </p:txBody>
      </p:sp>
    </p:spTree>
    <p:extLst>
      <p:ext uri="{BB962C8B-B14F-4D97-AF65-F5344CB8AC3E}">
        <p14:creationId xmlns:p14="http://schemas.microsoft.com/office/powerpoint/2010/main" val="263419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0EFF1-0077-5762-555E-523535C7C682}"/>
              </a:ext>
            </a:extLst>
          </p:cNvPr>
          <p:cNvSpPr>
            <a:spLocks noGrp="1"/>
          </p:cNvSpPr>
          <p:nvPr>
            <p:ph type="title"/>
          </p:nvPr>
        </p:nvSpPr>
        <p:spPr/>
        <p:txBody>
          <a:bodyPr/>
          <a:lstStyle/>
          <a:p>
            <a:r>
              <a:rPr lang="es-ES" dirty="0"/>
              <a:t>Diagnóstico</a:t>
            </a:r>
          </a:p>
        </p:txBody>
      </p:sp>
      <p:sp>
        <p:nvSpPr>
          <p:cNvPr id="3" name="Marcador de contenido 2">
            <a:extLst>
              <a:ext uri="{FF2B5EF4-FFF2-40B4-BE49-F238E27FC236}">
                <a16:creationId xmlns:a16="http://schemas.microsoft.com/office/drawing/2014/main" id="{F0F9932A-EBA2-4ABA-69F1-7F0450B178E4}"/>
              </a:ext>
            </a:extLst>
          </p:cNvPr>
          <p:cNvSpPr>
            <a:spLocks noGrp="1"/>
          </p:cNvSpPr>
          <p:nvPr>
            <p:ph idx="1"/>
          </p:nvPr>
        </p:nvSpPr>
        <p:spPr/>
        <p:txBody>
          <a:bodyPr>
            <a:normAutofit fontScale="77500" lnSpcReduction="20000"/>
          </a:bodyPr>
          <a:lstStyle/>
          <a:p>
            <a:pPr algn="just">
              <a:lnSpc>
                <a:spcPct val="115000"/>
              </a:lnSpc>
            </a:pPr>
            <a:r>
              <a:rPr lang="es-ES" sz="2800" b="1" dirty="0">
                <a:effectLst/>
                <a:latin typeface="Times New Roman" panose="02020603050405020304" pitchFamily="18" charset="0"/>
                <a:ea typeface="Times New Roman" panose="02020603050405020304" pitchFamily="18" charset="0"/>
              </a:rPr>
              <a:t>Diagnóstico</a:t>
            </a:r>
            <a:endParaRPr lang="es-ES" sz="2800" dirty="0">
              <a:effectLst/>
              <a:latin typeface="Times New Roman" panose="02020603050405020304" pitchFamily="18" charset="0"/>
              <a:ea typeface="Times New Roman" panose="02020603050405020304" pitchFamily="18" charset="0"/>
            </a:endParaRPr>
          </a:p>
          <a:p>
            <a:pPr algn="just">
              <a:lnSpc>
                <a:spcPct val="115000"/>
              </a:lnSpc>
            </a:pPr>
            <a:r>
              <a:rPr lang="es-ES" sz="2800" dirty="0">
                <a:effectLst/>
                <a:latin typeface="Times New Roman" panose="02020603050405020304" pitchFamily="18" charset="0"/>
                <a:ea typeface="Times New Roman" panose="02020603050405020304" pitchFamily="18" charset="0"/>
              </a:rPr>
              <a:t>Detección de ácidos nucleicos en heces con la PCR. Gold estándar. </a:t>
            </a:r>
          </a:p>
          <a:p>
            <a:pPr algn="just">
              <a:lnSpc>
                <a:spcPct val="115000"/>
              </a:lnSpc>
            </a:pPr>
            <a:r>
              <a:rPr lang="es-ES" dirty="0">
                <a:latin typeface="Times New Roman" panose="02020603050405020304" pitchFamily="18" charset="0"/>
                <a:ea typeface="Times New Roman" panose="02020603050405020304" pitchFamily="18" charset="0"/>
              </a:rPr>
              <a:t>Sensibilidad inferior</a:t>
            </a:r>
            <a:r>
              <a:rPr lang="es-ES" sz="2800" dirty="0">
                <a:effectLst/>
                <a:latin typeface="Times New Roman" panose="02020603050405020304" pitchFamily="18" charset="0"/>
                <a:ea typeface="Times New Roman" panose="02020603050405020304" pitchFamily="18" charset="0"/>
              </a:rPr>
              <a:t> inferior pero especificidad similar, se encuentra la detección de antígenos en heces mediante técnica de ELISA. </a:t>
            </a:r>
          </a:p>
          <a:p>
            <a:pPr algn="just">
              <a:lnSpc>
                <a:spcPct val="115000"/>
              </a:lnSpc>
            </a:pPr>
            <a:r>
              <a:rPr lang="es-ES" sz="2800" dirty="0">
                <a:effectLst/>
                <a:latin typeface="Times New Roman" panose="02020603050405020304" pitchFamily="18" charset="0"/>
                <a:ea typeface="Times New Roman" panose="02020603050405020304" pitchFamily="18" charset="0"/>
              </a:rPr>
              <a:t>Para el diagnóstico del absceso hepático amebiano, la piedra angular es la serología. No obstante, en las primeras fases de la infección puede haber falsos negativos, por lo que debe utilizarse en combinación con la PCR o detección de antígenos en heces. </a:t>
            </a:r>
          </a:p>
          <a:p>
            <a:pPr algn="just">
              <a:lnSpc>
                <a:spcPct val="115000"/>
              </a:lnSpc>
            </a:pPr>
            <a:r>
              <a:rPr lang="es-ES" sz="2800" dirty="0">
                <a:effectLst/>
                <a:latin typeface="Times New Roman" panose="02020603050405020304" pitchFamily="18" charset="0"/>
                <a:ea typeface="Times New Roman" panose="02020603050405020304" pitchFamily="18" charset="0"/>
              </a:rPr>
              <a:t>Las técnicas de visualización directa en heces no se recomiendan y no deben utilizarse. Únicamente constituyen una opción en zonas de bajo índice de desarrollo.</a:t>
            </a:r>
          </a:p>
          <a:p>
            <a:endParaRPr lang="es-ES" dirty="0"/>
          </a:p>
        </p:txBody>
      </p:sp>
    </p:spTree>
    <p:extLst>
      <p:ext uri="{BB962C8B-B14F-4D97-AF65-F5344CB8AC3E}">
        <p14:creationId xmlns:p14="http://schemas.microsoft.com/office/powerpoint/2010/main" val="136449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D78B1-A84D-5F01-5ADE-5E2425D9494E}"/>
              </a:ext>
            </a:extLst>
          </p:cNvPr>
          <p:cNvSpPr>
            <a:spLocks noGrp="1"/>
          </p:cNvSpPr>
          <p:nvPr>
            <p:ph type="title"/>
          </p:nvPr>
        </p:nvSpPr>
        <p:spPr/>
        <p:txBody>
          <a:bodyPr/>
          <a:lstStyle/>
          <a:p>
            <a:r>
              <a:rPr lang="es-ES" dirty="0"/>
              <a:t>Tratamiento</a:t>
            </a:r>
          </a:p>
        </p:txBody>
      </p:sp>
      <p:sp>
        <p:nvSpPr>
          <p:cNvPr id="3" name="Marcador de contenido 2">
            <a:extLst>
              <a:ext uri="{FF2B5EF4-FFF2-40B4-BE49-F238E27FC236}">
                <a16:creationId xmlns:a16="http://schemas.microsoft.com/office/drawing/2014/main" id="{AB176258-C57C-B9C4-2774-2219ABCCB061}"/>
              </a:ext>
            </a:extLst>
          </p:cNvPr>
          <p:cNvSpPr>
            <a:spLocks noGrp="1"/>
          </p:cNvSpPr>
          <p:nvPr>
            <p:ph idx="1"/>
          </p:nvPr>
        </p:nvSpPr>
        <p:spPr/>
        <p:txBody>
          <a:bodyPr/>
          <a:lstStyle/>
          <a:p>
            <a:r>
              <a:rPr lang="es-ES" dirty="0"/>
              <a:t>Formas intestinales y extraintestinales</a:t>
            </a:r>
          </a:p>
          <a:p>
            <a:pPr lvl="1"/>
            <a:r>
              <a:rPr lang="es-ES" dirty="0"/>
              <a:t>Metronidazol 500-750mg </a:t>
            </a:r>
            <a:r>
              <a:rPr lang="es-ES" dirty="0" err="1"/>
              <a:t>vo</a:t>
            </a:r>
            <a:r>
              <a:rPr lang="es-ES" dirty="0"/>
              <a:t>/IV cada 8h 7-10 días</a:t>
            </a:r>
          </a:p>
          <a:p>
            <a:pPr lvl="1"/>
            <a:r>
              <a:rPr lang="es-ES" dirty="0"/>
              <a:t>Tinidazol 2gr/</a:t>
            </a:r>
            <a:r>
              <a:rPr lang="es-ES" dirty="0" err="1"/>
              <a:t>dia</a:t>
            </a:r>
            <a:r>
              <a:rPr lang="es-ES" dirty="0"/>
              <a:t> vía oral 3-5 días</a:t>
            </a:r>
          </a:p>
          <a:p>
            <a:pPr lvl="1"/>
            <a:r>
              <a:rPr lang="es-ES" dirty="0"/>
              <a:t>Seguido de paromomicina 500mg vía oral cada 8h 7-10 días</a:t>
            </a:r>
          </a:p>
          <a:p>
            <a:pPr marL="0" indent="0">
              <a:buNone/>
            </a:pPr>
            <a:endParaRPr lang="es-ES" dirty="0"/>
          </a:p>
        </p:txBody>
      </p:sp>
    </p:spTree>
    <p:extLst>
      <p:ext uri="{BB962C8B-B14F-4D97-AF65-F5344CB8AC3E}">
        <p14:creationId xmlns:p14="http://schemas.microsoft.com/office/powerpoint/2010/main" val="374565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87F1B1-A0C0-2A63-632D-229DB071FCA0}"/>
              </a:ext>
            </a:extLst>
          </p:cNvPr>
          <p:cNvSpPr txBox="1"/>
          <p:nvPr/>
        </p:nvSpPr>
        <p:spPr>
          <a:xfrm>
            <a:off x="3706761" y="2605548"/>
            <a:ext cx="4959178" cy="1200329"/>
          </a:xfrm>
          <a:prstGeom prst="rect">
            <a:avLst/>
          </a:prstGeom>
          <a:noFill/>
        </p:spPr>
        <p:txBody>
          <a:bodyPr wrap="none" rtlCol="0">
            <a:spAutoFit/>
          </a:bodyPr>
          <a:lstStyle/>
          <a:p>
            <a:r>
              <a:rPr lang="es-ES" dirty="0"/>
              <a:t>“</a:t>
            </a:r>
            <a:r>
              <a:rPr lang="es-ES" dirty="0" err="1"/>
              <a:t>Work</a:t>
            </a:r>
            <a:r>
              <a:rPr lang="es-ES" dirty="0"/>
              <a:t> </a:t>
            </a:r>
            <a:r>
              <a:rPr lang="es-ES" dirty="0" err="1"/>
              <a:t>harder</a:t>
            </a:r>
            <a:r>
              <a:rPr lang="es-ES" dirty="0"/>
              <a:t> </a:t>
            </a:r>
            <a:r>
              <a:rPr lang="es-ES" dirty="0" err="1"/>
              <a:t>on</a:t>
            </a:r>
            <a:r>
              <a:rPr lang="es-ES" dirty="0"/>
              <a:t> </a:t>
            </a:r>
            <a:r>
              <a:rPr lang="es-ES" dirty="0" err="1"/>
              <a:t>yourself</a:t>
            </a:r>
            <a:r>
              <a:rPr lang="es-ES" dirty="0"/>
              <a:t> </a:t>
            </a:r>
            <a:r>
              <a:rPr lang="es-ES" dirty="0" err="1"/>
              <a:t>than</a:t>
            </a:r>
            <a:r>
              <a:rPr lang="es-ES" dirty="0"/>
              <a:t> </a:t>
            </a:r>
            <a:r>
              <a:rPr lang="es-ES" dirty="0" err="1"/>
              <a:t>you</a:t>
            </a:r>
            <a:r>
              <a:rPr lang="es-ES" dirty="0"/>
              <a:t> do </a:t>
            </a:r>
            <a:r>
              <a:rPr lang="es-ES" dirty="0" err="1"/>
              <a:t>on</a:t>
            </a:r>
            <a:r>
              <a:rPr lang="es-ES" dirty="0"/>
              <a:t> </a:t>
            </a:r>
            <a:r>
              <a:rPr lang="es-ES" dirty="0" err="1"/>
              <a:t>your</a:t>
            </a:r>
            <a:r>
              <a:rPr lang="es-ES" dirty="0"/>
              <a:t> </a:t>
            </a:r>
            <a:r>
              <a:rPr lang="es-ES" dirty="0" err="1"/>
              <a:t>job</a:t>
            </a:r>
            <a:r>
              <a:rPr lang="es-ES" dirty="0"/>
              <a:t>”</a:t>
            </a:r>
          </a:p>
          <a:p>
            <a:endParaRPr lang="es-ES" dirty="0"/>
          </a:p>
          <a:p>
            <a:endParaRPr lang="es-ES" dirty="0"/>
          </a:p>
          <a:p>
            <a:r>
              <a:rPr lang="es-ES" dirty="0"/>
              <a:t>                                                                          Jim </a:t>
            </a:r>
            <a:r>
              <a:rPr lang="es-ES" dirty="0" err="1"/>
              <a:t>Rohn</a:t>
            </a:r>
            <a:endParaRPr lang="es-ES" dirty="0"/>
          </a:p>
        </p:txBody>
      </p:sp>
    </p:spTree>
    <p:extLst>
      <p:ext uri="{BB962C8B-B14F-4D97-AF65-F5344CB8AC3E}">
        <p14:creationId xmlns:p14="http://schemas.microsoft.com/office/powerpoint/2010/main" val="222954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3713E-AB62-8209-44CE-FE7B17D0A144}"/>
              </a:ext>
            </a:extLst>
          </p:cNvPr>
          <p:cNvSpPr>
            <a:spLocks noGrp="1"/>
          </p:cNvSpPr>
          <p:nvPr>
            <p:ph type="title"/>
          </p:nvPr>
        </p:nvSpPr>
        <p:spPr/>
        <p:txBody>
          <a:bodyPr/>
          <a:lstStyle/>
          <a:p>
            <a:r>
              <a:rPr lang="es-ES" dirty="0" err="1"/>
              <a:t>Guión</a:t>
            </a:r>
            <a:endParaRPr lang="es-ES" dirty="0"/>
          </a:p>
        </p:txBody>
      </p:sp>
      <p:sp>
        <p:nvSpPr>
          <p:cNvPr id="3" name="Marcador de contenido 2">
            <a:extLst>
              <a:ext uri="{FF2B5EF4-FFF2-40B4-BE49-F238E27FC236}">
                <a16:creationId xmlns:a16="http://schemas.microsoft.com/office/drawing/2014/main" id="{A564C0B0-4410-492A-F8D2-67DAEC146AB0}"/>
              </a:ext>
            </a:extLst>
          </p:cNvPr>
          <p:cNvSpPr>
            <a:spLocks noGrp="1"/>
          </p:cNvSpPr>
          <p:nvPr>
            <p:ph idx="1"/>
          </p:nvPr>
        </p:nvSpPr>
        <p:spPr/>
        <p:txBody>
          <a:bodyPr/>
          <a:lstStyle/>
          <a:p>
            <a:r>
              <a:rPr lang="es-ES" dirty="0" err="1"/>
              <a:t>Strongyloides</a:t>
            </a:r>
            <a:endParaRPr lang="es-ES" dirty="0"/>
          </a:p>
          <a:p>
            <a:r>
              <a:rPr lang="es-ES" dirty="0" err="1"/>
              <a:t>Schistosoma</a:t>
            </a:r>
            <a:endParaRPr lang="es-ES" dirty="0"/>
          </a:p>
          <a:p>
            <a:r>
              <a:rPr lang="es-ES" dirty="0"/>
              <a:t>Cisticerco</a:t>
            </a:r>
          </a:p>
          <a:p>
            <a:r>
              <a:rPr lang="es-ES" dirty="0"/>
              <a:t>Ameba</a:t>
            </a:r>
          </a:p>
        </p:txBody>
      </p:sp>
      <p:pic>
        <p:nvPicPr>
          <p:cNvPr id="2050" name="Picture 2" descr="Figure B">
            <a:extLst>
              <a:ext uri="{FF2B5EF4-FFF2-40B4-BE49-F238E27FC236}">
                <a16:creationId xmlns:a16="http://schemas.microsoft.com/office/drawing/2014/main" id="{D30BAE4D-1592-C3B9-95F8-691FD4550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365" y="297177"/>
            <a:ext cx="3581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ure E: Eggs of &lt;em&gt;S. mansoni&lt;/em&gt; in an unstained wet mount.">
            <a:extLst>
              <a:ext uri="{FF2B5EF4-FFF2-40B4-BE49-F238E27FC236}">
                <a16:creationId xmlns:a16="http://schemas.microsoft.com/office/drawing/2014/main" id="{FB1E7523-488E-529B-C7B9-A8370DF03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29717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enia solium: El gusanito que siempre nos acompaña | Imperio de la Ciencia">
            <a:extLst>
              <a:ext uri="{FF2B5EF4-FFF2-40B4-BE49-F238E27FC236}">
                <a16:creationId xmlns:a16="http://schemas.microsoft.com/office/drawing/2014/main" id="{7789DD6F-492F-F07F-1802-661851A6B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365" y="3452493"/>
            <a:ext cx="3581400" cy="30508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igure A: Cyst of &lt;em&gt;E. histolytica/E. dispar&lt;/em&gt; in an unstained concentrated wet mount of stool. Notice the chromatoid bodies with blunt, rounded ends (arrow).">
            <a:extLst>
              <a:ext uri="{FF2B5EF4-FFF2-40B4-BE49-F238E27FC236}">
                <a16:creationId xmlns:a16="http://schemas.microsoft.com/office/drawing/2014/main" id="{EDDC4609-F509-C9B6-47B7-4FBD55233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6300" y="3477353"/>
            <a:ext cx="3015522" cy="301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303EE-3534-B41A-054A-E5FE711D827E}"/>
              </a:ext>
            </a:extLst>
          </p:cNvPr>
          <p:cNvSpPr>
            <a:spLocks noGrp="1"/>
          </p:cNvSpPr>
          <p:nvPr>
            <p:ph type="title"/>
          </p:nvPr>
        </p:nvSpPr>
        <p:spPr/>
        <p:txBody>
          <a:bodyPr/>
          <a:lstStyle/>
          <a:p>
            <a:r>
              <a:rPr lang="es-ES" dirty="0" err="1"/>
              <a:t>Strongyloides</a:t>
            </a:r>
            <a:endParaRPr lang="es-ES" dirty="0"/>
          </a:p>
        </p:txBody>
      </p:sp>
      <p:pic>
        <p:nvPicPr>
          <p:cNvPr id="1026" name="Picture 2" descr="lifecycle">
            <a:extLst>
              <a:ext uri="{FF2B5EF4-FFF2-40B4-BE49-F238E27FC236}">
                <a16:creationId xmlns:a16="http://schemas.microsoft.com/office/drawing/2014/main" id="{6D212006-1FC2-2B92-BB48-301B2AA60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480" y="442798"/>
            <a:ext cx="7132320" cy="597240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427B4F4-2AD1-B481-9D00-C2098B326B46}"/>
              </a:ext>
            </a:extLst>
          </p:cNvPr>
          <p:cNvSpPr txBox="1"/>
          <p:nvPr/>
        </p:nvSpPr>
        <p:spPr>
          <a:xfrm>
            <a:off x="838200" y="2090057"/>
            <a:ext cx="1420004" cy="923330"/>
          </a:xfrm>
          <a:prstGeom prst="rect">
            <a:avLst/>
          </a:prstGeom>
          <a:noFill/>
        </p:spPr>
        <p:txBody>
          <a:bodyPr wrap="none" rtlCol="0">
            <a:spAutoFit/>
          </a:bodyPr>
          <a:lstStyle/>
          <a:p>
            <a:r>
              <a:rPr lang="es-ES" dirty="0"/>
              <a:t>Endoparásito</a:t>
            </a:r>
          </a:p>
          <a:p>
            <a:r>
              <a:rPr lang="es-ES" dirty="0"/>
              <a:t>Helminto</a:t>
            </a:r>
          </a:p>
          <a:p>
            <a:r>
              <a:rPr lang="es-ES" dirty="0"/>
              <a:t>Nematodo</a:t>
            </a:r>
          </a:p>
        </p:txBody>
      </p:sp>
    </p:spTree>
    <p:extLst>
      <p:ext uri="{BB962C8B-B14F-4D97-AF65-F5344CB8AC3E}">
        <p14:creationId xmlns:p14="http://schemas.microsoft.com/office/powerpoint/2010/main" val="150182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93C1A0-71F9-AFC2-CB7D-2AAFD7E83F38}"/>
              </a:ext>
            </a:extLst>
          </p:cNvPr>
          <p:cNvSpPr>
            <a:spLocks noGrp="1"/>
          </p:cNvSpPr>
          <p:nvPr>
            <p:ph type="title"/>
          </p:nvPr>
        </p:nvSpPr>
        <p:spPr>
          <a:xfrm>
            <a:off x="630936" y="639520"/>
            <a:ext cx="3429000" cy="1719072"/>
          </a:xfrm>
        </p:spPr>
        <p:txBody>
          <a:bodyPr anchor="b">
            <a:normAutofit/>
          </a:bodyPr>
          <a:lstStyle/>
          <a:p>
            <a:r>
              <a:rPr lang="es-ES" sz="4200"/>
              <a:t>Epidemiología</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26CBEFC-DC02-F00E-6112-45FDE9CEA0E0}"/>
              </a:ext>
            </a:extLst>
          </p:cNvPr>
          <p:cNvSpPr>
            <a:spLocks noGrp="1"/>
          </p:cNvSpPr>
          <p:nvPr>
            <p:ph idx="1"/>
          </p:nvPr>
        </p:nvSpPr>
        <p:spPr>
          <a:xfrm>
            <a:off x="630936" y="2807208"/>
            <a:ext cx="3429000" cy="3410712"/>
          </a:xfrm>
        </p:spPr>
        <p:txBody>
          <a:bodyPr anchor="t">
            <a:normAutofit/>
          </a:bodyPr>
          <a:lstStyle/>
          <a:p>
            <a:r>
              <a:rPr lang="es-ES" sz="2200"/>
              <a:t>Zonas de clima templado y tropical.</a:t>
            </a:r>
          </a:p>
          <a:p>
            <a:endParaRPr lang="es-ES" sz="2200"/>
          </a:p>
        </p:txBody>
      </p:sp>
      <p:pic>
        <p:nvPicPr>
          <p:cNvPr id="5" name="Imagen 4">
            <a:extLst>
              <a:ext uri="{FF2B5EF4-FFF2-40B4-BE49-F238E27FC236}">
                <a16:creationId xmlns:a16="http://schemas.microsoft.com/office/drawing/2014/main" id="{7F8FC347-C9A0-D43E-819F-5DE24FAB1167}"/>
              </a:ext>
            </a:extLst>
          </p:cNvPr>
          <p:cNvPicPr>
            <a:picLocks noChangeAspect="1"/>
          </p:cNvPicPr>
          <p:nvPr/>
        </p:nvPicPr>
        <p:blipFill>
          <a:blip r:embed="rId2"/>
          <a:stretch>
            <a:fillRect/>
          </a:stretch>
        </p:blipFill>
        <p:spPr>
          <a:xfrm>
            <a:off x="4336869" y="1323365"/>
            <a:ext cx="7455911" cy="4611697"/>
          </a:xfrm>
          <a:prstGeom prst="rect">
            <a:avLst/>
          </a:prstGeom>
        </p:spPr>
      </p:pic>
      <p:sp>
        <p:nvSpPr>
          <p:cNvPr id="6" name="CuadroTexto 5">
            <a:extLst>
              <a:ext uri="{FF2B5EF4-FFF2-40B4-BE49-F238E27FC236}">
                <a16:creationId xmlns:a16="http://schemas.microsoft.com/office/drawing/2014/main" id="{356A9D30-A00F-71A1-227D-6F3CD38C299C}"/>
              </a:ext>
            </a:extLst>
          </p:cNvPr>
          <p:cNvSpPr txBox="1"/>
          <p:nvPr/>
        </p:nvSpPr>
        <p:spPr>
          <a:xfrm>
            <a:off x="9065623" y="6283234"/>
            <a:ext cx="2727157" cy="369332"/>
          </a:xfrm>
          <a:prstGeom prst="rect">
            <a:avLst/>
          </a:prstGeom>
          <a:noFill/>
        </p:spPr>
        <p:txBody>
          <a:bodyPr wrap="none" rtlCol="0">
            <a:spAutoFit/>
          </a:bodyPr>
          <a:lstStyle/>
          <a:p>
            <a:r>
              <a:rPr lang="es-ES" i="1" dirty="0" err="1"/>
              <a:t>Scharr</a:t>
            </a:r>
            <a:r>
              <a:rPr lang="es-ES" i="1" dirty="0"/>
              <a:t> et al PLOS </a:t>
            </a:r>
            <a:r>
              <a:rPr lang="es-ES" i="1" dirty="0" err="1"/>
              <a:t>One</a:t>
            </a:r>
            <a:r>
              <a:rPr lang="es-ES" i="1" dirty="0"/>
              <a:t> 2013</a:t>
            </a:r>
          </a:p>
        </p:txBody>
      </p:sp>
    </p:spTree>
    <p:extLst>
      <p:ext uri="{BB962C8B-B14F-4D97-AF65-F5344CB8AC3E}">
        <p14:creationId xmlns:p14="http://schemas.microsoft.com/office/powerpoint/2010/main" val="273934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B138C-F14B-34F4-7620-63D7CD8E7599}"/>
              </a:ext>
            </a:extLst>
          </p:cNvPr>
          <p:cNvSpPr>
            <a:spLocks noGrp="1"/>
          </p:cNvSpPr>
          <p:nvPr>
            <p:ph type="title"/>
          </p:nvPr>
        </p:nvSpPr>
        <p:spPr/>
        <p:txBody>
          <a:bodyPr/>
          <a:lstStyle/>
          <a:p>
            <a:r>
              <a:rPr lang="es-ES" dirty="0"/>
              <a:t>Epidemiología</a:t>
            </a:r>
          </a:p>
        </p:txBody>
      </p:sp>
      <p:sp>
        <p:nvSpPr>
          <p:cNvPr id="3" name="Marcador de contenido 2">
            <a:extLst>
              <a:ext uri="{FF2B5EF4-FFF2-40B4-BE49-F238E27FC236}">
                <a16:creationId xmlns:a16="http://schemas.microsoft.com/office/drawing/2014/main" id="{9E25230F-8E94-B4F9-1503-E5E0EACD97AA}"/>
              </a:ext>
            </a:extLst>
          </p:cNvPr>
          <p:cNvSpPr>
            <a:spLocks noGrp="1"/>
          </p:cNvSpPr>
          <p:nvPr>
            <p:ph idx="1"/>
          </p:nvPr>
        </p:nvSpPr>
        <p:spPr/>
        <p:txBody>
          <a:bodyPr/>
          <a:lstStyle/>
          <a:p>
            <a:r>
              <a:rPr lang="es-ES" dirty="0"/>
              <a:t>Problema autóctono</a:t>
            </a:r>
          </a:p>
          <a:p>
            <a:endParaRPr lang="es-ES" dirty="0"/>
          </a:p>
          <a:p>
            <a:endParaRPr lang="es-ES" dirty="0"/>
          </a:p>
          <a:p>
            <a:endParaRPr lang="es-ES" dirty="0"/>
          </a:p>
          <a:p>
            <a:endParaRPr lang="es-ES" dirty="0"/>
          </a:p>
          <a:p>
            <a:r>
              <a:rPr lang="es-ES" dirty="0"/>
              <a:t>Problema importado</a:t>
            </a:r>
          </a:p>
        </p:txBody>
      </p:sp>
      <p:pic>
        <p:nvPicPr>
          <p:cNvPr id="5" name="Imagen 4">
            <a:extLst>
              <a:ext uri="{FF2B5EF4-FFF2-40B4-BE49-F238E27FC236}">
                <a16:creationId xmlns:a16="http://schemas.microsoft.com/office/drawing/2014/main" id="{93F3EE5A-5FE4-EE02-E5F0-48B86AFE8C18}"/>
              </a:ext>
            </a:extLst>
          </p:cNvPr>
          <p:cNvPicPr>
            <a:picLocks noChangeAspect="1"/>
          </p:cNvPicPr>
          <p:nvPr/>
        </p:nvPicPr>
        <p:blipFill>
          <a:blip r:embed="rId2"/>
          <a:stretch>
            <a:fillRect/>
          </a:stretch>
        </p:blipFill>
        <p:spPr>
          <a:xfrm>
            <a:off x="4955201" y="799725"/>
            <a:ext cx="5155073" cy="1280903"/>
          </a:xfrm>
          <a:prstGeom prst="rect">
            <a:avLst/>
          </a:prstGeom>
        </p:spPr>
      </p:pic>
      <p:pic>
        <p:nvPicPr>
          <p:cNvPr id="7" name="Imagen 6">
            <a:extLst>
              <a:ext uri="{FF2B5EF4-FFF2-40B4-BE49-F238E27FC236}">
                <a16:creationId xmlns:a16="http://schemas.microsoft.com/office/drawing/2014/main" id="{1BC47326-E595-A6B3-3BAC-2C8906F56508}"/>
              </a:ext>
            </a:extLst>
          </p:cNvPr>
          <p:cNvPicPr>
            <a:picLocks noChangeAspect="1"/>
          </p:cNvPicPr>
          <p:nvPr/>
        </p:nvPicPr>
        <p:blipFill>
          <a:blip r:embed="rId3"/>
          <a:stretch>
            <a:fillRect/>
          </a:stretch>
        </p:blipFill>
        <p:spPr>
          <a:xfrm>
            <a:off x="4955201" y="2148097"/>
            <a:ext cx="4140124" cy="1468438"/>
          </a:xfrm>
          <a:prstGeom prst="rect">
            <a:avLst/>
          </a:prstGeom>
        </p:spPr>
      </p:pic>
      <p:pic>
        <p:nvPicPr>
          <p:cNvPr id="9" name="Imagen 8">
            <a:extLst>
              <a:ext uri="{FF2B5EF4-FFF2-40B4-BE49-F238E27FC236}">
                <a16:creationId xmlns:a16="http://schemas.microsoft.com/office/drawing/2014/main" id="{9FC14280-D5A0-3973-54B9-4D60AA4325CC}"/>
              </a:ext>
            </a:extLst>
          </p:cNvPr>
          <p:cNvPicPr>
            <a:picLocks noChangeAspect="1"/>
          </p:cNvPicPr>
          <p:nvPr/>
        </p:nvPicPr>
        <p:blipFill>
          <a:blip r:embed="rId4"/>
          <a:stretch>
            <a:fillRect/>
          </a:stretch>
        </p:blipFill>
        <p:spPr>
          <a:xfrm>
            <a:off x="4955201" y="3982674"/>
            <a:ext cx="4450056" cy="2075601"/>
          </a:xfrm>
          <a:prstGeom prst="rect">
            <a:avLst/>
          </a:prstGeom>
        </p:spPr>
      </p:pic>
    </p:spTree>
    <p:extLst>
      <p:ext uri="{BB962C8B-B14F-4D97-AF65-F5344CB8AC3E}">
        <p14:creationId xmlns:p14="http://schemas.microsoft.com/office/powerpoint/2010/main" val="155945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EBC85-C68C-0D79-44D5-FA2CADA13C1C}"/>
              </a:ext>
            </a:extLst>
          </p:cNvPr>
          <p:cNvSpPr>
            <a:spLocks noGrp="1"/>
          </p:cNvSpPr>
          <p:nvPr>
            <p:ph type="title"/>
          </p:nvPr>
        </p:nvSpPr>
        <p:spPr/>
        <p:txBody>
          <a:bodyPr/>
          <a:lstStyle/>
          <a:p>
            <a:r>
              <a:rPr lang="es-ES" dirty="0"/>
              <a:t>Clínica</a:t>
            </a:r>
          </a:p>
        </p:txBody>
      </p:sp>
      <p:sp>
        <p:nvSpPr>
          <p:cNvPr id="3" name="Marcador de contenido 2">
            <a:extLst>
              <a:ext uri="{FF2B5EF4-FFF2-40B4-BE49-F238E27FC236}">
                <a16:creationId xmlns:a16="http://schemas.microsoft.com/office/drawing/2014/main" id="{68E347D9-CDA7-7410-9D10-C93A7FD4774A}"/>
              </a:ext>
            </a:extLst>
          </p:cNvPr>
          <p:cNvSpPr>
            <a:spLocks noGrp="1"/>
          </p:cNvSpPr>
          <p:nvPr>
            <p:ph idx="1"/>
          </p:nvPr>
        </p:nvSpPr>
        <p:spPr>
          <a:xfrm>
            <a:off x="498566" y="1868488"/>
            <a:ext cx="10515600" cy="4351338"/>
          </a:xfrm>
        </p:spPr>
        <p:txBody>
          <a:bodyPr/>
          <a:lstStyle/>
          <a:p>
            <a:r>
              <a:rPr lang="es-ES" dirty="0"/>
              <a:t>Larva </a:t>
            </a:r>
            <a:r>
              <a:rPr lang="es-ES" dirty="0" err="1"/>
              <a:t>currens</a:t>
            </a:r>
            <a:endParaRPr lang="es-ES" dirty="0"/>
          </a:p>
          <a:p>
            <a:endParaRPr lang="es-ES" dirty="0"/>
          </a:p>
          <a:p>
            <a:endParaRPr lang="es-ES" dirty="0"/>
          </a:p>
          <a:p>
            <a:endParaRPr lang="es-ES" dirty="0"/>
          </a:p>
          <a:p>
            <a:endParaRPr lang="es-ES" dirty="0"/>
          </a:p>
          <a:p>
            <a:endParaRPr lang="es-ES" dirty="0"/>
          </a:p>
          <a:p>
            <a:r>
              <a:rPr lang="es-ES" dirty="0"/>
              <a:t>Tos, sibilancias</a:t>
            </a:r>
          </a:p>
          <a:p>
            <a:r>
              <a:rPr lang="es-ES" dirty="0"/>
              <a:t>Manifestaciones gastrointestinales</a:t>
            </a:r>
          </a:p>
        </p:txBody>
      </p:sp>
      <p:pic>
        <p:nvPicPr>
          <p:cNvPr id="3074" name="Picture 2" descr="Larva currens - wikidoc">
            <a:extLst>
              <a:ext uri="{FF2B5EF4-FFF2-40B4-BE49-F238E27FC236}">
                <a16:creationId xmlns:a16="http://schemas.microsoft.com/office/drawing/2014/main" id="{0EE82932-F711-94D5-8509-6C2E2D5F1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080" y="1376545"/>
            <a:ext cx="4461411" cy="3391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rva currens chez un Européen : cas clinique.">
            <a:extLst>
              <a:ext uri="{FF2B5EF4-FFF2-40B4-BE49-F238E27FC236}">
                <a16:creationId xmlns:a16="http://schemas.microsoft.com/office/drawing/2014/main" id="{3DB55BE1-986F-A695-618A-9AF86A866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946" y="1376545"/>
            <a:ext cx="2530208" cy="328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0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A15E2-FE57-618C-0CEB-57CF34185085}"/>
              </a:ext>
            </a:extLst>
          </p:cNvPr>
          <p:cNvSpPr>
            <a:spLocks noGrp="1"/>
          </p:cNvSpPr>
          <p:nvPr>
            <p:ph type="title"/>
          </p:nvPr>
        </p:nvSpPr>
        <p:spPr/>
        <p:txBody>
          <a:bodyPr/>
          <a:lstStyle/>
          <a:p>
            <a:r>
              <a:rPr lang="es-ES" dirty="0"/>
              <a:t>Diagnóstico</a:t>
            </a:r>
          </a:p>
        </p:txBody>
      </p:sp>
      <p:sp>
        <p:nvSpPr>
          <p:cNvPr id="3" name="Marcador de contenido 2">
            <a:extLst>
              <a:ext uri="{FF2B5EF4-FFF2-40B4-BE49-F238E27FC236}">
                <a16:creationId xmlns:a16="http://schemas.microsoft.com/office/drawing/2014/main" id="{87C27D20-458E-B3E8-9730-50E46EA82E50}"/>
              </a:ext>
            </a:extLst>
          </p:cNvPr>
          <p:cNvSpPr>
            <a:spLocks noGrp="1"/>
          </p:cNvSpPr>
          <p:nvPr>
            <p:ph idx="1"/>
          </p:nvPr>
        </p:nvSpPr>
        <p:spPr/>
        <p:txBody>
          <a:bodyPr/>
          <a:lstStyle/>
          <a:p>
            <a:r>
              <a:rPr lang="es-ES" dirty="0"/>
              <a:t>Heces en fresco</a:t>
            </a:r>
          </a:p>
          <a:p>
            <a:r>
              <a:rPr lang="es-ES" dirty="0"/>
              <a:t>Serología</a:t>
            </a:r>
          </a:p>
          <a:p>
            <a:r>
              <a:rPr lang="es-ES" dirty="0"/>
              <a:t>Cultivo de larvas</a:t>
            </a:r>
          </a:p>
          <a:p>
            <a:r>
              <a:rPr lang="es-ES" dirty="0"/>
              <a:t>PCR</a:t>
            </a:r>
          </a:p>
        </p:txBody>
      </p:sp>
      <p:pic>
        <p:nvPicPr>
          <p:cNvPr id="1026" name="Picture 2" descr="Strongyloides - Wikipedia, la enciclopedia libre">
            <a:extLst>
              <a:ext uri="{FF2B5EF4-FFF2-40B4-BE49-F238E27FC236}">
                <a16:creationId xmlns:a16="http://schemas.microsoft.com/office/drawing/2014/main" id="{0C96C5AF-D4E7-2E9B-90CD-796F0F500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45" y="681037"/>
            <a:ext cx="2142309" cy="21339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epy Dreadful Wonderful Parasites: Answer to Case 137">
            <a:extLst>
              <a:ext uri="{FF2B5EF4-FFF2-40B4-BE49-F238E27FC236}">
                <a16:creationId xmlns:a16="http://schemas.microsoft.com/office/drawing/2014/main" id="{79BFB3CC-27AA-62CB-CBBC-27205417E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550" y="2872060"/>
            <a:ext cx="4216047" cy="33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C1EE-0472-C7C2-1773-DE7A91951939}"/>
              </a:ext>
            </a:extLst>
          </p:cNvPr>
          <p:cNvSpPr>
            <a:spLocks noGrp="1"/>
          </p:cNvSpPr>
          <p:nvPr>
            <p:ph type="title"/>
          </p:nvPr>
        </p:nvSpPr>
        <p:spPr/>
        <p:txBody>
          <a:bodyPr/>
          <a:lstStyle/>
          <a:p>
            <a:r>
              <a:rPr lang="es-ES" dirty="0"/>
              <a:t>Tratamiento</a:t>
            </a:r>
          </a:p>
        </p:txBody>
      </p:sp>
      <p:sp>
        <p:nvSpPr>
          <p:cNvPr id="3" name="Marcador de contenido 2">
            <a:extLst>
              <a:ext uri="{FF2B5EF4-FFF2-40B4-BE49-F238E27FC236}">
                <a16:creationId xmlns:a16="http://schemas.microsoft.com/office/drawing/2014/main" id="{0BF4D8C1-4626-6E7A-5E5F-38C48E5F0C9E}"/>
              </a:ext>
            </a:extLst>
          </p:cNvPr>
          <p:cNvSpPr>
            <a:spLocks noGrp="1"/>
          </p:cNvSpPr>
          <p:nvPr>
            <p:ph idx="1"/>
          </p:nvPr>
        </p:nvSpPr>
        <p:spPr/>
        <p:txBody>
          <a:bodyPr/>
          <a:lstStyle/>
          <a:p>
            <a:r>
              <a:rPr lang="es-ES" dirty="0"/>
              <a:t>Ivermectina 200mg/kg de peso dosis única</a:t>
            </a:r>
          </a:p>
        </p:txBody>
      </p:sp>
      <p:pic>
        <p:nvPicPr>
          <p:cNvPr id="5" name="Imagen 4">
            <a:extLst>
              <a:ext uri="{FF2B5EF4-FFF2-40B4-BE49-F238E27FC236}">
                <a16:creationId xmlns:a16="http://schemas.microsoft.com/office/drawing/2014/main" id="{215F57FB-6E3C-EDAB-0EDD-7145AC1C7BB0}"/>
              </a:ext>
            </a:extLst>
          </p:cNvPr>
          <p:cNvPicPr>
            <a:picLocks noChangeAspect="1"/>
          </p:cNvPicPr>
          <p:nvPr/>
        </p:nvPicPr>
        <p:blipFill>
          <a:blip r:embed="rId2"/>
          <a:stretch>
            <a:fillRect/>
          </a:stretch>
        </p:blipFill>
        <p:spPr>
          <a:xfrm>
            <a:off x="2211687" y="2646882"/>
            <a:ext cx="8075755" cy="21905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40911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11556</TotalTime>
  <Words>701</Words>
  <Application>Microsoft Office PowerPoint</Application>
  <PresentationFormat>Panorámica</PresentationFormat>
  <Paragraphs>144</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Open Sans</vt:lpstr>
      <vt:lpstr>Times New Roman</vt:lpstr>
      <vt:lpstr>Tema de Office</vt:lpstr>
      <vt:lpstr>Presentación de PowerPoint</vt:lpstr>
      <vt:lpstr>Parasitosis</vt:lpstr>
      <vt:lpstr>Guión</vt:lpstr>
      <vt:lpstr>Strongyloides</vt:lpstr>
      <vt:lpstr>Epidemiología</vt:lpstr>
      <vt:lpstr>Epidemiología</vt:lpstr>
      <vt:lpstr>Clínica</vt:lpstr>
      <vt:lpstr>Diagnóstico</vt:lpstr>
      <vt:lpstr>Tratamiento</vt:lpstr>
      <vt:lpstr>Strongyloidiasis grave</vt:lpstr>
      <vt:lpstr>Manejo</vt:lpstr>
      <vt:lpstr>Schistosoma</vt:lpstr>
      <vt:lpstr>Epidemiologia</vt:lpstr>
      <vt:lpstr>Epidemiologia</vt:lpstr>
      <vt:lpstr>Epidemiologia</vt:lpstr>
      <vt:lpstr>Clínica</vt:lpstr>
      <vt:lpstr>Diagnóstico</vt:lpstr>
      <vt:lpstr>Tratamiento</vt:lpstr>
      <vt:lpstr>Cisticerco</vt:lpstr>
      <vt:lpstr>Epidemiología</vt:lpstr>
      <vt:lpstr>Clinica</vt:lpstr>
      <vt:lpstr>Cisticercosis</vt:lpstr>
      <vt:lpstr>Diagnóstico</vt:lpstr>
      <vt:lpstr>Amebas</vt:lpstr>
      <vt:lpstr>Epidemiología</vt:lpstr>
      <vt:lpstr>Clínica</vt:lpstr>
      <vt:lpstr>Diagnóstico</vt:lpstr>
      <vt:lpstr>Tratamiento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Philip Wikman</dc:creator>
  <cp:lastModifiedBy>Philip Wikman</cp:lastModifiedBy>
  <cp:revision>77</cp:revision>
  <dcterms:created xsi:type="dcterms:W3CDTF">2023-11-27T12:22:15Z</dcterms:created>
  <dcterms:modified xsi:type="dcterms:W3CDTF">2024-02-26T21:39:38Z</dcterms:modified>
</cp:coreProperties>
</file>