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87" r:id="rId2"/>
    <p:sldId id="256" r:id="rId3"/>
    <p:sldId id="263" r:id="rId4"/>
    <p:sldId id="382" r:id="rId5"/>
    <p:sldId id="388" r:id="rId6"/>
    <p:sldId id="389" r:id="rId7"/>
    <p:sldId id="390" r:id="rId8"/>
    <p:sldId id="383" r:id="rId9"/>
    <p:sldId id="274" r:id="rId10"/>
    <p:sldId id="281" r:id="rId11"/>
    <p:sldId id="351" r:id="rId12"/>
    <p:sldId id="376" r:id="rId13"/>
    <p:sldId id="377" r:id="rId14"/>
    <p:sldId id="257" r:id="rId15"/>
    <p:sldId id="271" r:id="rId16"/>
    <p:sldId id="375" r:id="rId17"/>
    <p:sldId id="279" r:id="rId18"/>
    <p:sldId id="380" r:id="rId19"/>
    <p:sldId id="276" r:id="rId20"/>
    <p:sldId id="266" r:id="rId21"/>
    <p:sldId id="353" r:id="rId22"/>
    <p:sldId id="273" r:id="rId23"/>
    <p:sldId id="269" r:id="rId24"/>
    <p:sldId id="272" r:id="rId25"/>
    <p:sldId id="268" r:id="rId26"/>
    <p:sldId id="270" r:id="rId27"/>
    <p:sldId id="275" r:id="rId28"/>
    <p:sldId id="267" r:id="rId29"/>
    <p:sldId id="372" r:id="rId30"/>
    <p:sldId id="373" r:id="rId31"/>
    <p:sldId id="352" r:id="rId32"/>
    <p:sldId id="349" r:id="rId33"/>
    <p:sldId id="366" r:id="rId34"/>
    <p:sldId id="368" r:id="rId35"/>
    <p:sldId id="367" r:id="rId36"/>
    <p:sldId id="356" r:id="rId37"/>
    <p:sldId id="365" r:id="rId38"/>
    <p:sldId id="357" r:id="rId39"/>
    <p:sldId id="369" r:id="rId40"/>
    <p:sldId id="370" r:id="rId41"/>
    <p:sldId id="378" r:id="rId42"/>
    <p:sldId id="262" r:id="rId43"/>
    <p:sldId id="374" r:id="rId44"/>
    <p:sldId id="385" r:id="rId45"/>
    <p:sldId id="381" r:id="rId46"/>
    <p:sldId id="384" r:id="rId47"/>
    <p:sldId id="391" r:id="rId48"/>
    <p:sldId id="392" r:id="rId49"/>
    <p:sldId id="386" r:id="rId50"/>
    <p:sldId id="393" r:id="rId5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49" autoAdjust="0"/>
  </p:normalViewPr>
  <p:slideViewPr>
    <p:cSldViewPr snapToGrid="0">
      <p:cViewPr varScale="1">
        <p:scale>
          <a:sx n="65" d="100"/>
          <a:sy n="65" d="100"/>
        </p:scale>
        <p:origin x="1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E3EDC-02CB-4CB3-A6DA-DDA746973D42}"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F04724B-A865-45F6-989B-ECB079B033AC}">
      <dgm:prSet/>
      <dgm:spPr/>
      <dgm:t>
        <a:bodyPr/>
        <a:lstStyle/>
        <a:p>
          <a:pPr>
            <a:defRPr cap="all"/>
          </a:pPr>
          <a:r>
            <a:rPr lang="es-ES"/>
            <a:t>Paciente con clínica</a:t>
          </a:r>
          <a:endParaRPr lang="en-US"/>
        </a:p>
      </dgm:t>
    </dgm:pt>
    <dgm:pt modelId="{BEB2F23C-BF28-4F44-A47C-24866D6B6662}" type="parTrans" cxnId="{55D7F473-4017-4727-9FB5-204B519A0420}">
      <dgm:prSet/>
      <dgm:spPr/>
      <dgm:t>
        <a:bodyPr/>
        <a:lstStyle/>
        <a:p>
          <a:endParaRPr lang="en-US"/>
        </a:p>
      </dgm:t>
    </dgm:pt>
    <dgm:pt modelId="{E24D6468-D610-4CB0-A13D-8F297ED116D2}" type="sibTrans" cxnId="{55D7F473-4017-4727-9FB5-204B519A0420}">
      <dgm:prSet/>
      <dgm:spPr/>
      <dgm:t>
        <a:bodyPr/>
        <a:lstStyle/>
        <a:p>
          <a:endParaRPr lang="en-US"/>
        </a:p>
      </dgm:t>
    </dgm:pt>
    <dgm:pt modelId="{2E89B974-A84E-4987-9447-78F1C2459F3C}">
      <dgm:prSet/>
      <dgm:spPr/>
      <dgm:t>
        <a:bodyPr/>
        <a:lstStyle/>
        <a:p>
          <a:pPr>
            <a:defRPr cap="all"/>
          </a:pPr>
          <a:r>
            <a:rPr lang="es-ES"/>
            <a:t>Información afecta el manejo</a:t>
          </a:r>
          <a:endParaRPr lang="en-US"/>
        </a:p>
      </dgm:t>
    </dgm:pt>
    <dgm:pt modelId="{43B86BE7-6FD1-4A67-922A-CF4F2D130E9A}" type="parTrans" cxnId="{15CDF095-F172-4936-8F7A-15293B884AFB}">
      <dgm:prSet/>
      <dgm:spPr/>
      <dgm:t>
        <a:bodyPr/>
        <a:lstStyle/>
        <a:p>
          <a:endParaRPr lang="en-US"/>
        </a:p>
      </dgm:t>
    </dgm:pt>
    <dgm:pt modelId="{317278BC-9FE7-475B-AEE7-04C09B6145F3}" type="sibTrans" cxnId="{15CDF095-F172-4936-8F7A-15293B884AFB}">
      <dgm:prSet/>
      <dgm:spPr/>
      <dgm:t>
        <a:bodyPr/>
        <a:lstStyle/>
        <a:p>
          <a:endParaRPr lang="en-US"/>
        </a:p>
      </dgm:t>
    </dgm:pt>
    <dgm:pt modelId="{9E78DBC0-25F9-4A79-A140-946FE1CFAFF6}">
      <dgm:prSet/>
      <dgm:spPr/>
      <dgm:t>
        <a:bodyPr/>
        <a:lstStyle/>
        <a:p>
          <a:pPr>
            <a:defRPr cap="all"/>
          </a:pPr>
          <a:r>
            <a:rPr lang="es-ES"/>
            <a:t>Ingreso hospitalario </a:t>
          </a:r>
          <a:endParaRPr lang="en-US"/>
        </a:p>
      </dgm:t>
    </dgm:pt>
    <dgm:pt modelId="{8B79D136-1668-4939-80D6-731CA9DCC461}" type="parTrans" cxnId="{B49C4CF4-0443-451B-B8C1-3DE6A9D424E4}">
      <dgm:prSet/>
      <dgm:spPr/>
      <dgm:t>
        <a:bodyPr/>
        <a:lstStyle/>
        <a:p>
          <a:endParaRPr lang="en-US"/>
        </a:p>
      </dgm:t>
    </dgm:pt>
    <dgm:pt modelId="{7EF8C9B4-2A73-425F-A54A-EC7769BE26DF}" type="sibTrans" cxnId="{B49C4CF4-0443-451B-B8C1-3DE6A9D424E4}">
      <dgm:prSet/>
      <dgm:spPr/>
      <dgm:t>
        <a:bodyPr/>
        <a:lstStyle/>
        <a:p>
          <a:endParaRPr lang="en-US"/>
        </a:p>
      </dgm:t>
    </dgm:pt>
    <dgm:pt modelId="{9669D560-2E0E-4289-8F70-63DDD3E76FE4}" type="pres">
      <dgm:prSet presAssocID="{C6CE3EDC-02CB-4CB3-A6DA-DDA746973D42}" presName="root" presStyleCnt="0">
        <dgm:presLayoutVars>
          <dgm:dir/>
          <dgm:resizeHandles val="exact"/>
        </dgm:presLayoutVars>
      </dgm:prSet>
      <dgm:spPr/>
    </dgm:pt>
    <dgm:pt modelId="{2B125676-650F-458C-91DF-C5569B91615C}" type="pres">
      <dgm:prSet presAssocID="{FF04724B-A865-45F6-989B-ECB079B033AC}" presName="compNode" presStyleCnt="0"/>
      <dgm:spPr/>
    </dgm:pt>
    <dgm:pt modelId="{06514E4B-CE10-4CCA-8762-5B71BB2236EA}" type="pres">
      <dgm:prSet presAssocID="{FF04724B-A865-45F6-989B-ECB079B033AC}" presName="iconBgRect" presStyleLbl="bgShp" presStyleIdx="0" presStyleCnt="3"/>
      <dgm:spPr/>
    </dgm:pt>
    <dgm:pt modelId="{9FFBBA18-5AFA-4A03-8596-D6229C4EE0C2}" type="pres">
      <dgm:prSet presAssocID="{FF04724B-A865-45F6-989B-ECB079B033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stetoscopio"/>
        </a:ext>
      </dgm:extLst>
    </dgm:pt>
    <dgm:pt modelId="{5CA5E04B-1771-4EB0-9B7F-F121890CF690}" type="pres">
      <dgm:prSet presAssocID="{FF04724B-A865-45F6-989B-ECB079B033AC}" presName="spaceRect" presStyleCnt="0"/>
      <dgm:spPr/>
    </dgm:pt>
    <dgm:pt modelId="{AA424616-42B3-4CFC-A2B5-B97D5B6D3459}" type="pres">
      <dgm:prSet presAssocID="{FF04724B-A865-45F6-989B-ECB079B033AC}" presName="textRect" presStyleLbl="revTx" presStyleIdx="0" presStyleCnt="3">
        <dgm:presLayoutVars>
          <dgm:chMax val="1"/>
          <dgm:chPref val="1"/>
        </dgm:presLayoutVars>
      </dgm:prSet>
      <dgm:spPr/>
    </dgm:pt>
    <dgm:pt modelId="{991FB011-A8A3-4AC1-BD1A-C39294E206B8}" type="pres">
      <dgm:prSet presAssocID="{E24D6468-D610-4CB0-A13D-8F297ED116D2}" presName="sibTrans" presStyleCnt="0"/>
      <dgm:spPr/>
    </dgm:pt>
    <dgm:pt modelId="{FD3ACBC7-186D-4637-91CD-94733097F707}" type="pres">
      <dgm:prSet presAssocID="{2E89B974-A84E-4987-9447-78F1C2459F3C}" presName="compNode" presStyleCnt="0"/>
      <dgm:spPr/>
    </dgm:pt>
    <dgm:pt modelId="{DC6AED2B-2A57-40DD-A8F8-09CEC53C7BB2}" type="pres">
      <dgm:prSet presAssocID="{2E89B974-A84E-4987-9447-78F1C2459F3C}" presName="iconBgRect" presStyleLbl="bgShp" presStyleIdx="1" presStyleCnt="3"/>
      <dgm:spPr/>
    </dgm:pt>
    <dgm:pt modelId="{762459C2-26F1-4654-9122-5C30BC8A6897}" type="pres">
      <dgm:prSet presAssocID="{2E89B974-A84E-4987-9447-78F1C2459F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ertencia"/>
        </a:ext>
      </dgm:extLst>
    </dgm:pt>
    <dgm:pt modelId="{F30B5CBC-C601-47D4-8D01-699C0A3F9527}" type="pres">
      <dgm:prSet presAssocID="{2E89B974-A84E-4987-9447-78F1C2459F3C}" presName="spaceRect" presStyleCnt="0"/>
      <dgm:spPr/>
    </dgm:pt>
    <dgm:pt modelId="{A9329BDB-A045-4078-B63A-4364F6C74622}" type="pres">
      <dgm:prSet presAssocID="{2E89B974-A84E-4987-9447-78F1C2459F3C}" presName="textRect" presStyleLbl="revTx" presStyleIdx="1" presStyleCnt="3">
        <dgm:presLayoutVars>
          <dgm:chMax val="1"/>
          <dgm:chPref val="1"/>
        </dgm:presLayoutVars>
      </dgm:prSet>
      <dgm:spPr/>
    </dgm:pt>
    <dgm:pt modelId="{78D33EF2-5A8B-4E46-8AF2-CC14814C3F8D}" type="pres">
      <dgm:prSet presAssocID="{317278BC-9FE7-475B-AEE7-04C09B6145F3}" presName="sibTrans" presStyleCnt="0"/>
      <dgm:spPr/>
    </dgm:pt>
    <dgm:pt modelId="{7D62C34D-B9C9-47AF-94E3-02B2069D1674}" type="pres">
      <dgm:prSet presAssocID="{9E78DBC0-25F9-4A79-A140-946FE1CFAFF6}" presName="compNode" presStyleCnt="0"/>
      <dgm:spPr/>
    </dgm:pt>
    <dgm:pt modelId="{EE65D258-8D6B-4883-A724-2CC942BA1C71}" type="pres">
      <dgm:prSet presAssocID="{9E78DBC0-25F9-4A79-A140-946FE1CFAFF6}" presName="iconBgRect" presStyleLbl="bgShp" presStyleIdx="2" presStyleCnt="3"/>
      <dgm:spPr/>
    </dgm:pt>
    <dgm:pt modelId="{A169691F-973F-4EEC-9A35-920572C1CB90}" type="pres">
      <dgm:prSet presAssocID="{9E78DBC0-25F9-4A79-A140-946FE1CFAF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édico"/>
        </a:ext>
      </dgm:extLst>
    </dgm:pt>
    <dgm:pt modelId="{C4464528-EDB5-4072-B922-3877B2CF3331}" type="pres">
      <dgm:prSet presAssocID="{9E78DBC0-25F9-4A79-A140-946FE1CFAFF6}" presName="spaceRect" presStyleCnt="0"/>
      <dgm:spPr/>
    </dgm:pt>
    <dgm:pt modelId="{E4DA245C-AA6C-49EC-A92A-95F31D806D2B}" type="pres">
      <dgm:prSet presAssocID="{9E78DBC0-25F9-4A79-A140-946FE1CFAFF6}" presName="textRect" presStyleLbl="revTx" presStyleIdx="2" presStyleCnt="3">
        <dgm:presLayoutVars>
          <dgm:chMax val="1"/>
          <dgm:chPref val="1"/>
        </dgm:presLayoutVars>
      </dgm:prSet>
      <dgm:spPr/>
    </dgm:pt>
  </dgm:ptLst>
  <dgm:cxnLst>
    <dgm:cxn modelId="{58CFF408-709E-4B8D-8B12-037BC84EC59A}" type="presOf" srcId="{2E89B974-A84E-4987-9447-78F1C2459F3C}" destId="{A9329BDB-A045-4078-B63A-4364F6C74622}" srcOrd="0" destOrd="0" presId="urn:microsoft.com/office/officeart/2018/5/layout/IconCircleLabelList"/>
    <dgm:cxn modelId="{F3C2F71C-F999-4929-AA5E-9D3919B4D2BE}" type="presOf" srcId="{9E78DBC0-25F9-4A79-A140-946FE1CFAFF6}" destId="{E4DA245C-AA6C-49EC-A92A-95F31D806D2B}" srcOrd="0" destOrd="0" presId="urn:microsoft.com/office/officeart/2018/5/layout/IconCircleLabelList"/>
    <dgm:cxn modelId="{1F66B550-9AD5-4F77-AECC-0D6796629104}" type="presOf" srcId="{FF04724B-A865-45F6-989B-ECB079B033AC}" destId="{AA424616-42B3-4CFC-A2B5-B97D5B6D3459}" srcOrd="0" destOrd="0" presId="urn:microsoft.com/office/officeart/2018/5/layout/IconCircleLabelList"/>
    <dgm:cxn modelId="{55D7F473-4017-4727-9FB5-204B519A0420}" srcId="{C6CE3EDC-02CB-4CB3-A6DA-DDA746973D42}" destId="{FF04724B-A865-45F6-989B-ECB079B033AC}" srcOrd="0" destOrd="0" parTransId="{BEB2F23C-BF28-4F44-A47C-24866D6B6662}" sibTransId="{E24D6468-D610-4CB0-A13D-8F297ED116D2}"/>
    <dgm:cxn modelId="{55C60C81-A677-41E7-9A31-EC5896CBAF73}" type="presOf" srcId="{C6CE3EDC-02CB-4CB3-A6DA-DDA746973D42}" destId="{9669D560-2E0E-4289-8F70-63DDD3E76FE4}" srcOrd="0" destOrd="0" presId="urn:microsoft.com/office/officeart/2018/5/layout/IconCircleLabelList"/>
    <dgm:cxn modelId="{15CDF095-F172-4936-8F7A-15293B884AFB}" srcId="{C6CE3EDC-02CB-4CB3-A6DA-DDA746973D42}" destId="{2E89B974-A84E-4987-9447-78F1C2459F3C}" srcOrd="1" destOrd="0" parTransId="{43B86BE7-6FD1-4A67-922A-CF4F2D130E9A}" sibTransId="{317278BC-9FE7-475B-AEE7-04C09B6145F3}"/>
    <dgm:cxn modelId="{B49C4CF4-0443-451B-B8C1-3DE6A9D424E4}" srcId="{C6CE3EDC-02CB-4CB3-A6DA-DDA746973D42}" destId="{9E78DBC0-25F9-4A79-A140-946FE1CFAFF6}" srcOrd="2" destOrd="0" parTransId="{8B79D136-1668-4939-80D6-731CA9DCC461}" sibTransId="{7EF8C9B4-2A73-425F-A54A-EC7769BE26DF}"/>
    <dgm:cxn modelId="{B9A3EE92-553E-4565-AFD3-CC18BBB3D06F}" type="presParOf" srcId="{9669D560-2E0E-4289-8F70-63DDD3E76FE4}" destId="{2B125676-650F-458C-91DF-C5569B91615C}" srcOrd="0" destOrd="0" presId="urn:microsoft.com/office/officeart/2018/5/layout/IconCircleLabelList"/>
    <dgm:cxn modelId="{668BA413-FDB5-4C29-878A-C642CE0AF1E9}" type="presParOf" srcId="{2B125676-650F-458C-91DF-C5569B91615C}" destId="{06514E4B-CE10-4CCA-8762-5B71BB2236EA}" srcOrd="0" destOrd="0" presId="urn:microsoft.com/office/officeart/2018/5/layout/IconCircleLabelList"/>
    <dgm:cxn modelId="{871E0967-25E1-4518-9749-6AED166B47E9}" type="presParOf" srcId="{2B125676-650F-458C-91DF-C5569B91615C}" destId="{9FFBBA18-5AFA-4A03-8596-D6229C4EE0C2}" srcOrd="1" destOrd="0" presId="urn:microsoft.com/office/officeart/2018/5/layout/IconCircleLabelList"/>
    <dgm:cxn modelId="{A10F0C91-17DE-4A59-9581-16D5C19DA2EF}" type="presParOf" srcId="{2B125676-650F-458C-91DF-C5569B91615C}" destId="{5CA5E04B-1771-4EB0-9B7F-F121890CF690}" srcOrd="2" destOrd="0" presId="urn:microsoft.com/office/officeart/2018/5/layout/IconCircleLabelList"/>
    <dgm:cxn modelId="{CAF397EC-B843-418D-8EE4-E2EEACBE1029}" type="presParOf" srcId="{2B125676-650F-458C-91DF-C5569B91615C}" destId="{AA424616-42B3-4CFC-A2B5-B97D5B6D3459}" srcOrd="3" destOrd="0" presId="urn:microsoft.com/office/officeart/2018/5/layout/IconCircleLabelList"/>
    <dgm:cxn modelId="{B152EAF7-6E0E-417F-BE39-0705A61AA3E0}" type="presParOf" srcId="{9669D560-2E0E-4289-8F70-63DDD3E76FE4}" destId="{991FB011-A8A3-4AC1-BD1A-C39294E206B8}" srcOrd="1" destOrd="0" presId="urn:microsoft.com/office/officeart/2018/5/layout/IconCircleLabelList"/>
    <dgm:cxn modelId="{1BE48A63-5F86-4B8B-8DDF-825AE2F29A26}" type="presParOf" srcId="{9669D560-2E0E-4289-8F70-63DDD3E76FE4}" destId="{FD3ACBC7-186D-4637-91CD-94733097F707}" srcOrd="2" destOrd="0" presId="urn:microsoft.com/office/officeart/2018/5/layout/IconCircleLabelList"/>
    <dgm:cxn modelId="{B93565E3-B85E-49F5-9C6C-95B73C957196}" type="presParOf" srcId="{FD3ACBC7-186D-4637-91CD-94733097F707}" destId="{DC6AED2B-2A57-40DD-A8F8-09CEC53C7BB2}" srcOrd="0" destOrd="0" presId="urn:microsoft.com/office/officeart/2018/5/layout/IconCircleLabelList"/>
    <dgm:cxn modelId="{1C919617-F956-440D-BBAB-356E28259B3F}" type="presParOf" srcId="{FD3ACBC7-186D-4637-91CD-94733097F707}" destId="{762459C2-26F1-4654-9122-5C30BC8A6897}" srcOrd="1" destOrd="0" presId="urn:microsoft.com/office/officeart/2018/5/layout/IconCircleLabelList"/>
    <dgm:cxn modelId="{9D6BB0A1-1B84-4BF1-9A16-7C9E734715B4}" type="presParOf" srcId="{FD3ACBC7-186D-4637-91CD-94733097F707}" destId="{F30B5CBC-C601-47D4-8D01-699C0A3F9527}" srcOrd="2" destOrd="0" presId="urn:microsoft.com/office/officeart/2018/5/layout/IconCircleLabelList"/>
    <dgm:cxn modelId="{BE4995FD-08BA-4FEA-847D-26D60467682B}" type="presParOf" srcId="{FD3ACBC7-186D-4637-91CD-94733097F707}" destId="{A9329BDB-A045-4078-B63A-4364F6C74622}" srcOrd="3" destOrd="0" presId="urn:microsoft.com/office/officeart/2018/5/layout/IconCircleLabelList"/>
    <dgm:cxn modelId="{68BF6DFD-774D-4D22-A37D-BA87CCCB12E7}" type="presParOf" srcId="{9669D560-2E0E-4289-8F70-63DDD3E76FE4}" destId="{78D33EF2-5A8B-4E46-8AF2-CC14814C3F8D}" srcOrd="3" destOrd="0" presId="urn:microsoft.com/office/officeart/2018/5/layout/IconCircleLabelList"/>
    <dgm:cxn modelId="{DBB693FC-6ED2-4770-B931-844909D49E67}" type="presParOf" srcId="{9669D560-2E0E-4289-8F70-63DDD3E76FE4}" destId="{7D62C34D-B9C9-47AF-94E3-02B2069D1674}" srcOrd="4" destOrd="0" presId="urn:microsoft.com/office/officeart/2018/5/layout/IconCircleLabelList"/>
    <dgm:cxn modelId="{E1214CDD-2691-467D-89B9-CCAFE7ADC4A3}" type="presParOf" srcId="{7D62C34D-B9C9-47AF-94E3-02B2069D1674}" destId="{EE65D258-8D6B-4883-A724-2CC942BA1C71}" srcOrd="0" destOrd="0" presId="urn:microsoft.com/office/officeart/2018/5/layout/IconCircleLabelList"/>
    <dgm:cxn modelId="{34B363E5-3F81-4E0E-85D0-DC367BA80845}" type="presParOf" srcId="{7D62C34D-B9C9-47AF-94E3-02B2069D1674}" destId="{A169691F-973F-4EEC-9A35-920572C1CB90}" srcOrd="1" destOrd="0" presId="urn:microsoft.com/office/officeart/2018/5/layout/IconCircleLabelList"/>
    <dgm:cxn modelId="{8D219065-65BA-4B06-B594-859C9E708104}" type="presParOf" srcId="{7D62C34D-B9C9-47AF-94E3-02B2069D1674}" destId="{C4464528-EDB5-4072-B922-3877B2CF3331}" srcOrd="2" destOrd="0" presId="urn:microsoft.com/office/officeart/2018/5/layout/IconCircleLabelList"/>
    <dgm:cxn modelId="{C0BAC632-3296-4E89-A79D-43E3C8FCD4B6}" type="presParOf" srcId="{7D62C34D-B9C9-47AF-94E3-02B2069D1674}" destId="{E4DA245C-AA6C-49EC-A92A-95F31D806D2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CC0AA-12AF-43F7-A3AA-02A36FD79D3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2A83F7D-2B07-47DC-86C6-75B72344BBE5}">
      <dgm:prSet/>
      <dgm:spPr/>
      <dgm:t>
        <a:bodyPr/>
        <a:lstStyle/>
        <a:p>
          <a:r>
            <a:rPr lang="es-ES"/>
            <a:t>Oseltamivir</a:t>
          </a:r>
          <a:endParaRPr lang="en-US"/>
        </a:p>
      </dgm:t>
    </dgm:pt>
    <dgm:pt modelId="{241C916C-2029-44AF-8092-096C15A686BC}" type="parTrans" cxnId="{C6EC2718-45A1-42CD-A28D-8A1F819D88A5}">
      <dgm:prSet/>
      <dgm:spPr/>
      <dgm:t>
        <a:bodyPr/>
        <a:lstStyle/>
        <a:p>
          <a:endParaRPr lang="en-US"/>
        </a:p>
      </dgm:t>
    </dgm:pt>
    <dgm:pt modelId="{A6EDCA11-8ECF-4B31-95B7-8BAD7ACF0612}" type="sibTrans" cxnId="{C6EC2718-45A1-42CD-A28D-8A1F819D88A5}">
      <dgm:prSet/>
      <dgm:spPr/>
      <dgm:t>
        <a:bodyPr/>
        <a:lstStyle/>
        <a:p>
          <a:endParaRPr lang="en-US"/>
        </a:p>
      </dgm:t>
    </dgm:pt>
    <dgm:pt modelId="{52C61EBC-D2A6-4C77-BB51-1BEAED05EB0B}">
      <dgm:prSet/>
      <dgm:spPr/>
      <dgm:t>
        <a:bodyPr/>
        <a:lstStyle/>
        <a:p>
          <a:r>
            <a:rPr lang="es-ES"/>
            <a:t>Zanamivir</a:t>
          </a:r>
          <a:endParaRPr lang="en-US"/>
        </a:p>
      </dgm:t>
    </dgm:pt>
    <dgm:pt modelId="{9297F458-73D4-42FC-BE6D-051FEA5FEC9E}" type="parTrans" cxnId="{48281299-5DBA-441E-973C-596C87B59BBB}">
      <dgm:prSet/>
      <dgm:spPr/>
      <dgm:t>
        <a:bodyPr/>
        <a:lstStyle/>
        <a:p>
          <a:endParaRPr lang="en-US"/>
        </a:p>
      </dgm:t>
    </dgm:pt>
    <dgm:pt modelId="{55049C02-0451-431F-B3FE-D02A51176C69}" type="sibTrans" cxnId="{48281299-5DBA-441E-973C-596C87B59BBB}">
      <dgm:prSet/>
      <dgm:spPr/>
      <dgm:t>
        <a:bodyPr/>
        <a:lstStyle/>
        <a:p>
          <a:endParaRPr lang="en-US"/>
        </a:p>
      </dgm:t>
    </dgm:pt>
    <dgm:pt modelId="{B9BF8612-1EF2-4B60-96A4-4290F904C3A4}">
      <dgm:prSet/>
      <dgm:spPr/>
      <dgm:t>
        <a:bodyPr/>
        <a:lstStyle/>
        <a:p>
          <a:r>
            <a:rPr lang="es-ES"/>
            <a:t>Peramivir</a:t>
          </a:r>
          <a:endParaRPr lang="en-US"/>
        </a:p>
      </dgm:t>
    </dgm:pt>
    <dgm:pt modelId="{463C3B09-3BF6-404D-B7E8-0F5348BE3D39}" type="parTrans" cxnId="{44840918-5EBD-456A-AB18-E16E464EB23A}">
      <dgm:prSet/>
      <dgm:spPr/>
      <dgm:t>
        <a:bodyPr/>
        <a:lstStyle/>
        <a:p>
          <a:endParaRPr lang="en-US"/>
        </a:p>
      </dgm:t>
    </dgm:pt>
    <dgm:pt modelId="{1C97B1D8-56AB-4F14-9923-30F355FCF5D3}" type="sibTrans" cxnId="{44840918-5EBD-456A-AB18-E16E464EB23A}">
      <dgm:prSet/>
      <dgm:spPr/>
      <dgm:t>
        <a:bodyPr/>
        <a:lstStyle/>
        <a:p>
          <a:endParaRPr lang="en-US"/>
        </a:p>
      </dgm:t>
    </dgm:pt>
    <dgm:pt modelId="{12796102-CFDF-438B-AF53-04F115E3ADFB}">
      <dgm:prSet/>
      <dgm:spPr/>
      <dgm:t>
        <a:bodyPr/>
        <a:lstStyle/>
        <a:p>
          <a:r>
            <a:rPr lang="es-ES"/>
            <a:t>Baloxavir</a:t>
          </a:r>
          <a:endParaRPr lang="en-US"/>
        </a:p>
      </dgm:t>
    </dgm:pt>
    <dgm:pt modelId="{E8DE4882-7DBD-4DBC-82A1-7570BFD818B5}" type="parTrans" cxnId="{0B8BB47C-67DB-4C42-A5DE-F1C0EEC7487B}">
      <dgm:prSet/>
      <dgm:spPr/>
      <dgm:t>
        <a:bodyPr/>
        <a:lstStyle/>
        <a:p>
          <a:endParaRPr lang="en-US"/>
        </a:p>
      </dgm:t>
    </dgm:pt>
    <dgm:pt modelId="{29BD9CBF-D55B-498A-BF92-C9BE5E4F31E6}" type="sibTrans" cxnId="{0B8BB47C-67DB-4C42-A5DE-F1C0EEC7487B}">
      <dgm:prSet/>
      <dgm:spPr/>
      <dgm:t>
        <a:bodyPr/>
        <a:lstStyle/>
        <a:p>
          <a:endParaRPr lang="en-US"/>
        </a:p>
      </dgm:t>
    </dgm:pt>
    <dgm:pt modelId="{CE8000AE-38CB-43E3-901D-6B3F4D8ACB81}" type="pres">
      <dgm:prSet presAssocID="{F25CC0AA-12AF-43F7-A3AA-02A36FD79D39}" presName="vert0" presStyleCnt="0">
        <dgm:presLayoutVars>
          <dgm:dir/>
          <dgm:animOne val="branch"/>
          <dgm:animLvl val="lvl"/>
        </dgm:presLayoutVars>
      </dgm:prSet>
      <dgm:spPr/>
    </dgm:pt>
    <dgm:pt modelId="{420977F6-BFB3-4A3E-8D76-B302747505B5}" type="pres">
      <dgm:prSet presAssocID="{92A83F7D-2B07-47DC-86C6-75B72344BBE5}" presName="thickLine" presStyleLbl="alignNode1" presStyleIdx="0" presStyleCnt="4"/>
      <dgm:spPr/>
    </dgm:pt>
    <dgm:pt modelId="{3FA08786-61A4-4D52-827E-0266AC43D9A2}" type="pres">
      <dgm:prSet presAssocID="{92A83F7D-2B07-47DC-86C6-75B72344BBE5}" presName="horz1" presStyleCnt="0"/>
      <dgm:spPr/>
    </dgm:pt>
    <dgm:pt modelId="{04294737-12AE-4EC1-9A50-AAB6CF0CB8AA}" type="pres">
      <dgm:prSet presAssocID="{92A83F7D-2B07-47DC-86C6-75B72344BBE5}" presName="tx1" presStyleLbl="revTx" presStyleIdx="0" presStyleCnt="4"/>
      <dgm:spPr/>
    </dgm:pt>
    <dgm:pt modelId="{FCA7A666-7F24-4561-A185-398B2F1EC254}" type="pres">
      <dgm:prSet presAssocID="{92A83F7D-2B07-47DC-86C6-75B72344BBE5}" presName="vert1" presStyleCnt="0"/>
      <dgm:spPr/>
    </dgm:pt>
    <dgm:pt modelId="{86573A77-D000-42A8-A5D8-8E07E3996AEC}" type="pres">
      <dgm:prSet presAssocID="{52C61EBC-D2A6-4C77-BB51-1BEAED05EB0B}" presName="thickLine" presStyleLbl="alignNode1" presStyleIdx="1" presStyleCnt="4"/>
      <dgm:spPr/>
    </dgm:pt>
    <dgm:pt modelId="{E04A31B7-9837-43E0-8A63-A778DC721BA9}" type="pres">
      <dgm:prSet presAssocID="{52C61EBC-D2A6-4C77-BB51-1BEAED05EB0B}" presName="horz1" presStyleCnt="0"/>
      <dgm:spPr/>
    </dgm:pt>
    <dgm:pt modelId="{5168A58C-0B8E-4CCC-A4DF-710748B63AA9}" type="pres">
      <dgm:prSet presAssocID="{52C61EBC-D2A6-4C77-BB51-1BEAED05EB0B}" presName="tx1" presStyleLbl="revTx" presStyleIdx="1" presStyleCnt="4"/>
      <dgm:spPr/>
    </dgm:pt>
    <dgm:pt modelId="{B5719BA9-096D-4FBC-AF32-2E7FF4A739EF}" type="pres">
      <dgm:prSet presAssocID="{52C61EBC-D2A6-4C77-BB51-1BEAED05EB0B}" presName="vert1" presStyleCnt="0"/>
      <dgm:spPr/>
    </dgm:pt>
    <dgm:pt modelId="{4EFC5415-B4C9-4B0F-8E3F-2B295B939505}" type="pres">
      <dgm:prSet presAssocID="{B9BF8612-1EF2-4B60-96A4-4290F904C3A4}" presName="thickLine" presStyleLbl="alignNode1" presStyleIdx="2" presStyleCnt="4"/>
      <dgm:spPr/>
    </dgm:pt>
    <dgm:pt modelId="{0D642F4B-5596-49F1-9CEB-44F4F5D7908B}" type="pres">
      <dgm:prSet presAssocID="{B9BF8612-1EF2-4B60-96A4-4290F904C3A4}" presName="horz1" presStyleCnt="0"/>
      <dgm:spPr/>
    </dgm:pt>
    <dgm:pt modelId="{957FAADB-3B1E-4233-BD7B-ADC34B94876E}" type="pres">
      <dgm:prSet presAssocID="{B9BF8612-1EF2-4B60-96A4-4290F904C3A4}" presName="tx1" presStyleLbl="revTx" presStyleIdx="2" presStyleCnt="4"/>
      <dgm:spPr/>
    </dgm:pt>
    <dgm:pt modelId="{09C2360B-F73E-485A-9827-B2108CD26AB3}" type="pres">
      <dgm:prSet presAssocID="{B9BF8612-1EF2-4B60-96A4-4290F904C3A4}" presName="vert1" presStyleCnt="0"/>
      <dgm:spPr/>
    </dgm:pt>
    <dgm:pt modelId="{E02C25F3-051C-4226-BAC0-D24CAC5E7053}" type="pres">
      <dgm:prSet presAssocID="{12796102-CFDF-438B-AF53-04F115E3ADFB}" presName="thickLine" presStyleLbl="alignNode1" presStyleIdx="3" presStyleCnt="4"/>
      <dgm:spPr/>
    </dgm:pt>
    <dgm:pt modelId="{B7A8D401-BBB4-4563-AE12-3328908A2EA1}" type="pres">
      <dgm:prSet presAssocID="{12796102-CFDF-438B-AF53-04F115E3ADFB}" presName="horz1" presStyleCnt="0"/>
      <dgm:spPr/>
    </dgm:pt>
    <dgm:pt modelId="{718624F1-3333-4943-8C06-10648F387BEA}" type="pres">
      <dgm:prSet presAssocID="{12796102-CFDF-438B-AF53-04F115E3ADFB}" presName="tx1" presStyleLbl="revTx" presStyleIdx="3" presStyleCnt="4"/>
      <dgm:spPr/>
    </dgm:pt>
    <dgm:pt modelId="{D16C9B8A-054A-42C0-A73D-A53506BDD393}" type="pres">
      <dgm:prSet presAssocID="{12796102-CFDF-438B-AF53-04F115E3ADFB}" presName="vert1" presStyleCnt="0"/>
      <dgm:spPr/>
    </dgm:pt>
  </dgm:ptLst>
  <dgm:cxnLst>
    <dgm:cxn modelId="{44840918-5EBD-456A-AB18-E16E464EB23A}" srcId="{F25CC0AA-12AF-43F7-A3AA-02A36FD79D39}" destId="{B9BF8612-1EF2-4B60-96A4-4290F904C3A4}" srcOrd="2" destOrd="0" parTransId="{463C3B09-3BF6-404D-B7E8-0F5348BE3D39}" sibTransId="{1C97B1D8-56AB-4F14-9923-30F355FCF5D3}"/>
    <dgm:cxn modelId="{C6EC2718-45A1-42CD-A28D-8A1F819D88A5}" srcId="{F25CC0AA-12AF-43F7-A3AA-02A36FD79D39}" destId="{92A83F7D-2B07-47DC-86C6-75B72344BBE5}" srcOrd="0" destOrd="0" parTransId="{241C916C-2029-44AF-8092-096C15A686BC}" sibTransId="{A6EDCA11-8ECF-4B31-95B7-8BAD7ACF0612}"/>
    <dgm:cxn modelId="{F67F3E39-BC77-4672-883D-5214C27DB03D}" type="presOf" srcId="{92A83F7D-2B07-47DC-86C6-75B72344BBE5}" destId="{04294737-12AE-4EC1-9A50-AAB6CF0CB8AA}" srcOrd="0" destOrd="0" presId="urn:microsoft.com/office/officeart/2008/layout/LinedList"/>
    <dgm:cxn modelId="{1433C65E-6314-449C-AD55-98DBE4DD6891}" type="presOf" srcId="{B9BF8612-1EF2-4B60-96A4-4290F904C3A4}" destId="{957FAADB-3B1E-4233-BD7B-ADC34B94876E}" srcOrd="0" destOrd="0" presId="urn:microsoft.com/office/officeart/2008/layout/LinedList"/>
    <dgm:cxn modelId="{6644F369-7527-4FEB-8413-3D36A1C39A49}" type="presOf" srcId="{F25CC0AA-12AF-43F7-A3AA-02A36FD79D39}" destId="{CE8000AE-38CB-43E3-901D-6B3F4D8ACB81}" srcOrd="0" destOrd="0" presId="urn:microsoft.com/office/officeart/2008/layout/LinedList"/>
    <dgm:cxn modelId="{0B8BB47C-67DB-4C42-A5DE-F1C0EEC7487B}" srcId="{F25CC0AA-12AF-43F7-A3AA-02A36FD79D39}" destId="{12796102-CFDF-438B-AF53-04F115E3ADFB}" srcOrd="3" destOrd="0" parTransId="{E8DE4882-7DBD-4DBC-82A1-7570BFD818B5}" sibTransId="{29BD9CBF-D55B-498A-BF92-C9BE5E4F31E6}"/>
    <dgm:cxn modelId="{9CE90298-87CF-45AE-BC2C-EA59C75E7E25}" type="presOf" srcId="{12796102-CFDF-438B-AF53-04F115E3ADFB}" destId="{718624F1-3333-4943-8C06-10648F387BEA}" srcOrd="0" destOrd="0" presId="urn:microsoft.com/office/officeart/2008/layout/LinedList"/>
    <dgm:cxn modelId="{48281299-5DBA-441E-973C-596C87B59BBB}" srcId="{F25CC0AA-12AF-43F7-A3AA-02A36FD79D39}" destId="{52C61EBC-D2A6-4C77-BB51-1BEAED05EB0B}" srcOrd="1" destOrd="0" parTransId="{9297F458-73D4-42FC-BE6D-051FEA5FEC9E}" sibTransId="{55049C02-0451-431F-B3FE-D02A51176C69}"/>
    <dgm:cxn modelId="{B92ABFB6-1744-400C-B3CF-8BD2FA609FCA}" type="presOf" srcId="{52C61EBC-D2A6-4C77-BB51-1BEAED05EB0B}" destId="{5168A58C-0B8E-4CCC-A4DF-710748B63AA9}" srcOrd="0" destOrd="0" presId="urn:microsoft.com/office/officeart/2008/layout/LinedList"/>
    <dgm:cxn modelId="{93946AC7-02EF-417F-8DC4-C87F62366D2D}" type="presParOf" srcId="{CE8000AE-38CB-43E3-901D-6B3F4D8ACB81}" destId="{420977F6-BFB3-4A3E-8D76-B302747505B5}" srcOrd="0" destOrd="0" presId="urn:microsoft.com/office/officeart/2008/layout/LinedList"/>
    <dgm:cxn modelId="{833386DA-5A90-4380-98A8-2EF4CAD251A3}" type="presParOf" srcId="{CE8000AE-38CB-43E3-901D-6B3F4D8ACB81}" destId="{3FA08786-61A4-4D52-827E-0266AC43D9A2}" srcOrd="1" destOrd="0" presId="urn:microsoft.com/office/officeart/2008/layout/LinedList"/>
    <dgm:cxn modelId="{2A89422E-91CD-488C-8BD7-4CB56E72303E}" type="presParOf" srcId="{3FA08786-61A4-4D52-827E-0266AC43D9A2}" destId="{04294737-12AE-4EC1-9A50-AAB6CF0CB8AA}" srcOrd="0" destOrd="0" presId="urn:microsoft.com/office/officeart/2008/layout/LinedList"/>
    <dgm:cxn modelId="{D82DDF96-AD67-48D0-9F04-2D993571BEEA}" type="presParOf" srcId="{3FA08786-61A4-4D52-827E-0266AC43D9A2}" destId="{FCA7A666-7F24-4561-A185-398B2F1EC254}" srcOrd="1" destOrd="0" presId="urn:microsoft.com/office/officeart/2008/layout/LinedList"/>
    <dgm:cxn modelId="{BD9048CB-D27C-4975-B149-7F209678F236}" type="presParOf" srcId="{CE8000AE-38CB-43E3-901D-6B3F4D8ACB81}" destId="{86573A77-D000-42A8-A5D8-8E07E3996AEC}" srcOrd="2" destOrd="0" presId="urn:microsoft.com/office/officeart/2008/layout/LinedList"/>
    <dgm:cxn modelId="{D1415680-B6EA-4A41-A75E-BD8017EC8873}" type="presParOf" srcId="{CE8000AE-38CB-43E3-901D-6B3F4D8ACB81}" destId="{E04A31B7-9837-43E0-8A63-A778DC721BA9}" srcOrd="3" destOrd="0" presId="urn:microsoft.com/office/officeart/2008/layout/LinedList"/>
    <dgm:cxn modelId="{3EC701AE-B146-4B9D-8B3A-70F6C800F242}" type="presParOf" srcId="{E04A31B7-9837-43E0-8A63-A778DC721BA9}" destId="{5168A58C-0B8E-4CCC-A4DF-710748B63AA9}" srcOrd="0" destOrd="0" presId="urn:microsoft.com/office/officeart/2008/layout/LinedList"/>
    <dgm:cxn modelId="{FE9966CD-08FA-4649-ADCC-F6052705B94B}" type="presParOf" srcId="{E04A31B7-9837-43E0-8A63-A778DC721BA9}" destId="{B5719BA9-096D-4FBC-AF32-2E7FF4A739EF}" srcOrd="1" destOrd="0" presId="urn:microsoft.com/office/officeart/2008/layout/LinedList"/>
    <dgm:cxn modelId="{44CFCE0F-8748-4D6F-8BD7-0D5DA67944EB}" type="presParOf" srcId="{CE8000AE-38CB-43E3-901D-6B3F4D8ACB81}" destId="{4EFC5415-B4C9-4B0F-8E3F-2B295B939505}" srcOrd="4" destOrd="0" presId="urn:microsoft.com/office/officeart/2008/layout/LinedList"/>
    <dgm:cxn modelId="{94C6AD0E-FAD3-4996-9C0B-B8064A1A2FAA}" type="presParOf" srcId="{CE8000AE-38CB-43E3-901D-6B3F4D8ACB81}" destId="{0D642F4B-5596-49F1-9CEB-44F4F5D7908B}" srcOrd="5" destOrd="0" presId="urn:microsoft.com/office/officeart/2008/layout/LinedList"/>
    <dgm:cxn modelId="{5F8BED73-DB9B-4151-8CDC-3576B843B354}" type="presParOf" srcId="{0D642F4B-5596-49F1-9CEB-44F4F5D7908B}" destId="{957FAADB-3B1E-4233-BD7B-ADC34B94876E}" srcOrd="0" destOrd="0" presId="urn:microsoft.com/office/officeart/2008/layout/LinedList"/>
    <dgm:cxn modelId="{F2D309C9-98E4-490A-9EAB-04163E954037}" type="presParOf" srcId="{0D642F4B-5596-49F1-9CEB-44F4F5D7908B}" destId="{09C2360B-F73E-485A-9827-B2108CD26AB3}" srcOrd="1" destOrd="0" presId="urn:microsoft.com/office/officeart/2008/layout/LinedList"/>
    <dgm:cxn modelId="{AA2B0CA6-0F6F-41B5-BC29-0B8B18F787E4}" type="presParOf" srcId="{CE8000AE-38CB-43E3-901D-6B3F4D8ACB81}" destId="{E02C25F3-051C-4226-BAC0-D24CAC5E7053}" srcOrd="6" destOrd="0" presId="urn:microsoft.com/office/officeart/2008/layout/LinedList"/>
    <dgm:cxn modelId="{1D7CDEB4-D21D-49C2-9F78-3A0FF9028857}" type="presParOf" srcId="{CE8000AE-38CB-43E3-901D-6B3F4D8ACB81}" destId="{B7A8D401-BBB4-4563-AE12-3328908A2EA1}" srcOrd="7" destOrd="0" presId="urn:microsoft.com/office/officeart/2008/layout/LinedList"/>
    <dgm:cxn modelId="{0E1DD4F8-BBE2-4A12-B6ED-41C8D57DB454}" type="presParOf" srcId="{B7A8D401-BBB4-4563-AE12-3328908A2EA1}" destId="{718624F1-3333-4943-8C06-10648F387BEA}" srcOrd="0" destOrd="0" presId="urn:microsoft.com/office/officeart/2008/layout/LinedList"/>
    <dgm:cxn modelId="{13EA9C82-4CFC-443E-BD23-4E7AECCAF110}" type="presParOf" srcId="{B7A8D401-BBB4-4563-AE12-3328908A2EA1}" destId="{D16C9B8A-054A-42C0-A73D-A53506BDD3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14E4B-CE10-4CCA-8762-5B71BB2236EA}">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BBA18-5AFA-4A03-8596-D6229C4EE0C2}">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24616-42B3-4CFC-A2B5-B97D5B6D3459}">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ES" sz="2500" kern="1200"/>
            <a:t>Paciente con clínica</a:t>
          </a:r>
          <a:endParaRPr lang="en-US" sz="2500" kern="1200"/>
        </a:p>
      </dsp:txBody>
      <dsp:txXfrm>
        <a:off x="93445" y="3018902"/>
        <a:ext cx="3206250" cy="720000"/>
      </dsp:txXfrm>
    </dsp:sp>
    <dsp:sp modelId="{DC6AED2B-2A57-40DD-A8F8-09CEC53C7BB2}">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459C2-26F1-4654-9122-5C30BC8A6897}">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329BDB-A045-4078-B63A-4364F6C74622}">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ES" sz="2500" kern="1200"/>
            <a:t>Información afecta el manejo</a:t>
          </a:r>
          <a:endParaRPr lang="en-US" sz="2500" kern="1200"/>
        </a:p>
      </dsp:txBody>
      <dsp:txXfrm>
        <a:off x="3860789" y="3018902"/>
        <a:ext cx="3206250" cy="720000"/>
      </dsp:txXfrm>
    </dsp:sp>
    <dsp:sp modelId="{EE65D258-8D6B-4883-A724-2CC942BA1C71}">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9691F-973F-4EEC-9A35-920572C1CB90}">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DA245C-AA6C-49EC-A92A-95F31D806D2B}">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s-ES" sz="2500" kern="1200"/>
            <a:t>Ingreso hospitalario </a:t>
          </a:r>
          <a:endParaRPr lang="en-US" sz="2500" kern="1200"/>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977F6-BFB3-4A3E-8D76-B302747505B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94737-12AE-4EC1-9A50-AAB6CF0CB8A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s-ES" sz="6400" kern="1200"/>
            <a:t>Oseltamivir</a:t>
          </a:r>
          <a:endParaRPr lang="en-US" sz="6400" kern="1200"/>
        </a:p>
      </dsp:txBody>
      <dsp:txXfrm>
        <a:off x="0" y="0"/>
        <a:ext cx="6900512" cy="1384035"/>
      </dsp:txXfrm>
    </dsp:sp>
    <dsp:sp modelId="{86573A77-D000-42A8-A5D8-8E07E3996AEC}">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8A58C-0B8E-4CCC-A4DF-710748B63AA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s-ES" sz="6400" kern="1200"/>
            <a:t>Zanamivir</a:t>
          </a:r>
          <a:endParaRPr lang="en-US" sz="6400" kern="1200"/>
        </a:p>
      </dsp:txBody>
      <dsp:txXfrm>
        <a:off x="0" y="1384035"/>
        <a:ext cx="6900512" cy="1384035"/>
      </dsp:txXfrm>
    </dsp:sp>
    <dsp:sp modelId="{4EFC5415-B4C9-4B0F-8E3F-2B295B93950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FAADB-3B1E-4233-BD7B-ADC34B94876E}">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s-ES" sz="6400" kern="1200"/>
            <a:t>Peramivir</a:t>
          </a:r>
          <a:endParaRPr lang="en-US" sz="6400" kern="1200"/>
        </a:p>
      </dsp:txBody>
      <dsp:txXfrm>
        <a:off x="0" y="2768070"/>
        <a:ext cx="6900512" cy="1384035"/>
      </dsp:txXfrm>
    </dsp:sp>
    <dsp:sp modelId="{E02C25F3-051C-4226-BAC0-D24CAC5E7053}">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624F1-3333-4943-8C06-10648F387BE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s-ES" sz="6400" kern="1200"/>
            <a:t>Baloxavir</a:t>
          </a:r>
          <a:endParaRPr lang="en-US" sz="64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B7FB0-9701-40E8-BF5F-297FD2C0F91D}" type="datetimeFigureOut">
              <a:rPr lang="es-ES" smtClean="0"/>
              <a:t>30/01/2024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7985D-F0F4-47F1-91B5-0558438DF10D}" type="slidenum">
              <a:rPr lang="es-ES" smtClean="0"/>
              <a:t>‹Nº›</a:t>
            </a:fld>
            <a:endParaRPr lang="es-ES"/>
          </a:p>
        </p:txBody>
      </p:sp>
    </p:spTree>
    <p:extLst>
      <p:ext uri="{BB962C8B-B14F-4D97-AF65-F5344CB8AC3E}">
        <p14:creationId xmlns:p14="http://schemas.microsoft.com/office/powerpoint/2010/main" val="345638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De igual forma, al profundizar en una ampliación de los datos de estos ensayos y metanálisis sobre RDV procedentes del CROI de 2023, se puede comprobar cómo RDV reduce la mortalidad en pacientes hospitalizados por COVID-19 e incluso, también muy importante, en enfermos inmunodeprimidos, aunque el diseño no estuviera dirigido especialmente hacia este tipo de huéspedes.</a:t>
            </a:r>
          </a:p>
          <a:p>
            <a:r>
              <a:rPr lang="es-ES" sz="1800" dirty="0">
                <a:effectLst/>
                <a:latin typeface="Arial" panose="020B0604020202020204" pitchFamily="34" charset="0"/>
                <a:ea typeface="Times New Roman" panose="02020603050405020304" pitchFamily="18" charset="0"/>
              </a:rPr>
              <a:t>Se observa disminución de la mortalidad al objetivo y </a:t>
            </a:r>
            <a:r>
              <a:rPr lang="es-ES" sz="1800" i="1" dirty="0">
                <a:effectLst/>
                <a:latin typeface="Arial" panose="020B0604020202020204" pitchFamily="34" charset="0"/>
                <a:ea typeface="Times New Roman" panose="02020603050405020304" pitchFamily="18" charset="0"/>
              </a:rPr>
              <a:t>timing</a:t>
            </a:r>
            <a:r>
              <a:rPr lang="es-ES" sz="1800" dirty="0">
                <a:effectLst/>
                <a:latin typeface="Arial" panose="020B0604020202020204" pitchFamily="34" charset="0"/>
                <a:ea typeface="Times New Roman" panose="02020603050405020304" pitchFamily="18" charset="0"/>
              </a:rPr>
              <a:t> de dos y de cuatro semanas, favoreciendo a RDV en el período de estudio global, y cómo este efecto de protección se extiende a lo largo de cada una de las olas pandémicas, ya fuera en etapa </a:t>
            </a:r>
            <a:r>
              <a:rPr lang="es-ES" sz="1800" dirty="0" err="1">
                <a:effectLst/>
                <a:latin typeface="Arial" panose="020B0604020202020204" pitchFamily="34" charset="0"/>
                <a:ea typeface="Times New Roman" panose="02020603050405020304" pitchFamily="18" charset="0"/>
              </a:rPr>
              <a:t>predelta</a:t>
            </a:r>
            <a:r>
              <a:rPr lang="es-ES" sz="1800" dirty="0">
                <a:effectLst/>
                <a:latin typeface="Arial" panose="020B0604020202020204" pitchFamily="34" charset="0"/>
                <a:ea typeface="Times New Roman" panose="02020603050405020304" pitchFamily="18" charset="0"/>
              </a:rPr>
              <a:t>, delta u ómicron.</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68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800" dirty="0">
                <a:effectLst/>
                <a:latin typeface="Arial" panose="020B0604020202020204" pitchFamily="34" charset="0"/>
                <a:ea typeface="Times New Roman" panose="02020603050405020304" pitchFamily="18" charset="0"/>
              </a:rPr>
              <a:t>Como se comentaba en diapositivas precedentes, estos datos sobre RDV y su capacidad de protección y de salvar vidas, reduciendo la mortalidad, se han podido comprobar y extender al grupo de pacientes inmunocomprometidos hospitalizados, en estos resultados provenientes de la práctica clínica cotidiana, publicados recientemente en </a:t>
            </a:r>
            <a:r>
              <a:rPr lang="es-ES_tradnl" sz="1800" i="1" dirty="0">
                <a:effectLst/>
                <a:latin typeface="Arial" panose="020B0604020202020204" pitchFamily="34" charset="0"/>
                <a:ea typeface="Times New Roman" panose="02020603050405020304" pitchFamily="18" charset="0"/>
              </a:rPr>
              <a:t>Clin </a:t>
            </a:r>
            <a:r>
              <a:rPr lang="es-ES_tradnl" sz="1800" i="1" dirty="0" err="1">
                <a:effectLst/>
                <a:latin typeface="Arial" panose="020B0604020202020204" pitchFamily="34" charset="0"/>
                <a:ea typeface="Times New Roman" panose="02020603050405020304" pitchFamily="18" charset="0"/>
              </a:rPr>
              <a:t>Infect</a:t>
            </a:r>
            <a:r>
              <a:rPr lang="es-ES_tradnl" sz="1800" i="1" dirty="0">
                <a:effectLst/>
                <a:latin typeface="Arial" panose="020B0604020202020204" pitchFamily="34" charset="0"/>
                <a:ea typeface="Times New Roman" panose="02020603050405020304" pitchFamily="18" charset="0"/>
              </a:rPr>
              <a:t> </a:t>
            </a:r>
            <a:r>
              <a:rPr lang="es-ES_tradnl" sz="1800" i="1" dirty="0" err="1">
                <a:effectLst/>
                <a:latin typeface="Arial" panose="020B0604020202020204" pitchFamily="34" charset="0"/>
                <a:ea typeface="Times New Roman" panose="02020603050405020304" pitchFamily="18" charset="0"/>
              </a:rPr>
              <a:t>Dis</a:t>
            </a:r>
            <a:r>
              <a:rPr lang="es-ES_tradnl" sz="1800" dirty="0">
                <a:effectLst/>
                <a:latin typeface="Arial" panose="020B0604020202020204" pitchFamily="34" charset="0"/>
                <a:ea typeface="Times New Roman" panose="02020603050405020304" pitchFamily="18" charset="0"/>
              </a:rPr>
              <a:t>, y que se resumen en la siguiente infografía, muy visual y esclarecedora, y cuya información se amplía en el resumen del trabajo, a continuación (en inglés).</a:t>
            </a:r>
            <a:endParaRPr lang="es-ES" sz="1800" dirty="0">
              <a:effectLst/>
              <a:latin typeface="Arial" panose="020B0604020202020204" pitchFamily="34" charset="0"/>
              <a:ea typeface="Times New Roman" panose="02020603050405020304" pitchFamily="18" charset="0"/>
            </a:endParaRPr>
          </a:p>
          <a:p>
            <a:r>
              <a:rPr lang="es-ES_tradnl" sz="1800" dirty="0">
                <a:effectLst/>
                <a:latin typeface="Arial" panose="020B0604020202020204" pitchFamily="34" charset="0"/>
                <a:ea typeface="Times New Roman" panose="02020603050405020304" pitchFamily="18" charset="0"/>
              </a:rPr>
              <a:t>RDV se asoció con una reducción en la mortalidad a los 14 y 28 días en pacientes inmunocomprometidos hospitalizados con COVID-19 (30 % y 25 % de riesgo más bajo, respectivamente). Una vez más, siempre con tratamiento precoz, y además para cualquier variante de SARS-CoV-2.</a:t>
            </a:r>
            <a:endParaRPr lang="es-ES" sz="1800" dirty="0">
              <a:effectLst/>
              <a:latin typeface="Arial" panose="020B0604020202020204" pitchFamily="34" charset="0"/>
              <a:ea typeface="Times New Roman" panose="02020603050405020304" pitchFamily="18" charset="0"/>
            </a:endParaRPr>
          </a:p>
          <a:p>
            <a:r>
              <a:rPr lang="es-ES_tradnl" sz="1800" dirty="0">
                <a:effectLst/>
                <a:latin typeface="Arial" panose="020B0604020202020204" pitchFamily="34" charset="0"/>
                <a:ea typeface="Times New Roman" panose="02020603050405020304" pitchFamily="18" charset="0"/>
              </a:rPr>
              <a:t>--------------------------------</a:t>
            </a:r>
            <a:endParaRPr lang="es-E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Background. Immunocompromised patients are at high risk of severe coronavirus disease 2019 (COVID-19) and death, yet treatment strategies for immunocompromised patients hospitalized for COVID-19 reflect variations in clinical practice. In this comparative effectiveness study, we investigated the effect of remdesivir treatment on inpatient mortality among immunocompromised patients hospitalized for COVID-19 across all variants of concern (VOC) periods.</a:t>
            </a:r>
            <a:endParaRPr lang="es-E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Methods. Data for immunocompromised patients hospitalized for COVID-19 between December 2020 and April 2022 were extracted from the US PINC AITM Healthcare Database. Patients who received remdesivir within 2 days of hospitalization were matched 1:1 using propensity score matching to patients who did not receive remdesivir. Additional matching criteria included admission month, age group, and hospital. Cox proportional hazards models were used to examine the effect of remdesivir on risk of 14- and 28-day mortality during VOC periods.</a:t>
            </a:r>
            <a:endParaRPr lang="es-E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Results. A total of 19 184 remdesivir patients were matched to 11 213 non-remdesivir patients. Overall, 11.1% and 17.7% of remdesivir patients died within 14 and 28 days, respectively, compared with 15.4% and 22.4% of non-remdesivir patients. Remdesivir was associated with a reduction in mortality at 14 (hazard ratio [HR], 0.70; 95% confidence interval, .62–.78) and 28 days (HR, 0.75; 95% CI, .68–.83). The survival benefit remained significant during the pre-Delta, Delta, and Omicron periods.</a:t>
            </a:r>
            <a:endParaRPr lang="es-E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Conclusions. Prompt initiation of remdesivir in immunocompromised patients hospitalized for COVID-19 is associated with significant survival benefit across all variant waves. These findings provide much-needed evidence relating to the effectiveness of a foundational treatment for hospitalized COVID-19 patients among a high-risk population.</a:t>
            </a:r>
            <a:endParaRPr lang="es-ES" sz="1800" dirty="0">
              <a:effectLst/>
              <a:latin typeface="Arial" panose="020B0604020202020204" pitchFamily="34" charset="0"/>
              <a:ea typeface="Times New Roman" panose="02020603050405020304" pitchFamily="18" charset="0"/>
            </a:endParaRP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67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Kaplan–Meier curves for time to mortality among </a:t>
            </a:r>
            <a:r>
              <a:rPr lang="en-US" sz="1200" b="0" i="0" u="none" strike="noStrike" kern="1200" baseline="0" dirty="0" err="1">
                <a:solidFill>
                  <a:schemeClr val="tx1"/>
                </a:solidFill>
                <a:latin typeface="+mn-lt"/>
                <a:ea typeface="+mn-ea"/>
                <a:cs typeface="+mn-cs"/>
              </a:rPr>
              <a:t>immunocompromised</a:t>
            </a:r>
            <a:r>
              <a:rPr lang="en-US" sz="1200" b="0" i="0" u="none" strike="noStrike" kern="1200" baseline="0" dirty="0">
                <a:solidFill>
                  <a:schemeClr val="tx1"/>
                </a:solidFill>
                <a:latin typeface="+mn-lt"/>
                <a:ea typeface="+mn-ea"/>
                <a:cs typeface="+mn-cs"/>
              </a:rPr>
              <a:t> patients across the coronavirus disease 2019 variant periods. “Days after baseline”</a:t>
            </a:r>
          </a:p>
          <a:p>
            <a:r>
              <a:rPr lang="en-US" sz="1200" b="0" i="0" u="none" strike="noStrike" kern="1200" baseline="0" dirty="0">
                <a:solidFill>
                  <a:schemeClr val="tx1"/>
                </a:solidFill>
                <a:latin typeface="+mn-lt"/>
                <a:ea typeface="+mn-ea"/>
                <a:cs typeface="+mn-cs"/>
              </a:rPr>
              <a:t>refers to the time during which outcomes were assessed following the 2-day period in which </a:t>
            </a:r>
            <a:r>
              <a:rPr lang="en-US" sz="1200" b="0" i="0" u="none" strike="noStrike" kern="1200" baseline="0" dirty="0" err="1">
                <a:solidFill>
                  <a:schemeClr val="tx1"/>
                </a:solidFill>
                <a:latin typeface="+mn-lt"/>
                <a:ea typeface="+mn-ea"/>
                <a:cs typeface="+mn-cs"/>
              </a:rPr>
              <a:t>remdesivir</a:t>
            </a:r>
            <a:r>
              <a:rPr lang="en-US" sz="1200" b="0" i="0" u="none" strike="noStrike" kern="1200" baseline="0" dirty="0">
                <a:solidFill>
                  <a:schemeClr val="tx1"/>
                </a:solidFill>
                <a:latin typeface="+mn-lt"/>
                <a:ea typeface="+mn-ea"/>
                <a:cs typeface="+mn-cs"/>
              </a:rPr>
              <a:t> treatment administration was identified (baseline).</a:t>
            </a:r>
          </a:p>
          <a:p>
            <a:endParaRPr lang="en-US" sz="1200" b="0" i="0" u="none" strike="noStrike" kern="1200" baseline="0" dirty="0">
              <a:solidFill>
                <a:schemeClr val="tx1"/>
              </a:solidFill>
              <a:latin typeface="+mn-lt"/>
              <a:ea typeface="+mn-ea"/>
              <a:cs typeface="+mn-cs"/>
            </a:endParaRPr>
          </a:p>
          <a:p>
            <a:r>
              <a:rPr lang="es-ES" sz="1800" dirty="0">
                <a:effectLst/>
                <a:latin typeface="Arial" panose="020B0604020202020204" pitchFamily="34" charset="0"/>
                <a:ea typeface="Times New Roman" panose="02020603050405020304" pitchFamily="18" charset="0"/>
              </a:rPr>
              <a:t>Prosiguiendo con el mismo artículo y serie publicada en el </a:t>
            </a:r>
            <a:r>
              <a:rPr lang="es-ES" sz="1800" i="1" dirty="0">
                <a:effectLst/>
                <a:latin typeface="Arial" panose="020B0604020202020204" pitchFamily="34" charset="0"/>
                <a:ea typeface="Times New Roman" panose="02020603050405020304" pitchFamily="18" charset="0"/>
              </a:rPr>
              <a:t>Clin </a:t>
            </a:r>
            <a:r>
              <a:rPr lang="es-ES" sz="1800" i="1" dirty="0" err="1">
                <a:effectLst/>
                <a:latin typeface="Arial" panose="020B0604020202020204" pitchFamily="34" charset="0"/>
                <a:ea typeface="Times New Roman" panose="02020603050405020304" pitchFamily="18" charset="0"/>
              </a:rPr>
              <a:t>Infect</a:t>
            </a:r>
            <a:r>
              <a:rPr lang="es-ES" sz="1800" i="1" dirty="0">
                <a:effectLst/>
                <a:latin typeface="Arial" panose="020B0604020202020204" pitchFamily="34" charset="0"/>
                <a:ea typeface="Times New Roman" panose="02020603050405020304" pitchFamily="18" charset="0"/>
              </a:rPr>
              <a:t> </a:t>
            </a:r>
            <a:r>
              <a:rPr lang="es-ES" sz="1800" i="1" dirty="0" err="1">
                <a:effectLst/>
                <a:latin typeface="Arial" panose="020B0604020202020204" pitchFamily="34" charset="0"/>
                <a:ea typeface="Times New Roman" panose="02020603050405020304" pitchFamily="18" charset="0"/>
              </a:rPr>
              <a:t>Dis</a:t>
            </a:r>
            <a:r>
              <a:rPr lang="es-ES" sz="1800" dirty="0">
                <a:effectLst/>
                <a:latin typeface="Arial" panose="020B0604020202020204" pitchFamily="34" charset="0"/>
                <a:ea typeface="Times New Roman" panose="02020603050405020304" pitchFamily="18" charset="0"/>
              </a:rPr>
              <a:t>, un total de 19 184 pacientes con remdesivir fueron emparejados con 11 213 pacientes sin remdesivir. En general, el 11,1 % y el 17,7 % de los pacientes con remdesivir murieron en 14 y 28 días, respectivamente, en comparación con el 15,4 % y el 22,4 % de los pacientes sin remdesivir. Remdesivir se asoció con una reducción de la mortalidad a los 14 días (HR, 0,70; intervalo de confianza del 95 %, 0,62-0,78) y a los 28 días (HR, 0,75; IC del 95 %, 0,68-0,83). El beneficio de supervivencia siguió siendo significativo durante los períodos pre-delta, delta y ómicron.</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69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El inicio oportuno de remdesivir en pacientes inmunocomprometidos hospitalizados por COVID-19 se asocia con un beneficio de supervivencia significativo en todas las oleadas de variantes. Estos hallazgos proporcionan evidencia muy necesaria sobre la efectividad de un tratamiento fundamental para pacientes hospitalizados con COVID-19 entre una población de alto riesgo.</a:t>
            </a:r>
          </a:p>
          <a:p>
            <a:r>
              <a:rPr lang="en-US" sz="1800" dirty="0">
                <a:effectLst/>
                <a:latin typeface="Arial" panose="020B0604020202020204" pitchFamily="34" charset="0"/>
                <a:ea typeface="Times New Roman" panose="02020603050405020304" pitchFamily="18" charset="0"/>
              </a:rPr>
              <a:t>14-day and 28-day mortality among immunocompromised patients across the coronavirus disease 2019 variant periods (adjusted Cox proportional hazards </a:t>
            </a:r>
            <a:r>
              <a:rPr lang="es-ES" sz="1800" dirty="0" err="1">
                <a:effectLst/>
                <a:latin typeface="Arial" panose="020B0604020202020204" pitchFamily="34" charset="0"/>
                <a:ea typeface="Times New Roman" panose="02020603050405020304" pitchFamily="18" charset="0"/>
              </a:rPr>
              <a:t>model</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Immunocompromised</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conditions</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included</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cancer</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solid</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organ</a:t>
            </a:r>
            <a:r>
              <a:rPr lang="es-ES" sz="1800" dirty="0">
                <a:effectLst/>
                <a:latin typeface="Arial" panose="020B0604020202020204" pitchFamily="34" charset="0"/>
                <a:ea typeface="Times New Roman" panose="02020603050405020304" pitchFamily="18" charset="0"/>
              </a:rPr>
              <a:t> and </a:t>
            </a:r>
            <a:r>
              <a:rPr lang="es-ES" sz="1800" dirty="0" err="1">
                <a:effectLst/>
                <a:latin typeface="Arial" panose="020B0604020202020204" pitchFamily="34" charset="0"/>
                <a:ea typeface="Times New Roman" panose="02020603050405020304" pitchFamily="18" charset="0"/>
              </a:rPr>
              <a:t>hematopoietic</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stem</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cell</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transplant</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hematologic</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malignancies</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moderate</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or</a:t>
            </a:r>
            <a:r>
              <a:rPr lang="es-ES" sz="1800" dirty="0">
                <a:effectLst/>
                <a:latin typeface="Arial" panose="020B0604020202020204" pitchFamily="34" charset="0"/>
                <a:ea typeface="Times New Roman" panose="02020603050405020304" pitchFamily="18" charset="0"/>
              </a:rPr>
              <a:t> severe </a:t>
            </a:r>
            <a:r>
              <a:rPr lang="es-ES" sz="1800" dirty="0" err="1">
                <a:effectLst/>
                <a:latin typeface="Arial" panose="020B0604020202020204" pitchFamily="34" charset="0"/>
                <a:ea typeface="Times New Roman" panose="02020603050405020304" pitchFamily="18" charset="0"/>
              </a:rPr>
              <a:t>primary</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immunodeficiencies</a:t>
            </a:r>
            <a:r>
              <a:rPr lang="es-ES" sz="1800" dirty="0">
                <a:effectLst/>
                <a:latin typeface="Arial" panose="020B0604020202020204" pitchFamily="34" charset="0"/>
                <a:ea typeface="Times New Roman" panose="02020603050405020304" pitchFamily="18" charset="0"/>
              </a:rPr>
              <a:t>,</a:t>
            </a:r>
          </a:p>
          <a:p>
            <a:r>
              <a:rPr lang="en-US" sz="1800" dirty="0">
                <a:effectLst/>
                <a:latin typeface="Arial" panose="020B0604020202020204" pitchFamily="34" charset="0"/>
                <a:ea typeface="Times New Roman" panose="02020603050405020304" pitchFamily="18" charset="0"/>
              </a:rPr>
              <a:t>immunosuppressive medications, asplenia, bone marrow failure/aplastic anemia, human immunodeficiency virus, and toxic effects of antineoplastics.</a:t>
            </a:r>
            <a:endParaRPr lang="es-E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Estimates adjusted for age, admission month, hospital ward on admission (intensive care unit vs general ward), and baseline treatments (anticoagulants, convalescent plasma, </a:t>
            </a:r>
            <a:r>
              <a:rPr lang="es-ES" sz="1800" dirty="0" err="1">
                <a:effectLst/>
                <a:latin typeface="Arial" panose="020B0604020202020204" pitchFamily="34" charset="0"/>
                <a:ea typeface="Times New Roman" panose="02020603050405020304" pitchFamily="18" charset="0"/>
              </a:rPr>
              <a:t>corticosteroids</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baricitinib</a:t>
            </a:r>
            <a:r>
              <a:rPr lang="es-ES" sz="1800" dirty="0">
                <a:effectLst/>
                <a:latin typeface="Arial" panose="020B0604020202020204" pitchFamily="34" charset="0"/>
                <a:ea typeface="Times New Roman" panose="02020603050405020304" pitchFamily="18" charset="0"/>
              </a:rPr>
              <a:t>, tocilizumab). </a:t>
            </a:r>
            <a:r>
              <a:rPr lang="es-ES" sz="1800" dirty="0" err="1">
                <a:effectLst/>
                <a:latin typeface="Arial" panose="020B0604020202020204" pitchFamily="34" charset="0"/>
                <a:ea typeface="Times New Roman" panose="02020603050405020304" pitchFamily="18" charset="0"/>
              </a:rPr>
              <a:t>Abbreviations</a:t>
            </a:r>
            <a:r>
              <a:rPr lang="es-ES" sz="1800" dirty="0">
                <a:effectLst/>
                <a:latin typeface="Arial" panose="020B0604020202020204" pitchFamily="34" charset="0"/>
                <a:ea typeface="Times New Roman" panose="02020603050405020304" pitchFamily="18" charset="0"/>
              </a:rPr>
              <a:t>: CI, </a:t>
            </a:r>
            <a:r>
              <a:rPr lang="es-ES" sz="1800" dirty="0" err="1">
                <a:effectLst/>
                <a:latin typeface="Arial" panose="020B0604020202020204" pitchFamily="34" charset="0"/>
                <a:ea typeface="Times New Roman" panose="02020603050405020304" pitchFamily="18" charset="0"/>
              </a:rPr>
              <a:t>confidence</a:t>
            </a:r>
            <a:r>
              <a:rPr lang="es-ES" sz="1800" dirty="0">
                <a:effectLst/>
                <a:latin typeface="Arial" panose="020B0604020202020204" pitchFamily="34" charset="0"/>
                <a:ea typeface="Times New Roman" panose="02020603050405020304" pitchFamily="18" charset="0"/>
              </a:rPr>
              <a:t> </a:t>
            </a:r>
            <a:r>
              <a:rPr lang="es-ES" sz="1800" dirty="0" err="1">
                <a:effectLst/>
                <a:latin typeface="Arial" panose="020B0604020202020204" pitchFamily="34" charset="0"/>
                <a:ea typeface="Times New Roman" panose="02020603050405020304" pitchFamily="18" charset="0"/>
              </a:rPr>
              <a:t>interval</a:t>
            </a:r>
            <a:r>
              <a:rPr lang="es-ES" sz="1800" dirty="0">
                <a:effectLst/>
                <a:latin typeface="Arial" panose="020B0604020202020204" pitchFamily="34" charset="0"/>
                <a:ea typeface="Times New Roman" panose="02020603050405020304" pitchFamily="18" charset="0"/>
              </a:rPr>
              <a:t>; HR, </a:t>
            </a:r>
            <a:r>
              <a:rPr lang="es-ES" sz="1800" dirty="0" err="1">
                <a:effectLst/>
                <a:latin typeface="Arial" panose="020B0604020202020204" pitchFamily="34" charset="0"/>
                <a:ea typeface="Times New Roman" panose="02020603050405020304" pitchFamily="18" charset="0"/>
              </a:rPr>
              <a:t>hazard</a:t>
            </a:r>
            <a:r>
              <a:rPr lang="es-ES" sz="1800" dirty="0">
                <a:effectLst/>
                <a:latin typeface="Arial" panose="020B0604020202020204" pitchFamily="34" charset="0"/>
                <a:ea typeface="Times New Roman" panose="02020603050405020304" pitchFamily="18" charset="0"/>
              </a:rPr>
              <a:t> ratio.</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Llegados aquí, se procede a incluir en esta tabla-resumen las principales recomendaciones e indicaciones que sobre RDV realizan las distintas sociedades científicas que ya hemos comentado en la parte inicial de la exposición, catalogando sus potenciales indicaciones, coincidentes o diferentes según qué directrices consultemos, en los pacientes y en sus diferentes escenarios de riesgo y de levedad-gravedad de formas de presentación de la infección por SARS-CoV-2. Algunas guías como IDSA, NICE o ESCMID tienen amplias coincidencias, pero las del NIH y la OMS tienen sus particularidades que conviene matizar y contrastar. </a:t>
            </a:r>
          </a:p>
          <a:p>
            <a:r>
              <a:rPr lang="es-ES" sz="1800" dirty="0">
                <a:effectLst/>
                <a:latin typeface="Arial" panose="020B0604020202020204" pitchFamily="34" charset="0"/>
                <a:ea typeface="Times New Roman" panose="02020603050405020304" pitchFamily="18" charset="0"/>
              </a:rPr>
              <a:t>Esta información nos dará una justificación para la argumentación final de esta presentación, sobre todo cuando dirijamos nuestro enfoque a los pacientes más inmunocomprometidos, siempre carentes de evidencias suficientes y «marginados» del </a:t>
            </a:r>
            <a:r>
              <a:rPr lang="es-ES" sz="1800" i="1" dirty="0" err="1">
                <a:effectLst/>
                <a:latin typeface="Arial" panose="020B0604020202020204" pitchFamily="34" charset="0"/>
                <a:ea typeface="Times New Roman" panose="02020603050405020304" pitchFamily="18" charset="0"/>
              </a:rPr>
              <a:t>core</a:t>
            </a:r>
            <a:r>
              <a:rPr lang="es-ES" sz="1800" dirty="0">
                <a:effectLst/>
                <a:latin typeface="Arial" panose="020B0604020202020204" pitchFamily="34" charset="0"/>
                <a:ea typeface="Times New Roman" panose="02020603050405020304" pitchFamily="18" charset="0"/>
              </a:rPr>
              <a:t> de las guías.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6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Por ello, exponemos a manera de ejemplo el posicionamiento de las guías del ECIL, cómo además de adoptar y adaptar las recomendaciones de pacientes inmunocompetentes a este grupo extremo de enfermos inmunocomprometidos, como son los oncohematológicos y receptores de TPH o de terapias celulares CAR-T, tímidamente se van ofreciendo y comentando opciones de tratamiento basadas en combinaciones de antivirales y de potenciales usos de tratamientos adyuvantes, así como de prolongación de su duración, ya sean RDV o NTV/r.</a:t>
            </a:r>
          </a:p>
          <a:p>
            <a:r>
              <a:rPr lang="es-ES" sz="1800" dirty="0">
                <a:effectLst/>
                <a:latin typeface="Arial" panose="020B0604020202020204" pitchFamily="34" charset="0"/>
                <a:ea typeface="Times New Roman" panose="02020603050405020304" pitchFamily="18" charset="0"/>
              </a:rPr>
              <a:t>Estas recomendaciones se pueden subrayar y leer en esta y las siguientes diapositivas, sobre todo para casos de enfermedad persistente o con viremia sostenida y no negativizada, con detectabilidad permanente o recurrente del SARS-CoV-2.</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4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He aquí las nuevas recomendaciones añadidas a la actualización de estas guías COVID-19 del ECIL-9, especialmente los comentarios basados en opinión de expertos sobre COVID prolongado o infección perdurable (incluso asintomática) por SARS-CoV-2. Aquí es donde se incluye y explicita, a manera de novedad consensuada, la posibilidad de considerar la combinación de antivirales entre sí o con anticuerpos monoclonales (si siguieran siendo activos frente a las variantes), o bien con alto título de plasma híbrido de convalecientes ómicron, todo ello con el objetivo de conseguir mejoría clínica y/o prevenir la progresión de la enfermedad o la diseminación viral entre pacientes vulnerables.</a:t>
            </a:r>
          </a:p>
          <a:p>
            <a:r>
              <a:rPr lang="es-ES" sz="1800" dirty="0">
                <a:effectLst/>
                <a:latin typeface="Arial" panose="020B0604020202020204" pitchFamily="34" charset="0"/>
                <a:ea typeface="Times New Roman" panose="02020603050405020304" pitchFamily="18" charset="0"/>
              </a:rPr>
              <a:t>Debe considerarse, por todo ello, el riesgo de desarrollo de resistencias o de pérdida de actividad neutralizante, más para los anticuerpos monoclonales que para los propios antivirales y, por tanto, monitorizar los linajes sucesivos del SARS-CoV-2 virológica y epidemiológicamente.</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Lo mismo podemos comentar en el grupo de pacientes con trasplante de órgano sólido (TOS) en el contexto de diseminación o liberación prolongada en el tiempo. Estas son las primeras guías de producción nacional por el grupo de estudio GESITRA-IC de la SEIMC, sobre el tratamiento de COVID-19 en inmunodeprimidos receptores de TOS. Incluye el manejo de la replicación viral persistente basándose en combinaciones de antivirales y otros productos bloqueantes del SARS-CoV-2, evaluando la respuesta clínica, virológica y radiológica. Puede incluir tratamientos prolongados en el tiempo, vigilando la funcionalidad hepática, la monitorización de parámetros de función renal y las interacciones farmacológicas con los inmunosupresores del trasplante.</a:t>
            </a:r>
          </a:p>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45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800" dirty="0">
                <a:effectLst/>
                <a:latin typeface="Arial" panose="020B0604020202020204" pitchFamily="34" charset="0"/>
                <a:ea typeface="Times New Roman" panose="02020603050405020304" pitchFamily="18" charset="0"/>
              </a:rPr>
              <a:t>A pesar de los esfuerzos mundiales de vacunación, los pacientes inmunocomprometidos siguen teniendo un alto riesgo de sufrir morbilidad asociada a la COVID-19. En particular, los pacientes con inmunidad humoral deteriorada han mostrado un alto riesgo de infección persistente. Se presentan en el estudio una serie de casos de pacientes adultos con neoplasias malignas de células B y/o sometidos a terapias dirigidas a células B con infección persistente por SARS-CoV-2 y tratados con una terapia antiviral combinada de remdesivir y nirmatrelvir/ritonavir, en tres hospitales académicos terciarios italianos. Un total de 14 pacientes con inmunidad humoral adaptativa deteriorada e infección prolongada por SARS-CoV-2 fueron tratados con terapia antiviral dual. La mediana de edad fue de 60 (RIC 56-68) años y 11 eran hombres. Doce pacientes tenían linfoma de células B, un paciente tenía leucemia linfocítica crónica y un paciente tenía esclerosis múltiple. Trece de 14 pacientes habían recibido terapias previas dirigidas a células B, que consistían en anticuerpos monoclonales anti-CD20 en 11 pacientes y terapia con receptor de antígeno quimérico T en 2 pacientes. La mediana de tiempo entre el diagnóstico y el inicio del tratamiento fue de 42,0 (IQR 35-46) días. Siete pacientes tenían enfermedad leve, 6 moderada y uno grave. Nueve pacientes tenían signos de neumonitis intersticial en la tomografía computarizada de tórax antes del tratamiento. La mediana de duración de la terapia combinada de nirmatrelvir/ritonavir y remdesivir fue de 10 días. Todos los pacientes mostraron resolución de los síntomas relacionados con la COVID-19 después de una mediana de 6 (IQR 4-11) días y eliminación viral después de 9 (IQR 5-11) días. La terapia combinada con remdesivir y nirmatrelvir/ritonavir es una opción de tratamiento prometedora para la COVID-19 persistente-intermitente-recurrente en pacientes inmunocomprometidos con deterioro de la inmunidad humoral, digna de ensayos comparativos prospectivos.</a:t>
            </a: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23A54-0781-41F4-AEA2-9F306A1BF41B}"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5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9A184-0EB8-F271-9B57-0AEF498A27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D2775BA-606D-A284-C1E8-A0709CFD95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211374-ED34-5F79-DEAC-7E64D95000CD}"/>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452C5D73-6AE2-DDF2-9B77-353C9CA482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8A2E9F-3EC3-097D-08B3-3AD970EFEEC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96815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49487-A3AD-C867-CD34-7D5B3A2F82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D0E9FE-725D-B7C2-7F0B-00462B967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149BC8-7FBE-EB6A-BD29-8CE439D4A81F}"/>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6B837AD5-7070-72DB-57D8-92B924DCBA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4386EF-52EE-4D82-0FC2-0139BAEAA5B2}"/>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08533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8511B3-7AB4-98B0-05D6-2EF8383037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EDAF0-5E22-381C-38BC-1190F1070C6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81BB45-3162-C2C2-C5CB-551CC10B04F9}"/>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5CAB53FA-B4D1-C0D6-4BFD-C99CE0D0EC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2F6DB-06CB-8397-8A85-C2EF6888E549}"/>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5723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B221C-23D6-56F3-B6A7-0B92A1D10E3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2AEDA81-DE27-AA3C-CD32-C4743968C20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CE61A4-AA5F-A43C-F510-89C2CF64B95F}"/>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7F11BA0C-7AB3-1ABA-6821-3029939ED6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5C89B6-603B-514A-3EBA-C6F89C4CF21B}"/>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259784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D90A9-AB3B-431C-0BA8-886157F70C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86934B-1A0B-C8CD-49E9-803CF34D9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1099C5-29A3-2E11-8236-5E47067DB660}"/>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E5C4F7B9-633B-5988-619D-6B6E21983A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C64339-0125-EA8E-1BD4-45890FBA8258}"/>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6078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F2A15-5FB1-9EDE-4A4E-4910E9E43E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B2C49B-A217-F5BA-C357-2394CE92255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CD5ECD-3EC8-C951-9E3B-F0B98C3C46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EBC8093-8260-5507-B7D7-BE80B5ACF894}"/>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6" name="Marcador de pie de página 5">
            <a:extLst>
              <a:ext uri="{FF2B5EF4-FFF2-40B4-BE49-F238E27FC236}">
                <a16:creationId xmlns:a16="http://schemas.microsoft.com/office/drawing/2014/main" id="{02D5F352-DBB3-6D37-DA06-586A22AD68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E3DFC4-B809-F96E-F7B5-34B30FD97E31}"/>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163035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A7190-BA51-74D9-272A-AEA643FADC0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676867A-49DA-FB53-F1CE-AC3DA0254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03B9A2D-D65C-0D06-74CF-B0593C9B95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04C134C-1A9F-0541-F520-F253295B4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E9331-5A59-9997-2DD3-1D78DEC2DA3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FDF003-6EC2-2561-7927-C5F48B9D4DDF}"/>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8" name="Marcador de pie de página 7">
            <a:extLst>
              <a:ext uri="{FF2B5EF4-FFF2-40B4-BE49-F238E27FC236}">
                <a16:creationId xmlns:a16="http://schemas.microsoft.com/office/drawing/2014/main" id="{D307C1C0-048D-8905-B310-555D9CACBEF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97B8E84-74FA-7E98-5E4A-CD87AC20F12E}"/>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276029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46056-2C3B-93DD-8CDE-A0C20905BF1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ACB270F-57FE-974E-85D8-DEF13CD03F89}"/>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4" name="Marcador de pie de página 3">
            <a:extLst>
              <a:ext uri="{FF2B5EF4-FFF2-40B4-BE49-F238E27FC236}">
                <a16:creationId xmlns:a16="http://schemas.microsoft.com/office/drawing/2014/main" id="{C1D9C087-48D2-2887-3F75-6000C1B6DA7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101526-1F51-F271-C9BF-9B6E45A79451}"/>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655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70E025B-8A67-23BA-A204-9E18FE57F882}"/>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3" name="Marcador de pie de página 2">
            <a:extLst>
              <a:ext uri="{FF2B5EF4-FFF2-40B4-BE49-F238E27FC236}">
                <a16:creationId xmlns:a16="http://schemas.microsoft.com/office/drawing/2014/main" id="{082B018C-9935-410A-FE96-312471B1880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DA3144-0D21-57C2-2A66-3DC3EDCFB14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12423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B5651-12C2-65BC-12F8-F40CC11274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C6D926-6A6C-DC9A-424E-BC4B19970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10E6BA3-243A-C627-3147-65B10E73D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FA117F-BF56-A684-1C04-A0F06E67CB29}"/>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6" name="Marcador de pie de página 5">
            <a:extLst>
              <a:ext uri="{FF2B5EF4-FFF2-40B4-BE49-F238E27FC236}">
                <a16:creationId xmlns:a16="http://schemas.microsoft.com/office/drawing/2014/main" id="{EEAF6E46-D06F-6F60-4A6C-EE2BB01C9B2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014AB7-39F7-68AE-E8CA-ACD8B3DAD6DE}"/>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28446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0BE48-CB46-94EB-8F4B-BC56FB2162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B888F3A-ACF6-1F8A-C131-03B1ECB6B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C54ED2E-D912-CC91-40D6-DEE06CD2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F10D4F-024E-B95F-30AF-410797F6BEB1}"/>
              </a:ext>
            </a:extLst>
          </p:cNvPr>
          <p:cNvSpPr>
            <a:spLocks noGrp="1"/>
          </p:cNvSpPr>
          <p:nvPr>
            <p:ph type="dt" sz="half" idx="10"/>
          </p:nvPr>
        </p:nvSpPr>
        <p:spPr/>
        <p:txBody>
          <a:bodyPr/>
          <a:lstStyle/>
          <a:p>
            <a:fld id="{354ADBD0-4909-408A-9456-8108D8239B38}" type="datetimeFigureOut">
              <a:rPr lang="es-ES" smtClean="0"/>
              <a:t>30/01/2024</a:t>
            </a:fld>
            <a:endParaRPr lang="es-ES"/>
          </a:p>
        </p:txBody>
      </p:sp>
      <p:sp>
        <p:nvSpPr>
          <p:cNvPr id="6" name="Marcador de pie de página 5">
            <a:extLst>
              <a:ext uri="{FF2B5EF4-FFF2-40B4-BE49-F238E27FC236}">
                <a16:creationId xmlns:a16="http://schemas.microsoft.com/office/drawing/2014/main" id="{F6BA556C-C60E-6CED-F9F3-12A119274B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CEC522B-4A94-7553-FB73-41C0A84CFBCC}"/>
              </a:ext>
            </a:extLst>
          </p:cNvPr>
          <p:cNvSpPr>
            <a:spLocks noGrp="1"/>
          </p:cNvSpPr>
          <p:nvPr>
            <p:ph type="sldNum" sz="quarter" idx="12"/>
          </p:nvPr>
        </p:nvSpPr>
        <p:spPr/>
        <p:txBody>
          <a:bodyPr/>
          <a:lstStyle/>
          <a:p>
            <a:fld id="{5DCC7BF2-8A10-464E-82BF-AE1FEED456E5}" type="slidenum">
              <a:rPr lang="es-ES" smtClean="0"/>
              <a:t>‹Nº›</a:t>
            </a:fld>
            <a:endParaRPr lang="es-ES"/>
          </a:p>
        </p:txBody>
      </p:sp>
    </p:spTree>
    <p:extLst>
      <p:ext uri="{BB962C8B-B14F-4D97-AF65-F5344CB8AC3E}">
        <p14:creationId xmlns:p14="http://schemas.microsoft.com/office/powerpoint/2010/main" val="360200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081D49-3517-5FDE-C425-C23CD22E4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F4DCBD-5A38-512C-D9D8-ADBE84C13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D1BE63-2268-F1EC-7D6D-82B00BC94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ADBD0-4909-408A-9456-8108D8239B38}" type="datetimeFigureOut">
              <a:rPr lang="es-ES" smtClean="0"/>
              <a:t>30/01/2024</a:t>
            </a:fld>
            <a:endParaRPr lang="es-ES"/>
          </a:p>
        </p:txBody>
      </p:sp>
      <p:sp>
        <p:nvSpPr>
          <p:cNvPr id="5" name="Marcador de pie de página 4">
            <a:extLst>
              <a:ext uri="{FF2B5EF4-FFF2-40B4-BE49-F238E27FC236}">
                <a16:creationId xmlns:a16="http://schemas.microsoft.com/office/drawing/2014/main" id="{0F9E02CB-6211-7D71-A601-9B1FD91D6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7C65F78-B106-4BBF-8A4F-E640D3AC5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C7BF2-8A10-464E-82BF-AE1FEED456E5}" type="slidenum">
              <a:rPr lang="es-ES" smtClean="0"/>
              <a:t>‹Nº›</a:t>
            </a:fld>
            <a:endParaRPr lang="es-ES"/>
          </a:p>
        </p:txBody>
      </p:sp>
    </p:spTree>
    <p:extLst>
      <p:ext uri="{BB962C8B-B14F-4D97-AF65-F5344CB8AC3E}">
        <p14:creationId xmlns:p14="http://schemas.microsoft.com/office/powerpoint/2010/main" val="381974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0D4F1E-D1F3-E3CB-E689-3F722A841E66}"/>
              </a:ext>
            </a:extLst>
          </p:cNvPr>
          <p:cNvPicPr>
            <a:picLocks noChangeAspect="1"/>
          </p:cNvPicPr>
          <p:nvPr/>
        </p:nvPicPr>
        <p:blipFill>
          <a:blip r:embed="rId2"/>
          <a:stretch>
            <a:fillRect/>
          </a:stretch>
        </p:blipFill>
        <p:spPr>
          <a:xfrm>
            <a:off x="3265716" y="1433376"/>
            <a:ext cx="4577578" cy="4476750"/>
          </a:xfrm>
          <a:prstGeom prst="rect">
            <a:avLst/>
          </a:prstGeom>
        </p:spPr>
      </p:pic>
    </p:spTree>
    <p:extLst>
      <p:ext uri="{BB962C8B-B14F-4D97-AF65-F5344CB8AC3E}">
        <p14:creationId xmlns:p14="http://schemas.microsoft.com/office/powerpoint/2010/main" val="62516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7F9955-6483-B464-D6EB-4057896FE822}"/>
              </a:ext>
            </a:extLst>
          </p:cNvPr>
          <p:cNvSpPr>
            <a:spLocks noGrp="1"/>
          </p:cNvSpPr>
          <p:nvPr>
            <p:ph type="title"/>
          </p:nvPr>
        </p:nvSpPr>
        <p:spPr>
          <a:xfrm>
            <a:off x="838200" y="4242090"/>
            <a:ext cx="10515600" cy="1270232"/>
          </a:xfrm>
        </p:spPr>
        <p:txBody>
          <a:bodyPr vert="horz" lIns="91440" tIns="45720" rIns="91440" bIns="45720" rtlCol="0" anchor="b">
            <a:normAutofit/>
          </a:bodyPr>
          <a:lstStyle/>
          <a:p>
            <a:pPr algn="ctr"/>
            <a:r>
              <a:rPr lang="en-US" sz="4100" kern="1200">
                <a:solidFill>
                  <a:schemeClr val="tx1"/>
                </a:solidFill>
                <a:latin typeface="+mj-lt"/>
                <a:ea typeface="+mj-ea"/>
                <a:cs typeface="+mj-cs"/>
              </a:rPr>
              <a:t>Tratamiento de las infecciones víricas. Ambulatorio.</a:t>
            </a:r>
          </a:p>
        </p:txBody>
      </p:sp>
      <p:pic>
        <p:nvPicPr>
          <p:cNvPr id="2050" name="Picture 2" descr="Infusiones para combatir el frío y la gripe | Blog MAPFRE">
            <a:extLst>
              <a:ext uri="{FF2B5EF4-FFF2-40B4-BE49-F238E27FC236}">
                <a16:creationId xmlns:a16="http://schemas.microsoft.com/office/drawing/2014/main" id="{1E8EB0C7-E7AA-55C7-2805-C96D55ADFD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99" r="15956" b="1"/>
          <a:stretch/>
        </p:blipFill>
        <p:spPr bwMode="auto">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6D84371-ECBD-62E6-4857-2200E469035B}"/>
              </a:ext>
            </a:extLst>
          </p:cNvPr>
          <p:cNvPicPr>
            <a:picLocks noChangeAspect="1"/>
          </p:cNvPicPr>
          <p:nvPr/>
        </p:nvPicPr>
        <p:blipFill rotWithShape="1">
          <a:blip r:embed="rId3"/>
          <a:srcRect r="3354" b="-4"/>
          <a:stretch/>
        </p:blipFill>
        <p:spPr>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2052" name="Picture 4" descr="Gripe y Resfriados • Avantis, La Respuesta en Salud">
            <a:extLst>
              <a:ext uri="{FF2B5EF4-FFF2-40B4-BE49-F238E27FC236}">
                <a16:creationId xmlns:a16="http://schemas.microsoft.com/office/drawing/2014/main" id="{E5338DA9-E79A-6405-4CB0-7165AD5C87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030" r="21659" b="1"/>
          <a:stretch/>
        </p:blipFill>
        <p:spPr bwMode="auto">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extLst>
            <a:ext uri="{909E8E84-426E-40DD-AFC4-6F175D3DCCD1}">
              <a14:hiddenFill xmlns:a14="http://schemas.microsoft.com/office/drawing/2010/main">
                <a:solidFill>
                  <a:srgbClr val="FFFFFF"/>
                </a:solidFill>
              </a14:hiddenFill>
            </a:ext>
          </a:extLst>
        </p:spPr>
      </p:pic>
      <p:sp>
        <p:nvSpPr>
          <p:cNvPr id="2059" name="sketch line">
            <a:extLst>
              <a:ext uri="{FF2B5EF4-FFF2-40B4-BE49-F238E27FC236}">
                <a16:creationId xmlns:a16="http://schemas.microsoft.com/office/drawing/2014/main" id="{605D77EC-B84E-48F8-9EC4-93E851C0F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551232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3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E5176-2B0D-5259-17F2-BA77D7F61330}"/>
              </a:ext>
            </a:extLst>
          </p:cNvPr>
          <p:cNvSpPr>
            <a:spLocks noGrp="1"/>
          </p:cNvSpPr>
          <p:nvPr>
            <p:ph type="title"/>
          </p:nvPr>
        </p:nvSpPr>
        <p:spPr/>
        <p:txBody>
          <a:bodyPr/>
          <a:lstStyle/>
          <a:p>
            <a:r>
              <a:rPr lang="es-ES" dirty="0"/>
              <a:t>Tratamiento del COVID-19. Ambulatorio.</a:t>
            </a:r>
          </a:p>
        </p:txBody>
      </p:sp>
      <p:pic>
        <p:nvPicPr>
          <p:cNvPr id="5" name="Imagen 4">
            <a:extLst>
              <a:ext uri="{FF2B5EF4-FFF2-40B4-BE49-F238E27FC236}">
                <a16:creationId xmlns:a16="http://schemas.microsoft.com/office/drawing/2014/main" id="{4B7B9A61-0E06-3E53-7FD0-B13937D9D027}"/>
              </a:ext>
            </a:extLst>
          </p:cNvPr>
          <p:cNvPicPr>
            <a:picLocks noChangeAspect="1"/>
          </p:cNvPicPr>
          <p:nvPr/>
        </p:nvPicPr>
        <p:blipFill>
          <a:blip r:embed="rId2"/>
          <a:stretch>
            <a:fillRect/>
          </a:stretch>
        </p:blipFill>
        <p:spPr>
          <a:xfrm>
            <a:off x="838199" y="1486965"/>
            <a:ext cx="4515289" cy="2119835"/>
          </a:xfrm>
          <a:prstGeom prst="rect">
            <a:avLst/>
          </a:prstGeom>
        </p:spPr>
      </p:pic>
      <p:pic>
        <p:nvPicPr>
          <p:cNvPr id="7" name="Imagen 6">
            <a:extLst>
              <a:ext uri="{FF2B5EF4-FFF2-40B4-BE49-F238E27FC236}">
                <a16:creationId xmlns:a16="http://schemas.microsoft.com/office/drawing/2014/main" id="{5114E4E0-2F43-AD23-9DF6-8395AB820AF4}"/>
              </a:ext>
            </a:extLst>
          </p:cNvPr>
          <p:cNvPicPr>
            <a:picLocks noChangeAspect="1"/>
          </p:cNvPicPr>
          <p:nvPr/>
        </p:nvPicPr>
        <p:blipFill>
          <a:blip r:embed="rId3"/>
          <a:stretch>
            <a:fillRect/>
          </a:stretch>
        </p:blipFill>
        <p:spPr>
          <a:xfrm>
            <a:off x="5333168" y="2546882"/>
            <a:ext cx="5988358" cy="3460928"/>
          </a:xfrm>
          <a:prstGeom prst="rect">
            <a:avLst/>
          </a:prstGeom>
        </p:spPr>
      </p:pic>
    </p:spTree>
    <p:extLst>
      <p:ext uri="{BB962C8B-B14F-4D97-AF65-F5344CB8AC3E}">
        <p14:creationId xmlns:p14="http://schemas.microsoft.com/office/powerpoint/2010/main" val="225832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CCDEB1-BB6A-6A8B-E43B-CA2D98F8ACFF}"/>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a:t>Tratamiento del COVID-19. Ambulatorio</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3F83800-436B-D035-6028-77F311888810}"/>
              </a:ext>
            </a:extLst>
          </p:cNvPr>
          <p:cNvPicPr>
            <a:picLocks noChangeAspect="1"/>
          </p:cNvPicPr>
          <p:nvPr/>
        </p:nvPicPr>
        <p:blipFill>
          <a:blip r:embed="rId2"/>
          <a:stretch>
            <a:fillRect/>
          </a:stretch>
        </p:blipFill>
        <p:spPr>
          <a:xfrm>
            <a:off x="364194" y="2642616"/>
            <a:ext cx="5526107" cy="3605784"/>
          </a:xfrm>
          <a:prstGeom prst="rect">
            <a:avLst/>
          </a:prstGeom>
        </p:spPr>
      </p:pic>
      <p:pic>
        <p:nvPicPr>
          <p:cNvPr id="7" name="Imagen 6">
            <a:extLst>
              <a:ext uri="{FF2B5EF4-FFF2-40B4-BE49-F238E27FC236}">
                <a16:creationId xmlns:a16="http://schemas.microsoft.com/office/drawing/2014/main" id="{916DBADB-04A5-A359-4682-AC6C9558BE05}"/>
              </a:ext>
            </a:extLst>
          </p:cNvPr>
          <p:cNvPicPr>
            <a:picLocks noChangeAspect="1"/>
          </p:cNvPicPr>
          <p:nvPr/>
        </p:nvPicPr>
        <p:blipFill>
          <a:blip r:embed="rId3"/>
          <a:stretch>
            <a:fillRect/>
          </a:stretch>
        </p:blipFill>
        <p:spPr>
          <a:xfrm>
            <a:off x="6254496" y="3266481"/>
            <a:ext cx="5614416" cy="2358054"/>
          </a:xfrm>
          <a:prstGeom prst="rect">
            <a:avLst/>
          </a:prstGeom>
        </p:spPr>
      </p:pic>
    </p:spTree>
    <p:extLst>
      <p:ext uri="{BB962C8B-B14F-4D97-AF65-F5344CB8AC3E}">
        <p14:creationId xmlns:p14="http://schemas.microsoft.com/office/powerpoint/2010/main" val="17820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74DE26-84F8-F5BE-F4CB-60EDE33459EA}"/>
              </a:ext>
            </a:extLst>
          </p:cNvPr>
          <p:cNvSpPr>
            <a:spLocks noGrp="1"/>
          </p:cNvSpPr>
          <p:nvPr>
            <p:ph type="title"/>
          </p:nvPr>
        </p:nvSpPr>
        <p:spPr>
          <a:xfrm>
            <a:off x="640080" y="325369"/>
            <a:ext cx="4368602" cy="1956841"/>
          </a:xfrm>
        </p:spPr>
        <p:txBody>
          <a:bodyPr anchor="b">
            <a:normAutofit/>
          </a:bodyPr>
          <a:lstStyle/>
          <a:p>
            <a:r>
              <a:rPr lang="es-ES" sz="4200"/>
              <a:t>Tratamiento del COVID-19. Ambulatorio.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A493C82-4D2D-E735-4FA3-4AFD531783A1}"/>
              </a:ext>
            </a:extLst>
          </p:cNvPr>
          <p:cNvSpPr>
            <a:spLocks noGrp="1"/>
          </p:cNvSpPr>
          <p:nvPr>
            <p:ph idx="1"/>
          </p:nvPr>
        </p:nvSpPr>
        <p:spPr>
          <a:xfrm>
            <a:off x="640080" y="2872899"/>
            <a:ext cx="4243589" cy="3320668"/>
          </a:xfrm>
        </p:spPr>
        <p:txBody>
          <a:bodyPr>
            <a:normAutofit/>
          </a:bodyPr>
          <a:lstStyle/>
          <a:p>
            <a:r>
              <a:rPr lang="es-ES" sz="2200">
                <a:latin typeface="ArialMT"/>
              </a:rPr>
              <a:t>E</a:t>
            </a:r>
            <a:r>
              <a:rPr lang="es-ES" sz="2200" b="0" i="0" u="none" strike="noStrike" baseline="0">
                <a:latin typeface="ArialMT"/>
              </a:rPr>
              <a:t>n adultos que no requieren oxigeno suplementario y que presentan un riesgo más alto de evolucionar a COVID-19 grave disminuye el riesgo de hospitalización.</a:t>
            </a:r>
          </a:p>
          <a:p>
            <a:endParaRPr lang="es-ES" sz="2200"/>
          </a:p>
        </p:txBody>
      </p:sp>
      <p:pic>
        <p:nvPicPr>
          <p:cNvPr id="5" name="Picture 4" descr="Amplio grupo de paracaidistas en el aire">
            <a:extLst>
              <a:ext uri="{FF2B5EF4-FFF2-40B4-BE49-F238E27FC236}">
                <a16:creationId xmlns:a16="http://schemas.microsoft.com/office/drawing/2014/main" id="{C5326DCC-19F9-77C1-8662-E165ADB5AB04}"/>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3779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7E2F9E-52DF-24A0-2BF1-ADB3A07663D3}"/>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a:t>Tratamiento del COVID-19. Ambulatorio.</a:t>
            </a:r>
          </a:p>
        </p:txBody>
      </p:sp>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04289EC3-2552-1982-8C55-CD57BD4E0FF2}"/>
              </a:ext>
            </a:extLst>
          </p:cNvPr>
          <p:cNvPicPr>
            <a:picLocks noChangeAspect="1"/>
          </p:cNvPicPr>
          <p:nvPr/>
        </p:nvPicPr>
        <p:blipFill rotWithShape="1">
          <a:blip r:embed="rId2"/>
          <a:srcRect t="23835"/>
          <a:stretch/>
        </p:blipFill>
        <p:spPr>
          <a:xfrm>
            <a:off x="1257250" y="2642616"/>
            <a:ext cx="3739996" cy="3605784"/>
          </a:xfrm>
          <a:prstGeom prst="rect">
            <a:avLst/>
          </a:prstGeom>
        </p:spPr>
      </p:pic>
      <p:pic>
        <p:nvPicPr>
          <p:cNvPr id="6" name="Imagen 5">
            <a:extLst>
              <a:ext uri="{FF2B5EF4-FFF2-40B4-BE49-F238E27FC236}">
                <a16:creationId xmlns:a16="http://schemas.microsoft.com/office/drawing/2014/main" id="{F90984D6-69C0-D001-D623-E2D9954269FD}"/>
              </a:ext>
            </a:extLst>
          </p:cNvPr>
          <p:cNvPicPr>
            <a:picLocks noChangeAspect="1"/>
          </p:cNvPicPr>
          <p:nvPr/>
        </p:nvPicPr>
        <p:blipFill>
          <a:blip r:embed="rId3"/>
          <a:stretch>
            <a:fillRect/>
          </a:stretch>
        </p:blipFill>
        <p:spPr>
          <a:xfrm>
            <a:off x="6254496" y="3231391"/>
            <a:ext cx="5614416" cy="2428233"/>
          </a:xfrm>
          <a:prstGeom prst="rect">
            <a:avLst/>
          </a:prstGeom>
        </p:spPr>
      </p:pic>
    </p:spTree>
    <p:extLst>
      <p:ext uri="{BB962C8B-B14F-4D97-AF65-F5344CB8AC3E}">
        <p14:creationId xmlns:p14="http://schemas.microsoft.com/office/powerpoint/2010/main" val="71923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74DE26-84F8-F5BE-F4CB-60EDE33459EA}"/>
              </a:ext>
            </a:extLst>
          </p:cNvPr>
          <p:cNvSpPr>
            <a:spLocks noGrp="1"/>
          </p:cNvSpPr>
          <p:nvPr>
            <p:ph type="title"/>
          </p:nvPr>
        </p:nvSpPr>
        <p:spPr>
          <a:xfrm>
            <a:off x="640080" y="325369"/>
            <a:ext cx="4368602" cy="1956841"/>
          </a:xfrm>
        </p:spPr>
        <p:txBody>
          <a:bodyPr anchor="b">
            <a:normAutofit/>
          </a:bodyPr>
          <a:lstStyle/>
          <a:p>
            <a:r>
              <a:rPr lang="es-ES" sz="4200"/>
              <a:t>Tratamiento del COVID-19. Ambulatorio.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A493C82-4D2D-E735-4FA3-4AFD531783A1}"/>
              </a:ext>
            </a:extLst>
          </p:cNvPr>
          <p:cNvSpPr>
            <a:spLocks noGrp="1"/>
          </p:cNvSpPr>
          <p:nvPr>
            <p:ph idx="1"/>
          </p:nvPr>
        </p:nvSpPr>
        <p:spPr>
          <a:xfrm>
            <a:off x="640080" y="2872899"/>
            <a:ext cx="4243589" cy="3320668"/>
          </a:xfrm>
        </p:spPr>
        <p:txBody>
          <a:bodyPr>
            <a:normAutofit/>
          </a:bodyPr>
          <a:lstStyle/>
          <a:p>
            <a:r>
              <a:rPr lang="es-ES" sz="2200">
                <a:latin typeface="ArialMT"/>
              </a:rPr>
              <a:t>E</a:t>
            </a:r>
            <a:r>
              <a:rPr lang="es-ES" sz="2200" b="0" i="0" u="none" strike="noStrike" baseline="0">
                <a:latin typeface="ArialMT"/>
              </a:rPr>
              <a:t>n adultos que no requieren oxigeno suplementario y que presentan un riesgo más alto de evolucionar a COVID-19 grave disminuye el riesgo de hospitalización.</a:t>
            </a:r>
          </a:p>
          <a:p>
            <a:endParaRPr lang="es-ES" sz="2200"/>
          </a:p>
        </p:txBody>
      </p:sp>
      <p:pic>
        <p:nvPicPr>
          <p:cNvPr id="5" name="Picture 4" descr="Amplio grupo de paracaidistas en el aire">
            <a:extLst>
              <a:ext uri="{FF2B5EF4-FFF2-40B4-BE49-F238E27FC236}">
                <a16:creationId xmlns:a16="http://schemas.microsoft.com/office/drawing/2014/main" id="{B1AE72E1-2544-5F1A-2DE6-34ED42A98641}"/>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0087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C19FF-A195-931D-10CB-32EF6BACC865}"/>
              </a:ext>
            </a:extLst>
          </p:cNvPr>
          <p:cNvSpPr>
            <a:spLocks noGrp="1"/>
          </p:cNvSpPr>
          <p:nvPr>
            <p:ph type="title"/>
          </p:nvPr>
        </p:nvSpPr>
        <p:spPr/>
        <p:txBody>
          <a:bodyPr/>
          <a:lstStyle/>
          <a:p>
            <a:r>
              <a:rPr lang="es-ES" dirty="0"/>
              <a:t>Tratamiento COVID-19. Ambulatorio.</a:t>
            </a:r>
          </a:p>
        </p:txBody>
      </p:sp>
      <p:pic>
        <p:nvPicPr>
          <p:cNvPr id="5" name="Marcador de contenido 4">
            <a:extLst>
              <a:ext uri="{FF2B5EF4-FFF2-40B4-BE49-F238E27FC236}">
                <a16:creationId xmlns:a16="http://schemas.microsoft.com/office/drawing/2014/main" id="{D3A4F35C-44B4-8810-1274-E8A0C685A045}"/>
              </a:ext>
            </a:extLst>
          </p:cNvPr>
          <p:cNvPicPr>
            <a:picLocks noGrp="1" noChangeAspect="1"/>
          </p:cNvPicPr>
          <p:nvPr>
            <p:ph idx="1"/>
          </p:nvPr>
        </p:nvPicPr>
        <p:blipFill>
          <a:blip r:embed="rId2"/>
          <a:stretch>
            <a:fillRect/>
          </a:stretch>
        </p:blipFill>
        <p:spPr>
          <a:xfrm>
            <a:off x="718456" y="1500524"/>
            <a:ext cx="4721325" cy="2026447"/>
          </a:xfrm>
        </p:spPr>
      </p:pic>
      <p:pic>
        <p:nvPicPr>
          <p:cNvPr id="7" name="Imagen 6">
            <a:extLst>
              <a:ext uri="{FF2B5EF4-FFF2-40B4-BE49-F238E27FC236}">
                <a16:creationId xmlns:a16="http://schemas.microsoft.com/office/drawing/2014/main" id="{D58D7416-8E4D-BCB8-FD09-A945341A7BC2}"/>
              </a:ext>
            </a:extLst>
          </p:cNvPr>
          <p:cNvPicPr>
            <a:picLocks noChangeAspect="1"/>
          </p:cNvPicPr>
          <p:nvPr/>
        </p:nvPicPr>
        <p:blipFill>
          <a:blip r:embed="rId3"/>
          <a:stretch>
            <a:fillRect/>
          </a:stretch>
        </p:blipFill>
        <p:spPr>
          <a:xfrm>
            <a:off x="5646655" y="1187778"/>
            <a:ext cx="5826299" cy="5523242"/>
          </a:xfrm>
          <a:prstGeom prst="rect">
            <a:avLst/>
          </a:prstGeom>
        </p:spPr>
      </p:pic>
    </p:spTree>
    <p:extLst>
      <p:ext uri="{BB962C8B-B14F-4D97-AF65-F5344CB8AC3E}">
        <p14:creationId xmlns:p14="http://schemas.microsoft.com/office/powerpoint/2010/main" val="345467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5C372B-DB6A-A17F-3A94-82B761DFA63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Tratamiento del COVID-19. Ambulatorio.</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3345DC9F-CF10-2A93-FF34-AD0A33B3F4FC}"/>
              </a:ext>
            </a:extLst>
          </p:cNvPr>
          <p:cNvPicPr>
            <a:picLocks noGrp="1" noChangeAspect="1"/>
          </p:cNvPicPr>
          <p:nvPr>
            <p:ph idx="1"/>
          </p:nvPr>
        </p:nvPicPr>
        <p:blipFill rotWithShape="1">
          <a:blip r:embed="rId2"/>
          <a:srcRect l="9501" t="14963" r="10499"/>
          <a:stretch/>
        </p:blipFill>
        <p:spPr>
          <a:xfrm>
            <a:off x="4654296" y="1258415"/>
            <a:ext cx="7214616" cy="4313737"/>
          </a:xfrm>
          <a:prstGeom prst="rect">
            <a:avLst/>
          </a:prstGeom>
        </p:spPr>
      </p:pic>
    </p:spTree>
    <p:extLst>
      <p:ext uri="{BB962C8B-B14F-4D97-AF65-F5344CB8AC3E}">
        <p14:creationId xmlns:p14="http://schemas.microsoft.com/office/powerpoint/2010/main" val="357892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co Umbral Mi Libro GIF - Paco Umbral Mi Libro He Venido A Hablar De Mi  Libro - Discover &amp; Share GIFs">
            <a:extLst>
              <a:ext uri="{FF2B5EF4-FFF2-40B4-BE49-F238E27FC236}">
                <a16:creationId xmlns:a16="http://schemas.microsoft.com/office/drawing/2014/main" id="{5F19DEC1-B551-E009-AE63-0A4096303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823" y="1108710"/>
            <a:ext cx="6187440" cy="464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3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1C39B59-0579-6191-B08D-9CDEDCE14EEF}"/>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a:t>Tratamiento del COVID-19. Ambulatorio.</a:t>
            </a: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E5E445D6-315C-0AB8-1169-B17FF586EA55}"/>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a:t>Umbral de coste-efectividad de 70€ por tratamiento</a:t>
            </a:r>
          </a:p>
        </p:txBody>
      </p:sp>
      <p:pic>
        <p:nvPicPr>
          <p:cNvPr id="3" name="Imagen 2">
            <a:extLst>
              <a:ext uri="{FF2B5EF4-FFF2-40B4-BE49-F238E27FC236}">
                <a16:creationId xmlns:a16="http://schemas.microsoft.com/office/drawing/2014/main" id="{B125468F-53F3-6878-0D85-87B9F0207729}"/>
              </a:ext>
            </a:extLst>
          </p:cNvPr>
          <p:cNvPicPr>
            <a:picLocks noChangeAspect="1"/>
          </p:cNvPicPr>
          <p:nvPr/>
        </p:nvPicPr>
        <p:blipFill>
          <a:blip r:embed="rId2"/>
          <a:stretch>
            <a:fillRect/>
          </a:stretch>
        </p:blipFill>
        <p:spPr>
          <a:xfrm>
            <a:off x="1127761" y="2569464"/>
            <a:ext cx="4145278" cy="3678936"/>
          </a:xfrm>
          <a:prstGeom prst="rect">
            <a:avLst/>
          </a:prstGeom>
        </p:spPr>
      </p:pic>
      <p:pic>
        <p:nvPicPr>
          <p:cNvPr id="5" name="Imagen 4">
            <a:extLst>
              <a:ext uri="{FF2B5EF4-FFF2-40B4-BE49-F238E27FC236}">
                <a16:creationId xmlns:a16="http://schemas.microsoft.com/office/drawing/2014/main" id="{C7658A5E-8AA3-BBCB-E68C-4B96CE2ABFA6}"/>
              </a:ext>
            </a:extLst>
          </p:cNvPr>
          <p:cNvPicPr>
            <a:picLocks noChangeAspect="1"/>
          </p:cNvPicPr>
          <p:nvPr/>
        </p:nvPicPr>
        <p:blipFill>
          <a:blip r:embed="rId3"/>
          <a:stretch>
            <a:fillRect/>
          </a:stretch>
        </p:blipFill>
        <p:spPr>
          <a:xfrm>
            <a:off x="6254496" y="3417837"/>
            <a:ext cx="5468112" cy="1982189"/>
          </a:xfrm>
          <a:prstGeom prst="rect">
            <a:avLst/>
          </a:prstGeom>
        </p:spPr>
      </p:pic>
    </p:spTree>
    <p:extLst>
      <p:ext uri="{BB962C8B-B14F-4D97-AF65-F5344CB8AC3E}">
        <p14:creationId xmlns:p14="http://schemas.microsoft.com/office/powerpoint/2010/main" val="308578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EA2B3-F34B-AB04-CEBD-27F520B02C71}"/>
              </a:ext>
            </a:extLst>
          </p:cNvPr>
          <p:cNvSpPr>
            <a:spLocks noGrp="1"/>
          </p:cNvSpPr>
          <p:nvPr>
            <p:ph type="ctrTitle"/>
          </p:nvPr>
        </p:nvSpPr>
        <p:spPr/>
        <p:txBody>
          <a:bodyPr/>
          <a:lstStyle/>
          <a:p>
            <a:r>
              <a:rPr lang="es-ES" dirty="0"/>
              <a:t>Infecciones víricas respiratorias</a:t>
            </a:r>
          </a:p>
        </p:txBody>
      </p:sp>
      <p:sp>
        <p:nvSpPr>
          <p:cNvPr id="3" name="Subtítulo 2">
            <a:extLst>
              <a:ext uri="{FF2B5EF4-FFF2-40B4-BE49-F238E27FC236}">
                <a16:creationId xmlns:a16="http://schemas.microsoft.com/office/drawing/2014/main" id="{213F6C4B-32F9-FB33-FD77-7DC3A24B7309}"/>
              </a:ext>
            </a:extLst>
          </p:cNvPr>
          <p:cNvSpPr>
            <a:spLocks noGrp="1"/>
          </p:cNvSpPr>
          <p:nvPr>
            <p:ph type="subTitle" idx="1"/>
          </p:nvPr>
        </p:nvSpPr>
        <p:spPr>
          <a:xfrm>
            <a:off x="1524000" y="3602038"/>
            <a:ext cx="9768840" cy="1655762"/>
          </a:xfrm>
        </p:spPr>
        <p:txBody>
          <a:bodyPr>
            <a:normAutofit fontScale="85000" lnSpcReduction="10000"/>
          </a:bodyPr>
          <a:lstStyle/>
          <a:p>
            <a:endParaRPr lang="es-ES" dirty="0"/>
          </a:p>
          <a:p>
            <a:r>
              <a:rPr lang="es-ES" dirty="0"/>
              <a:t>Philip Erick Wikman Jorgensen</a:t>
            </a:r>
          </a:p>
          <a:p>
            <a:r>
              <a:rPr lang="es-ES" dirty="0"/>
              <a:t>FEA Servicio de Medicina Interna/Infecciosas. Hospital General Universitario de Elda-FISABIO</a:t>
            </a:r>
          </a:p>
          <a:p>
            <a:r>
              <a:rPr lang="es-ES" dirty="0"/>
              <a:t>Profesor Asociado. Departamento Medicina Clínica. Universidad Miguel Hernández</a:t>
            </a:r>
          </a:p>
        </p:txBody>
      </p:sp>
      <p:pic>
        <p:nvPicPr>
          <p:cNvPr id="4" name="Google Shape;90;p1">
            <a:extLst>
              <a:ext uri="{FF2B5EF4-FFF2-40B4-BE49-F238E27FC236}">
                <a16:creationId xmlns:a16="http://schemas.microsoft.com/office/drawing/2014/main" id="{35B162E6-B067-AF22-448C-54C0E39B46F4}"/>
              </a:ext>
            </a:extLst>
          </p:cNvPr>
          <p:cNvPicPr preferRelativeResize="0"/>
          <p:nvPr/>
        </p:nvPicPr>
        <p:blipFill rotWithShape="1">
          <a:blip r:embed="rId2">
            <a:alphaModFix/>
          </a:blip>
          <a:srcRect/>
          <a:stretch/>
        </p:blipFill>
        <p:spPr>
          <a:xfrm>
            <a:off x="594313" y="398808"/>
            <a:ext cx="1404303" cy="1312426"/>
          </a:xfrm>
          <a:prstGeom prst="rect">
            <a:avLst/>
          </a:prstGeom>
          <a:noFill/>
          <a:ln>
            <a:noFill/>
          </a:ln>
        </p:spPr>
      </p:pic>
      <p:pic>
        <p:nvPicPr>
          <p:cNvPr id="6" name="Imagen 5" descr="Logotipo&#10;&#10;Descripción generada automáticamente">
            <a:extLst>
              <a:ext uri="{FF2B5EF4-FFF2-40B4-BE49-F238E27FC236}">
                <a16:creationId xmlns:a16="http://schemas.microsoft.com/office/drawing/2014/main" id="{8BE73C50-761F-2D43-7301-7073D549B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550" y="-22046"/>
            <a:ext cx="5642266" cy="2013398"/>
          </a:xfrm>
          <a:prstGeom prst="rect">
            <a:avLst/>
          </a:prstGeom>
        </p:spPr>
      </p:pic>
      <p:pic>
        <p:nvPicPr>
          <p:cNvPr id="5" name="Imagen 4">
            <a:extLst>
              <a:ext uri="{FF2B5EF4-FFF2-40B4-BE49-F238E27FC236}">
                <a16:creationId xmlns:a16="http://schemas.microsoft.com/office/drawing/2014/main" id="{5F06A6D7-FB88-293E-77A0-7519936D56B7}"/>
              </a:ext>
            </a:extLst>
          </p:cNvPr>
          <p:cNvPicPr>
            <a:picLocks noChangeAspect="1"/>
          </p:cNvPicPr>
          <p:nvPr/>
        </p:nvPicPr>
        <p:blipFill>
          <a:blip r:embed="rId4"/>
          <a:stretch>
            <a:fillRect/>
          </a:stretch>
        </p:blipFill>
        <p:spPr>
          <a:xfrm>
            <a:off x="9083781" y="5839097"/>
            <a:ext cx="2616320" cy="799283"/>
          </a:xfrm>
          <a:prstGeom prst="rect">
            <a:avLst/>
          </a:prstGeom>
        </p:spPr>
      </p:pic>
    </p:spTree>
    <p:extLst>
      <p:ext uri="{BB962C8B-B14F-4D97-AF65-F5344CB8AC3E}">
        <p14:creationId xmlns:p14="http://schemas.microsoft.com/office/powerpoint/2010/main" val="53158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36D4C-F420-5DBA-51B1-3E262DC311BD}"/>
              </a:ext>
            </a:extLst>
          </p:cNvPr>
          <p:cNvSpPr>
            <a:spLocks noGrp="1"/>
          </p:cNvSpPr>
          <p:nvPr>
            <p:ph type="title"/>
          </p:nvPr>
        </p:nvSpPr>
        <p:spPr/>
        <p:txBody>
          <a:bodyPr/>
          <a:lstStyle/>
          <a:p>
            <a:r>
              <a:rPr lang="es-ES" dirty="0"/>
              <a:t>Tratamiento del COVID-19. Ambulatorio.</a:t>
            </a:r>
          </a:p>
        </p:txBody>
      </p:sp>
      <p:pic>
        <p:nvPicPr>
          <p:cNvPr id="5" name="Imagen 4">
            <a:extLst>
              <a:ext uri="{FF2B5EF4-FFF2-40B4-BE49-F238E27FC236}">
                <a16:creationId xmlns:a16="http://schemas.microsoft.com/office/drawing/2014/main" id="{FAF56A92-CCFA-5BD7-8B4E-A662D9954763}"/>
              </a:ext>
            </a:extLst>
          </p:cNvPr>
          <p:cNvPicPr>
            <a:picLocks noChangeAspect="1"/>
          </p:cNvPicPr>
          <p:nvPr/>
        </p:nvPicPr>
        <p:blipFill>
          <a:blip r:embed="rId2"/>
          <a:stretch>
            <a:fillRect/>
          </a:stretch>
        </p:blipFill>
        <p:spPr>
          <a:xfrm>
            <a:off x="8026400" y="1976890"/>
            <a:ext cx="3107798" cy="4412886"/>
          </a:xfrm>
          <a:prstGeom prst="rect">
            <a:avLst/>
          </a:prstGeom>
        </p:spPr>
      </p:pic>
      <p:pic>
        <p:nvPicPr>
          <p:cNvPr id="7" name="Imagen 6">
            <a:extLst>
              <a:ext uri="{FF2B5EF4-FFF2-40B4-BE49-F238E27FC236}">
                <a16:creationId xmlns:a16="http://schemas.microsoft.com/office/drawing/2014/main" id="{3DA50ED7-10BB-7A39-2546-559513FD7C29}"/>
              </a:ext>
            </a:extLst>
          </p:cNvPr>
          <p:cNvPicPr>
            <a:picLocks noChangeAspect="1"/>
          </p:cNvPicPr>
          <p:nvPr/>
        </p:nvPicPr>
        <p:blipFill>
          <a:blip r:embed="rId3"/>
          <a:stretch>
            <a:fillRect/>
          </a:stretch>
        </p:blipFill>
        <p:spPr>
          <a:xfrm>
            <a:off x="561847" y="1727981"/>
            <a:ext cx="7258423" cy="23686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144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ector gratuito escena de recepción de hospital dibujada a mano con personas con máscaras faciales">
            <a:extLst>
              <a:ext uri="{FF2B5EF4-FFF2-40B4-BE49-F238E27FC236}">
                <a16:creationId xmlns:a16="http://schemas.microsoft.com/office/drawing/2014/main" id="{6A3D7B3A-5DDC-3EAE-4D44-586E313970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2285" y="725763"/>
            <a:ext cx="2992489" cy="19900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6D94081-D1FF-4620-727E-8A217912D240}"/>
              </a:ext>
            </a:extLst>
          </p:cNvPr>
          <p:cNvSpPr txBox="1"/>
          <p:nvPr/>
        </p:nvSpPr>
        <p:spPr>
          <a:xfrm>
            <a:off x="4882896" y="685800"/>
            <a:ext cx="5824728" cy="5078313"/>
          </a:xfrm>
          <a:prstGeom prst="rect">
            <a:avLst/>
          </a:prstGeom>
          <a:noFill/>
        </p:spPr>
        <p:txBody>
          <a:bodyPr wrap="square" rtlCol="0">
            <a:spAutoFit/>
          </a:bodyPr>
          <a:lstStyle/>
          <a:p>
            <a:r>
              <a:rPr lang="es-ES" dirty="0"/>
              <a:t>Tratamiento sintomático</a:t>
            </a:r>
          </a:p>
          <a:p>
            <a:endParaRPr lang="es-ES" dirty="0"/>
          </a:p>
          <a:p>
            <a:r>
              <a:rPr lang="es-ES" dirty="0"/>
              <a:t>- </a:t>
            </a:r>
            <a:r>
              <a:rPr lang="es-ES" dirty="0" err="1"/>
              <a:t>Nirmatrelvir</a:t>
            </a:r>
            <a:r>
              <a:rPr lang="es-ES" dirty="0"/>
              <a:t>/ritonavir (</a:t>
            </a:r>
            <a:r>
              <a:rPr lang="es-ES" dirty="0" err="1"/>
              <a:t>Intreacciones</a:t>
            </a:r>
            <a:r>
              <a:rPr lang="es-ES" dirty="0"/>
              <a:t>)</a:t>
            </a:r>
          </a:p>
          <a:p>
            <a:endParaRPr lang="es-ES" dirty="0"/>
          </a:p>
          <a:p>
            <a:r>
              <a:rPr lang="es-ES" dirty="0"/>
              <a:t>- Remdesivir (Intravenoso)</a:t>
            </a:r>
          </a:p>
          <a:p>
            <a:endParaRPr lang="es-ES" dirty="0"/>
          </a:p>
          <a:p>
            <a:r>
              <a:rPr lang="es-ES" dirty="0"/>
              <a:t>- </a:t>
            </a:r>
            <a:r>
              <a:rPr lang="es-ES" dirty="0" err="1"/>
              <a:t>Budesonida</a:t>
            </a:r>
            <a:endParaRPr lang="es-ES" dirty="0"/>
          </a:p>
          <a:p>
            <a:endParaRPr lang="es-ES" dirty="0"/>
          </a:p>
          <a:p>
            <a:endParaRPr lang="es-ES" dirty="0"/>
          </a:p>
          <a:p>
            <a:endParaRPr lang="es-ES" dirty="0"/>
          </a:p>
          <a:p>
            <a:r>
              <a:rPr lang="es-ES" dirty="0"/>
              <a:t>Nuevas moléculas todavía no disponibles</a:t>
            </a:r>
          </a:p>
          <a:p>
            <a:endParaRPr lang="es-ES" dirty="0"/>
          </a:p>
          <a:p>
            <a:r>
              <a:rPr lang="es-ES" dirty="0"/>
              <a:t>- </a:t>
            </a:r>
            <a:r>
              <a:rPr lang="es-ES" dirty="0" err="1"/>
              <a:t>Ensitrelvir</a:t>
            </a:r>
            <a:endParaRPr lang="es-ES" dirty="0"/>
          </a:p>
          <a:p>
            <a:endParaRPr lang="es-ES" dirty="0"/>
          </a:p>
          <a:p>
            <a:r>
              <a:rPr lang="es-ES" dirty="0"/>
              <a:t>- </a:t>
            </a:r>
            <a:r>
              <a:rPr lang="es-ES" dirty="0" err="1"/>
              <a:t>Mindeudesivir</a:t>
            </a:r>
            <a:r>
              <a:rPr lang="es-ES" dirty="0"/>
              <a:t> (V116)</a:t>
            </a:r>
          </a:p>
          <a:p>
            <a:endParaRPr lang="es-ES" dirty="0"/>
          </a:p>
          <a:p>
            <a:r>
              <a:rPr lang="es-ES" dirty="0"/>
              <a:t>- </a:t>
            </a:r>
            <a:r>
              <a:rPr lang="es-ES" dirty="0" err="1"/>
              <a:t>Obeldesvir</a:t>
            </a:r>
            <a:endParaRPr lang="es-ES" dirty="0"/>
          </a:p>
          <a:p>
            <a:endParaRPr lang="es-ES" dirty="0"/>
          </a:p>
        </p:txBody>
      </p:sp>
    </p:spTree>
    <p:extLst>
      <p:ext uri="{BB962C8B-B14F-4D97-AF65-F5344CB8AC3E}">
        <p14:creationId xmlns:p14="http://schemas.microsoft.com/office/powerpoint/2010/main" val="267881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spitalización del paciente. | Vector Premium">
            <a:extLst>
              <a:ext uri="{FF2B5EF4-FFF2-40B4-BE49-F238E27FC236}">
                <a16:creationId xmlns:a16="http://schemas.microsoft.com/office/drawing/2014/main" id="{8F22826E-0276-E73E-4EBE-5D3039DA0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042988"/>
            <a:ext cx="596265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5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65DFB-8BFF-1F14-1FD1-F858126D37DB}"/>
              </a:ext>
            </a:extLst>
          </p:cNvPr>
          <p:cNvSpPr>
            <a:spLocks noGrp="1"/>
          </p:cNvSpPr>
          <p:nvPr>
            <p:ph type="title"/>
          </p:nvPr>
        </p:nvSpPr>
        <p:spPr/>
        <p:txBody>
          <a:bodyPr/>
          <a:lstStyle/>
          <a:p>
            <a:r>
              <a:rPr lang="es-ES" dirty="0"/>
              <a:t>Tratamiento del COVID-19. Hospitalizado</a:t>
            </a:r>
          </a:p>
        </p:txBody>
      </p:sp>
      <p:sp>
        <p:nvSpPr>
          <p:cNvPr id="3" name="CuadroTexto 2">
            <a:extLst>
              <a:ext uri="{FF2B5EF4-FFF2-40B4-BE49-F238E27FC236}">
                <a16:creationId xmlns:a16="http://schemas.microsoft.com/office/drawing/2014/main" id="{C18A22DD-C81C-EC31-9D55-C1FBBF7EBF0E}"/>
              </a:ext>
            </a:extLst>
          </p:cNvPr>
          <p:cNvSpPr txBox="1"/>
          <p:nvPr/>
        </p:nvSpPr>
        <p:spPr>
          <a:xfrm>
            <a:off x="658368" y="1506022"/>
            <a:ext cx="1222579" cy="369332"/>
          </a:xfrm>
          <a:prstGeom prst="rect">
            <a:avLst/>
          </a:prstGeom>
          <a:noFill/>
        </p:spPr>
        <p:txBody>
          <a:bodyPr wrap="none" rtlCol="0">
            <a:spAutoFit/>
          </a:bodyPr>
          <a:lstStyle/>
          <a:p>
            <a:r>
              <a:rPr lang="es-ES" dirty="0"/>
              <a:t>Remdesivir</a:t>
            </a:r>
          </a:p>
        </p:txBody>
      </p:sp>
      <p:pic>
        <p:nvPicPr>
          <p:cNvPr id="5" name="Imagen 4">
            <a:extLst>
              <a:ext uri="{FF2B5EF4-FFF2-40B4-BE49-F238E27FC236}">
                <a16:creationId xmlns:a16="http://schemas.microsoft.com/office/drawing/2014/main" id="{D11544FC-5BD5-1ABE-1299-3FA824982D2D}"/>
              </a:ext>
            </a:extLst>
          </p:cNvPr>
          <p:cNvPicPr>
            <a:picLocks noChangeAspect="1"/>
          </p:cNvPicPr>
          <p:nvPr/>
        </p:nvPicPr>
        <p:blipFill>
          <a:blip r:embed="rId2"/>
          <a:stretch>
            <a:fillRect/>
          </a:stretch>
        </p:blipFill>
        <p:spPr>
          <a:xfrm>
            <a:off x="553920" y="1875354"/>
            <a:ext cx="7042512" cy="1568531"/>
          </a:xfrm>
          <a:prstGeom prst="rect">
            <a:avLst/>
          </a:prstGeom>
        </p:spPr>
      </p:pic>
      <p:pic>
        <p:nvPicPr>
          <p:cNvPr id="9" name="Imagen 8">
            <a:extLst>
              <a:ext uri="{FF2B5EF4-FFF2-40B4-BE49-F238E27FC236}">
                <a16:creationId xmlns:a16="http://schemas.microsoft.com/office/drawing/2014/main" id="{C4F1EA6C-5A87-27F1-7DB7-A213E5BD67C1}"/>
              </a:ext>
            </a:extLst>
          </p:cNvPr>
          <p:cNvPicPr>
            <a:picLocks noChangeAspect="1"/>
          </p:cNvPicPr>
          <p:nvPr/>
        </p:nvPicPr>
        <p:blipFill>
          <a:blip r:embed="rId3"/>
          <a:stretch>
            <a:fillRect/>
          </a:stretch>
        </p:blipFill>
        <p:spPr>
          <a:xfrm>
            <a:off x="7400344" y="1295638"/>
            <a:ext cx="4123779" cy="5147805"/>
          </a:xfrm>
          <a:prstGeom prst="rect">
            <a:avLst/>
          </a:prstGeom>
        </p:spPr>
      </p:pic>
    </p:spTree>
    <p:extLst>
      <p:ext uri="{BB962C8B-B14F-4D97-AF65-F5344CB8AC3E}">
        <p14:creationId xmlns:p14="http://schemas.microsoft.com/office/powerpoint/2010/main" val="183036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5A75C-F9EE-BF72-C118-DDC157073109}"/>
              </a:ext>
            </a:extLst>
          </p:cNvPr>
          <p:cNvSpPr>
            <a:spLocks noGrp="1"/>
          </p:cNvSpPr>
          <p:nvPr>
            <p:ph type="title"/>
          </p:nvPr>
        </p:nvSpPr>
        <p:spPr/>
        <p:txBody>
          <a:bodyPr/>
          <a:lstStyle/>
          <a:p>
            <a:r>
              <a:rPr lang="es-ES" dirty="0"/>
              <a:t>Tratamiento del COVID-19. Hospitalizado</a:t>
            </a:r>
          </a:p>
        </p:txBody>
      </p:sp>
      <p:pic>
        <p:nvPicPr>
          <p:cNvPr id="5" name="Imagen 4">
            <a:extLst>
              <a:ext uri="{FF2B5EF4-FFF2-40B4-BE49-F238E27FC236}">
                <a16:creationId xmlns:a16="http://schemas.microsoft.com/office/drawing/2014/main" id="{2BFDC9BD-3503-8753-CAEC-D370C5D4BA5F}"/>
              </a:ext>
            </a:extLst>
          </p:cNvPr>
          <p:cNvPicPr>
            <a:picLocks noChangeAspect="1"/>
          </p:cNvPicPr>
          <p:nvPr/>
        </p:nvPicPr>
        <p:blipFill>
          <a:blip r:embed="rId2"/>
          <a:stretch>
            <a:fillRect/>
          </a:stretch>
        </p:blipFill>
        <p:spPr>
          <a:xfrm>
            <a:off x="737053" y="1445202"/>
            <a:ext cx="7080614" cy="2260716"/>
          </a:xfrm>
          <a:prstGeom prst="rect">
            <a:avLst/>
          </a:prstGeom>
        </p:spPr>
      </p:pic>
      <p:pic>
        <p:nvPicPr>
          <p:cNvPr id="7" name="Imagen 6">
            <a:extLst>
              <a:ext uri="{FF2B5EF4-FFF2-40B4-BE49-F238E27FC236}">
                <a16:creationId xmlns:a16="http://schemas.microsoft.com/office/drawing/2014/main" id="{BCE7C5FF-1457-7243-1448-E2F389F77DDC}"/>
              </a:ext>
            </a:extLst>
          </p:cNvPr>
          <p:cNvPicPr>
            <a:picLocks noChangeAspect="1"/>
          </p:cNvPicPr>
          <p:nvPr/>
        </p:nvPicPr>
        <p:blipFill>
          <a:blip r:embed="rId3"/>
          <a:stretch>
            <a:fillRect/>
          </a:stretch>
        </p:blipFill>
        <p:spPr>
          <a:xfrm>
            <a:off x="3484692" y="4130018"/>
            <a:ext cx="7315576" cy="1562180"/>
          </a:xfrm>
          <a:prstGeom prst="rect">
            <a:avLst/>
          </a:prstGeom>
        </p:spPr>
      </p:pic>
    </p:spTree>
    <p:extLst>
      <p:ext uri="{BB962C8B-B14F-4D97-AF65-F5344CB8AC3E}">
        <p14:creationId xmlns:p14="http://schemas.microsoft.com/office/powerpoint/2010/main" val="49773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65DFB-8BFF-1F14-1FD1-F858126D37DB}"/>
              </a:ext>
            </a:extLst>
          </p:cNvPr>
          <p:cNvSpPr>
            <a:spLocks noGrp="1"/>
          </p:cNvSpPr>
          <p:nvPr>
            <p:ph type="title"/>
          </p:nvPr>
        </p:nvSpPr>
        <p:spPr/>
        <p:txBody>
          <a:bodyPr/>
          <a:lstStyle/>
          <a:p>
            <a:r>
              <a:rPr lang="es-ES" dirty="0"/>
              <a:t>Tratamiento del COVID-19. Hospitalizado</a:t>
            </a:r>
          </a:p>
        </p:txBody>
      </p:sp>
      <p:sp>
        <p:nvSpPr>
          <p:cNvPr id="3" name="CuadroTexto 2">
            <a:extLst>
              <a:ext uri="{FF2B5EF4-FFF2-40B4-BE49-F238E27FC236}">
                <a16:creationId xmlns:a16="http://schemas.microsoft.com/office/drawing/2014/main" id="{C18A22DD-C81C-EC31-9D55-C1FBBF7EBF0E}"/>
              </a:ext>
            </a:extLst>
          </p:cNvPr>
          <p:cNvSpPr txBox="1"/>
          <p:nvPr/>
        </p:nvSpPr>
        <p:spPr>
          <a:xfrm>
            <a:off x="658368" y="1506022"/>
            <a:ext cx="1222579" cy="369332"/>
          </a:xfrm>
          <a:prstGeom prst="rect">
            <a:avLst/>
          </a:prstGeom>
          <a:noFill/>
        </p:spPr>
        <p:txBody>
          <a:bodyPr wrap="none" rtlCol="0">
            <a:spAutoFit/>
          </a:bodyPr>
          <a:lstStyle/>
          <a:p>
            <a:r>
              <a:rPr lang="es-ES" dirty="0"/>
              <a:t>Remdesivir</a:t>
            </a:r>
          </a:p>
        </p:txBody>
      </p:sp>
      <p:pic>
        <p:nvPicPr>
          <p:cNvPr id="6" name="Imagen 5">
            <a:extLst>
              <a:ext uri="{FF2B5EF4-FFF2-40B4-BE49-F238E27FC236}">
                <a16:creationId xmlns:a16="http://schemas.microsoft.com/office/drawing/2014/main" id="{034A528F-74B2-A9AF-2C32-9996C9CED9B6}"/>
              </a:ext>
            </a:extLst>
          </p:cNvPr>
          <p:cNvPicPr>
            <a:picLocks noChangeAspect="1"/>
          </p:cNvPicPr>
          <p:nvPr/>
        </p:nvPicPr>
        <p:blipFill>
          <a:blip r:embed="rId2"/>
          <a:stretch>
            <a:fillRect/>
          </a:stretch>
        </p:blipFill>
        <p:spPr>
          <a:xfrm>
            <a:off x="658369" y="1875354"/>
            <a:ext cx="3015624" cy="1140897"/>
          </a:xfrm>
          <a:prstGeom prst="rect">
            <a:avLst/>
          </a:prstGeom>
        </p:spPr>
      </p:pic>
      <p:pic>
        <p:nvPicPr>
          <p:cNvPr id="8" name="Imagen 7">
            <a:extLst>
              <a:ext uri="{FF2B5EF4-FFF2-40B4-BE49-F238E27FC236}">
                <a16:creationId xmlns:a16="http://schemas.microsoft.com/office/drawing/2014/main" id="{3C366D8E-5C28-DFBF-B262-6C992FBCD093}"/>
              </a:ext>
            </a:extLst>
          </p:cNvPr>
          <p:cNvPicPr>
            <a:picLocks noChangeAspect="1"/>
          </p:cNvPicPr>
          <p:nvPr/>
        </p:nvPicPr>
        <p:blipFill>
          <a:blip r:embed="rId3"/>
          <a:stretch>
            <a:fillRect/>
          </a:stretch>
        </p:blipFill>
        <p:spPr>
          <a:xfrm>
            <a:off x="3746950" y="1506022"/>
            <a:ext cx="8072379" cy="4691578"/>
          </a:xfrm>
          <a:prstGeom prst="rect">
            <a:avLst/>
          </a:prstGeom>
        </p:spPr>
      </p:pic>
    </p:spTree>
    <p:extLst>
      <p:ext uri="{BB962C8B-B14F-4D97-AF65-F5344CB8AC3E}">
        <p14:creationId xmlns:p14="http://schemas.microsoft.com/office/powerpoint/2010/main" val="128134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1E739B-B4F3-65ED-06ED-39359ACBB8A4}"/>
              </a:ext>
            </a:extLst>
          </p:cNvPr>
          <p:cNvSpPr>
            <a:spLocks noGrp="1"/>
          </p:cNvSpPr>
          <p:nvPr>
            <p:ph idx="1"/>
          </p:nvPr>
        </p:nvSpPr>
        <p:spPr/>
        <p:txBody>
          <a:bodyPr/>
          <a:lstStyle/>
          <a:p>
            <a:pPr algn="l"/>
            <a:r>
              <a:rPr lang="es-ES" sz="1800" b="0" i="0" u="none" strike="noStrike" baseline="0" dirty="0">
                <a:latin typeface="ArialMT"/>
              </a:rPr>
              <a:t>Remdesivir </a:t>
            </a:r>
          </a:p>
          <a:p>
            <a:pPr algn="l"/>
            <a:r>
              <a:rPr lang="es-ES" sz="1800" b="0" i="0" u="none" strike="noStrike" baseline="0" dirty="0">
                <a:latin typeface="ArialMT"/>
              </a:rPr>
              <a:t>COVID-19 que precisen ingreso hospitalario y requieran oxígeno a bajo flujo (&lt;15 L/m).</a:t>
            </a:r>
          </a:p>
          <a:p>
            <a:pPr algn="l"/>
            <a:r>
              <a:rPr lang="es-ES" sz="1800" dirty="0">
                <a:latin typeface="ArialMT"/>
              </a:rPr>
              <a:t>5 días en inmunocompetentes.</a:t>
            </a:r>
            <a:endParaRPr lang="es-ES" sz="1800" b="0" i="0" u="none" strike="noStrike" baseline="0" dirty="0">
              <a:latin typeface="ArialMT"/>
            </a:endParaRPr>
          </a:p>
        </p:txBody>
      </p:sp>
      <p:sp>
        <p:nvSpPr>
          <p:cNvPr id="4" name="Título 1">
            <a:extLst>
              <a:ext uri="{FF2B5EF4-FFF2-40B4-BE49-F238E27FC236}">
                <a16:creationId xmlns:a16="http://schemas.microsoft.com/office/drawing/2014/main" id="{F428AA51-497F-9C3D-0A31-E49DED42482B}"/>
              </a:ext>
            </a:extLst>
          </p:cNvPr>
          <p:cNvSpPr>
            <a:spLocks noGrp="1"/>
          </p:cNvSpPr>
          <p:nvPr>
            <p:ph type="title"/>
          </p:nvPr>
        </p:nvSpPr>
        <p:spPr>
          <a:xfrm>
            <a:off x="838200" y="365125"/>
            <a:ext cx="10515600" cy="1325563"/>
          </a:xfrm>
        </p:spPr>
        <p:txBody>
          <a:bodyPr/>
          <a:lstStyle/>
          <a:p>
            <a:r>
              <a:rPr lang="es-ES" dirty="0"/>
              <a:t>Tratamiento del COVID-19. Hospitalizado</a:t>
            </a:r>
          </a:p>
        </p:txBody>
      </p:sp>
    </p:spTree>
    <p:extLst>
      <p:ext uri="{BB962C8B-B14F-4D97-AF65-F5344CB8AC3E}">
        <p14:creationId xmlns:p14="http://schemas.microsoft.com/office/powerpoint/2010/main" val="17896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CF3EFD-29BB-E244-415E-2D3A2B154345}"/>
              </a:ext>
            </a:extLst>
          </p:cNvPr>
          <p:cNvSpPr>
            <a:spLocks noGrp="1"/>
          </p:cNvSpPr>
          <p:nvPr>
            <p:ph type="title"/>
          </p:nvPr>
        </p:nvSpPr>
        <p:spPr/>
        <p:txBody>
          <a:bodyPr/>
          <a:lstStyle/>
          <a:p>
            <a:r>
              <a:rPr lang="es-ES" dirty="0"/>
              <a:t>Tratamiento del COVID-19. Hospitalizado</a:t>
            </a:r>
          </a:p>
        </p:txBody>
      </p:sp>
      <p:pic>
        <p:nvPicPr>
          <p:cNvPr id="5" name="Imagen 4">
            <a:extLst>
              <a:ext uri="{FF2B5EF4-FFF2-40B4-BE49-F238E27FC236}">
                <a16:creationId xmlns:a16="http://schemas.microsoft.com/office/drawing/2014/main" id="{8FDCA21E-C7DB-13D1-77A6-947DFBC1B0C6}"/>
              </a:ext>
            </a:extLst>
          </p:cNvPr>
          <p:cNvPicPr>
            <a:picLocks noChangeAspect="1"/>
          </p:cNvPicPr>
          <p:nvPr/>
        </p:nvPicPr>
        <p:blipFill>
          <a:blip r:embed="rId2"/>
          <a:stretch>
            <a:fillRect/>
          </a:stretch>
        </p:blipFill>
        <p:spPr>
          <a:xfrm>
            <a:off x="6188594" y="1690688"/>
            <a:ext cx="4508732" cy="4610337"/>
          </a:xfrm>
          <a:prstGeom prst="rect">
            <a:avLst/>
          </a:prstGeom>
        </p:spPr>
      </p:pic>
      <p:pic>
        <p:nvPicPr>
          <p:cNvPr id="7" name="Imagen 6">
            <a:extLst>
              <a:ext uri="{FF2B5EF4-FFF2-40B4-BE49-F238E27FC236}">
                <a16:creationId xmlns:a16="http://schemas.microsoft.com/office/drawing/2014/main" id="{5246C467-6D13-B0AE-387C-848602D028CB}"/>
              </a:ext>
            </a:extLst>
          </p:cNvPr>
          <p:cNvPicPr>
            <a:picLocks noChangeAspect="1"/>
          </p:cNvPicPr>
          <p:nvPr/>
        </p:nvPicPr>
        <p:blipFill>
          <a:blip r:embed="rId3"/>
          <a:stretch>
            <a:fillRect/>
          </a:stretch>
        </p:blipFill>
        <p:spPr>
          <a:xfrm>
            <a:off x="831579" y="1426156"/>
            <a:ext cx="5264421" cy="2095608"/>
          </a:xfrm>
          <a:prstGeom prst="rect">
            <a:avLst/>
          </a:prstGeom>
        </p:spPr>
      </p:pic>
    </p:spTree>
    <p:extLst>
      <p:ext uri="{BB962C8B-B14F-4D97-AF65-F5344CB8AC3E}">
        <p14:creationId xmlns:p14="http://schemas.microsoft.com/office/powerpoint/2010/main" val="2150154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65DFB-8BFF-1F14-1FD1-F858126D37DB}"/>
              </a:ext>
            </a:extLst>
          </p:cNvPr>
          <p:cNvSpPr>
            <a:spLocks noGrp="1"/>
          </p:cNvSpPr>
          <p:nvPr>
            <p:ph type="title"/>
          </p:nvPr>
        </p:nvSpPr>
        <p:spPr/>
        <p:txBody>
          <a:bodyPr/>
          <a:lstStyle/>
          <a:p>
            <a:r>
              <a:rPr lang="es-ES" dirty="0"/>
              <a:t>Tratamiento del COVID-19. Hospitalizado</a:t>
            </a:r>
          </a:p>
        </p:txBody>
      </p:sp>
      <p:pic>
        <p:nvPicPr>
          <p:cNvPr id="4" name="Imagen 3">
            <a:extLst>
              <a:ext uri="{FF2B5EF4-FFF2-40B4-BE49-F238E27FC236}">
                <a16:creationId xmlns:a16="http://schemas.microsoft.com/office/drawing/2014/main" id="{BC87914C-1379-835E-9C71-E41D0CC5E04F}"/>
              </a:ext>
            </a:extLst>
          </p:cNvPr>
          <p:cNvPicPr>
            <a:picLocks noChangeAspect="1"/>
          </p:cNvPicPr>
          <p:nvPr/>
        </p:nvPicPr>
        <p:blipFill>
          <a:blip r:embed="rId2"/>
          <a:stretch>
            <a:fillRect/>
          </a:stretch>
        </p:blipFill>
        <p:spPr>
          <a:xfrm>
            <a:off x="4611624" y="1456372"/>
            <a:ext cx="4034535" cy="4971225"/>
          </a:xfrm>
          <a:prstGeom prst="rect">
            <a:avLst/>
          </a:prstGeom>
        </p:spPr>
      </p:pic>
      <p:pic>
        <p:nvPicPr>
          <p:cNvPr id="7" name="Imagen 6">
            <a:extLst>
              <a:ext uri="{FF2B5EF4-FFF2-40B4-BE49-F238E27FC236}">
                <a16:creationId xmlns:a16="http://schemas.microsoft.com/office/drawing/2014/main" id="{69BB242B-419E-E645-7783-8D0F369350A7}"/>
              </a:ext>
            </a:extLst>
          </p:cNvPr>
          <p:cNvPicPr>
            <a:picLocks noChangeAspect="1"/>
          </p:cNvPicPr>
          <p:nvPr/>
        </p:nvPicPr>
        <p:blipFill>
          <a:blip r:embed="rId3"/>
          <a:stretch>
            <a:fillRect/>
          </a:stretch>
        </p:blipFill>
        <p:spPr>
          <a:xfrm>
            <a:off x="209247" y="1469299"/>
            <a:ext cx="4315069" cy="1959702"/>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39197FCD-2EDC-13B1-8CFE-4953BA90FE8F}"/>
              </a:ext>
            </a:extLst>
          </p:cNvPr>
          <p:cNvPicPr>
            <a:picLocks noChangeAspect="1"/>
          </p:cNvPicPr>
          <p:nvPr/>
        </p:nvPicPr>
        <p:blipFill rotWithShape="1">
          <a:blip r:embed="rId4"/>
          <a:srcRect r="34486" b="12398"/>
          <a:stretch/>
        </p:blipFill>
        <p:spPr>
          <a:xfrm>
            <a:off x="7931327" y="1690688"/>
            <a:ext cx="3509781" cy="4123200"/>
          </a:xfrm>
          <a:prstGeom prst="rect">
            <a:avLst/>
          </a:prstGeom>
        </p:spPr>
      </p:pic>
    </p:spTree>
    <p:extLst>
      <p:ext uri="{BB962C8B-B14F-4D97-AF65-F5344CB8AC3E}">
        <p14:creationId xmlns:p14="http://schemas.microsoft.com/office/powerpoint/2010/main" val="188202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76459-F8C4-3B3B-3D64-37FCF6E38AB3}"/>
              </a:ext>
            </a:extLst>
          </p:cNvPr>
          <p:cNvSpPr>
            <a:spLocks noGrp="1"/>
          </p:cNvSpPr>
          <p:nvPr>
            <p:ph type="title"/>
          </p:nvPr>
        </p:nvSpPr>
        <p:spPr/>
        <p:txBody>
          <a:bodyPr/>
          <a:lstStyle/>
          <a:p>
            <a:r>
              <a:rPr lang="es-ES" dirty="0"/>
              <a:t>Tratamiento del COVID-19. Hospitalizado</a:t>
            </a:r>
          </a:p>
        </p:txBody>
      </p:sp>
      <p:pic>
        <p:nvPicPr>
          <p:cNvPr id="5" name="Imagen 4">
            <a:extLst>
              <a:ext uri="{FF2B5EF4-FFF2-40B4-BE49-F238E27FC236}">
                <a16:creationId xmlns:a16="http://schemas.microsoft.com/office/drawing/2014/main" id="{DC061941-BFB5-77BC-0772-641F6142AFD5}"/>
              </a:ext>
            </a:extLst>
          </p:cNvPr>
          <p:cNvPicPr>
            <a:picLocks noChangeAspect="1"/>
          </p:cNvPicPr>
          <p:nvPr/>
        </p:nvPicPr>
        <p:blipFill>
          <a:blip r:embed="rId2"/>
          <a:stretch>
            <a:fillRect/>
          </a:stretch>
        </p:blipFill>
        <p:spPr>
          <a:xfrm>
            <a:off x="598717" y="1956815"/>
            <a:ext cx="6010978" cy="1709929"/>
          </a:xfrm>
          <a:prstGeom prst="rect">
            <a:avLst/>
          </a:prstGeom>
        </p:spPr>
      </p:pic>
      <p:pic>
        <p:nvPicPr>
          <p:cNvPr id="7" name="Imagen 6">
            <a:extLst>
              <a:ext uri="{FF2B5EF4-FFF2-40B4-BE49-F238E27FC236}">
                <a16:creationId xmlns:a16="http://schemas.microsoft.com/office/drawing/2014/main" id="{1117461D-3ABC-A724-47DE-C1C85C364AAC}"/>
              </a:ext>
            </a:extLst>
          </p:cNvPr>
          <p:cNvPicPr>
            <a:picLocks noChangeAspect="1"/>
          </p:cNvPicPr>
          <p:nvPr/>
        </p:nvPicPr>
        <p:blipFill>
          <a:blip r:embed="rId3"/>
          <a:stretch>
            <a:fillRect/>
          </a:stretch>
        </p:blipFill>
        <p:spPr>
          <a:xfrm>
            <a:off x="7029265" y="1520132"/>
            <a:ext cx="3065124" cy="4972743"/>
          </a:xfrm>
          <a:prstGeom prst="rect">
            <a:avLst/>
          </a:prstGeom>
        </p:spPr>
      </p:pic>
    </p:spTree>
    <p:extLst>
      <p:ext uri="{BB962C8B-B14F-4D97-AF65-F5344CB8AC3E}">
        <p14:creationId xmlns:p14="http://schemas.microsoft.com/office/powerpoint/2010/main" val="385819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15398E-B963-F1D1-BA04-409710C4D1FF}"/>
              </a:ext>
            </a:extLst>
          </p:cNvPr>
          <p:cNvSpPr>
            <a:spLocks noGrp="1"/>
          </p:cNvSpPr>
          <p:nvPr>
            <p:ph type="title"/>
          </p:nvPr>
        </p:nvSpPr>
        <p:spPr>
          <a:xfrm>
            <a:off x="640080" y="325369"/>
            <a:ext cx="4368602" cy="1956841"/>
          </a:xfrm>
        </p:spPr>
        <p:txBody>
          <a:bodyPr anchor="b">
            <a:normAutofit/>
          </a:bodyPr>
          <a:lstStyle/>
          <a:p>
            <a:r>
              <a:rPr lang="es-ES" sz="5400"/>
              <a:t>Guión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1FA57E7-601B-57D9-79DE-03593ACF1AA4}"/>
              </a:ext>
            </a:extLst>
          </p:cNvPr>
          <p:cNvSpPr>
            <a:spLocks noGrp="1"/>
          </p:cNvSpPr>
          <p:nvPr>
            <p:ph idx="1"/>
          </p:nvPr>
        </p:nvSpPr>
        <p:spPr>
          <a:xfrm>
            <a:off x="640080" y="2872899"/>
            <a:ext cx="4243589" cy="3320668"/>
          </a:xfrm>
        </p:spPr>
        <p:txBody>
          <a:bodyPr>
            <a:normAutofit/>
          </a:bodyPr>
          <a:lstStyle/>
          <a:p>
            <a:pPr marL="0" indent="0">
              <a:buNone/>
            </a:pPr>
            <a:r>
              <a:rPr lang="es-ES" sz="2200"/>
              <a:t>Diagnóstico infecciones víricas respiratorias</a:t>
            </a:r>
          </a:p>
          <a:p>
            <a:pPr marL="0" indent="0">
              <a:buNone/>
            </a:pPr>
            <a:endParaRPr lang="es-ES" sz="2200"/>
          </a:p>
          <a:p>
            <a:pPr marL="0" indent="0">
              <a:buNone/>
            </a:pPr>
            <a:r>
              <a:rPr lang="es-ES" sz="2200"/>
              <a:t>Tratamiento Covid-19</a:t>
            </a:r>
          </a:p>
          <a:p>
            <a:pPr marL="0" indent="0">
              <a:buNone/>
            </a:pPr>
            <a:endParaRPr lang="es-ES" sz="2200"/>
          </a:p>
          <a:p>
            <a:pPr marL="0" indent="0">
              <a:buNone/>
            </a:pPr>
            <a:r>
              <a:rPr lang="es-ES" sz="2200"/>
              <a:t>Tratamiento Gripe</a:t>
            </a:r>
          </a:p>
          <a:p>
            <a:pPr marL="0" indent="0">
              <a:buNone/>
            </a:pPr>
            <a:r>
              <a:rPr lang="es-ES" sz="2200"/>
              <a:t>	</a:t>
            </a:r>
          </a:p>
        </p:txBody>
      </p:sp>
      <p:pic>
        <p:nvPicPr>
          <p:cNvPr id="5" name="Picture 4" descr="Primer plano de paquetes de píldoras sin abrir">
            <a:extLst>
              <a:ext uri="{FF2B5EF4-FFF2-40B4-BE49-F238E27FC236}">
                <a16:creationId xmlns:a16="http://schemas.microsoft.com/office/drawing/2014/main" id="{60327314-0548-6257-053E-566166F19D87}"/>
              </a:ext>
            </a:extLst>
          </p:cNvPr>
          <p:cNvPicPr>
            <a:picLocks noChangeAspect="1"/>
          </p:cNvPicPr>
          <p:nvPr/>
        </p:nvPicPr>
        <p:blipFill rotWithShape="1">
          <a:blip r:embed="rId2"/>
          <a:srcRect l="20051" r="139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8486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E047F-CEC3-C94D-44F9-D9F589E66FF2}"/>
              </a:ext>
            </a:extLst>
          </p:cNvPr>
          <p:cNvSpPr>
            <a:spLocks noGrp="1"/>
          </p:cNvSpPr>
          <p:nvPr>
            <p:ph type="title"/>
          </p:nvPr>
        </p:nvSpPr>
        <p:spPr/>
        <p:txBody>
          <a:bodyPr/>
          <a:lstStyle/>
          <a:p>
            <a:r>
              <a:rPr lang="es-ES" dirty="0"/>
              <a:t>Tratamiento del COVID-19. Hospitalizado</a:t>
            </a:r>
          </a:p>
        </p:txBody>
      </p:sp>
      <p:pic>
        <p:nvPicPr>
          <p:cNvPr id="5" name="Imagen 4">
            <a:extLst>
              <a:ext uri="{FF2B5EF4-FFF2-40B4-BE49-F238E27FC236}">
                <a16:creationId xmlns:a16="http://schemas.microsoft.com/office/drawing/2014/main" id="{5F738ADF-3482-16E1-A22B-F5CC8556155F}"/>
              </a:ext>
            </a:extLst>
          </p:cNvPr>
          <p:cNvPicPr>
            <a:picLocks noChangeAspect="1"/>
          </p:cNvPicPr>
          <p:nvPr/>
        </p:nvPicPr>
        <p:blipFill>
          <a:blip r:embed="rId2"/>
          <a:stretch>
            <a:fillRect/>
          </a:stretch>
        </p:blipFill>
        <p:spPr>
          <a:xfrm>
            <a:off x="7297797" y="1403246"/>
            <a:ext cx="3651032" cy="3830081"/>
          </a:xfrm>
          <a:prstGeom prst="rect">
            <a:avLst/>
          </a:prstGeom>
        </p:spPr>
      </p:pic>
      <p:pic>
        <p:nvPicPr>
          <p:cNvPr id="7" name="Imagen 6">
            <a:extLst>
              <a:ext uri="{FF2B5EF4-FFF2-40B4-BE49-F238E27FC236}">
                <a16:creationId xmlns:a16="http://schemas.microsoft.com/office/drawing/2014/main" id="{E0547FF9-4093-842A-8C5C-13C11DBFD2CA}"/>
              </a:ext>
            </a:extLst>
          </p:cNvPr>
          <p:cNvPicPr>
            <a:picLocks noChangeAspect="1"/>
          </p:cNvPicPr>
          <p:nvPr/>
        </p:nvPicPr>
        <p:blipFill>
          <a:blip r:embed="rId3"/>
          <a:stretch>
            <a:fillRect/>
          </a:stretch>
        </p:blipFill>
        <p:spPr>
          <a:xfrm>
            <a:off x="794650" y="1403246"/>
            <a:ext cx="5527304" cy="1535897"/>
          </a:xfrm>
          <a:prstGeom prst="rect">
            <a:avLst/>
          </a:prstGeom>
        </p:spPr>
      </p:pic>
    </p:spTree>
    <p:extLst>
      <p:ext uri="{BB962C8B-B14F-4D97-AF65-F5344CB8AC3E}">
        <p14:creationId xmlns:p14="http://schemas.microsoft.com/office/powerpoint/2010/main" val="23951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DDD05-837F-EDE6-43C8-FF460CE6DCC0}"/>
              </a:ext>
            </a:extLst>
          </p:cNvPr>
          <p:cNvSpPr>
            <a:spLocks noGrp="1"/>
          </p:cNvSpPr>
          <p:nvPr>
            <p:ph type="title"/>
          </p:nvPr>
        </p:nvSpPr>
        <p:spPr/>
        <p:txBody>
          <a:bodyPr/>
          <a:lstStyle/>
          <a:p>
            <a:r>
              <a:rPr lang="es-ES" dirty="0"/>
              <a:t>Tratamiento del COVID-19. Inmunodeprimido.</a:t>
            </a:r>
          </a:p>
        </p:txBody>
      </p:sp>
      <p:pic>
        <p:nvPicPr>
          <p:cNvPr id="1026" name="Picture 2" descr="La temida vacunación en el niño inmunodeprimido - SEPEAP">
            <a:extLst>
              <a:ext uri="{FF2B5EF4-FFF2-40B4-BE49-F238E27FC236}">
                <a16:creationId xmlns:a16="http://schemas.microsoft.com/office/drawing/2014/main" id="{494B1C5A-FABC-A11C-362C-BF2212E90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2940582" cy="19568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rreno Pantanoso En El Bosque. Una Gran Cantidad De Agua Se Derritió  Después Del Invierno. Pantano De Terreno Difícil. Fotos, retratos, imágenes  y fotografía de archivo libres de derecho. Image 146471997">
            <a:extLst>
              <a:ext uri="{FF2B5EF4-FFF2-40B4-BE49-F238E27FC236}">
                <a16:creationId xmlns:a16="http://schemas.microsoft.com/office/drawing/2014/main" id="{DD2E2DEF-4857-C439-7BA3-7FF59DF05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373" y="1690688"/>
            <a:ext cx="5541835" cy="416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7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599" b="6442"/>
          <a:stretch/>
        </p:blipFill>
        <p:spPr bwMode="auto">
          <a:xfrm>
            <a:off x="618726" y="1418707"/>
            <a:ext cx="10954549" cy="464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id="{2AAD12E7-D694-F024-5699-D59FF8B7EF2B}"/>
              </a:ext>
            </a:extLst>
          </p:cNvPr>
          <p:cNvSpPr>
            <a:spLocks noGrp="1"/>
          </p:cNvSpPr>
          <p:nvPr>
            <p:ph type="title"/>
          </p:nvPr>
        </p:nvSpPr>
        <p:spPr>
          <a:xfrm>
            <a:off x="838201" y="117566"/>
            <a:ext cx="7685115" cy="1141615"/>
          </a:xfrm>
        </p:spPr>
        <p:txBody>
          <a:bodyPr>
            <a:noAutofit/>
          </a:bodyPr>
          <a:lstStyle/>
          <a:p>
            <a:r>
              <a:rPr lang="es-ES" sz="2400" dirty="0"/>
              <a:t>Remdesivir Reduces </a:t>
            </a:r>
            <a:r>
              <a:rPr lang="es-ES" sz="2400" dirty="0" err="1"/>
              <a:t>Mortality</a:t>
            </a:r>
            <a:r>
              <a:rPr lang="es-ES" sz="2400" dirty="0"/>
              <a:t> in </a:t>
            </a:r>
            <a:r>
              <a:rPr lang="es-ES" sz="2400" dirty="0" err="1"/>
              <a:t>Hospitalized</a:t>
            </a:r>
            <a:r>
              <a:rPr lang="es-ES" sz="2400" dirty="0"/>
              <a:t> COVID-19 </a:t>
            </a:r>
            <a:r>
              <a:rPr lang="es-ES" sz="2400" dirty="0" err="1"/>
              <a:t>Patients</a:t>
            </a:r>
            <a:r>
              <a:rPr lang="es-ES" sz="2400" dirty="0"/>
              <a:t> and </a:t>
            </a:r>
            <a:r>
              <a:rPr lang="es-ES" sz="2400" dirty="0" err="1"/>
              <a:t>Immunocompromised</a:t>
            </a:r>
            <a:r>
              <a:rPr lang="es-ES" sz="2400" dirty="0"/>
              <a:t> </a:t>
            </a:r>
            <a:r>
              <a:rPr lang="es-ES" sz="2400" dirty="0" err="1"/>
              <a:t>Patients</a:t>
            </a:r>
            <a:r>
              <a:rPr lang="es-ES" sz="2400" dirty="0"/>
              <a:t> </a:t>
            </a:r>
            <a:r>
              <a:rPr lang="es-ES" sz="2400" dirty="0" err="1"/>
              <a:t>Across</a:t>
            </a:r>
            <a:r>
              <a:rPr lang="es-ES" sz="2400" dirty="0"/>
              <a:t> </a:t>
            </a:r>
            <a:r>
              <a:rPr lang="es-ES" sz="2400" dirty="0" err="1"/>
              <a:t>Variant</a:t>
            </a:r>
            <a:r>
              <a:rPr lang="es-ES" sz="2400" dirty="0"/>
              <a:t> SARS-CoV-2 Eras</a:t>
            </a:r>
          </a:p>
        </p:txBody>
      </p:sp>
      <p:sp>
        <p:nvSpPr>
          <p:cNvPr id="4" name="4 CuadroTexto">
            <a:extLst>
              <a:ext uri="{FF2B5EF4-FFF2-40B4-BE49-F238E27FC236}">
                <a16:creationId xmlns:a16="http://schemas.microsoft.com/office/drawing/2014/main" id="{47B59EE0-1D6C-3D09-FCD3-55E98E86E178}"/>
              </a:ext>
            </a:extLst>
          </p:cNvPr>
          <p:cNvSpPr txBox="1"/>
          <p:nvPr/>
        </p:nvSpPr>
        <p:spPr>
          <a:xfrm>
            <a:off x="-49861" y="6443555"/>
            <a:ext cx="12125488" cy="307752"/>
          </a:xfrm>
          <a:prstGeom prst="rect">
            <a:avLst/>
          </a:prstGeom>
        </p:spPr>
        <p:txBody>
          <a:bodyPr wrap="square" lIns="121896" tIns="60948" rIns="121896" bIns="60948" anchor="t">
            <a:spAutoFit/>
          </a:bodyPr>
          <a:lstStyle>
            <a:defPPr>
              <a:defRPr lang="es-ES"/>
            </a:defPPr>
            <a:lvl1pPr algn="r">
              <a:defRPr sz="900">
                <a:solidFill>
                  <a:srgbClr val="E7E6E6">
                    <a:lumMod val="25000"/>
                  </a:srgbClr>
                </a:solidFill>
                <a:latin typeface="Arial" panose="020B0604020202020204" pitchFamily="34" charset="0"/>
                <a:cs typeface="Arial" panose="020B0604020202020204" pitchFamily="34" charset="0"/>
              </a:defRPr>
            </a:lvl1pPr>
          </a:lstStyle>
          <a:p>
            <a:r>
              <a:rPr lang="es-ES" sz="1200" dirty="0" err="1">
                <a:solidFill>
                  <a:schemeClr val="tx1"/>
                </a:solidFill>
              </a:rPr>
              <a:t>Mozaffari</a:t>
            </a:r>
            <a:r>
              <a:rPr lang="es-ES" sz="1200" dirty="0">
                <a:solidFill>
                  <a:schemeClr val="tx1"/>
                </a:solidFill>
              </a:rPr>
              <a:t> E, et al. CROI Feb 19-22 2023;Abstract #556 y #557.</a:t>
            </a:r>
          </a:p>
        </p:txBody>
      </p:sp>
    </p:spTree>
    <p:extLst>
      <p:ext uri="{BB962C8B-B14F-4D97-AF65-F5344CB8AC3E}">
        <p14:creationId xmlns:p14="http://schemas.microsoft.com/office/powerpoint/2010/main" val="145791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pi.tidbitapp.io/rails/active_storage/blobs/redirect/eyJfcmFpbHMiOnsibWVzc2FnZSI6IkJBaHBBNVBhQVE9PSIsImV4cCI6bnVsbCwicHVyIjoiYmxvYl9pZCJ9fQ==--41fdf73ee8cf06b5adb4e759a0401fa1a3d003cb/full_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08" y="498885"/>
            <a:ext cx="10644781" cy="5385503"/>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16816" y="5948707"/>
            <a:ext cx="11158369" cy="666977"/>
          </a:xfrm>
          <a:prstGeom prst="rect">
            <a:avLst/>
          </a:prstGeom>
        </p:spPr>
        <p:txBody>
          <a:bodyPr wrap="square">
            <a:spAutoFit/>
          </a:bodyPr>
          <a:lstStyle/>
          <a:p>
            <a:pPr defTabSz="1219140">
              <a:defRPr/>
            </a:pPr>
            <a:r>
              <a:rPr lang="es-ES" sz="1867" b="1" kern="0" dirty="0">
                <a:solidFill>
                  <a:sysClr val="windowText" lastClr="000000"/>
                </a:solidFill>
                <a:latin typeface="Arial" panose="020B0604020202020204" pitchFamily="34" charset="0"/>
                <a:cs typeface="Arial" panose="020B0604020202020204" pitchFamily="34" charset="0"/>
              </a:rPr>
              <a:t>El tratamiento precoz con remdesivir reduce la mortalidad por cualquier variante de SARS-CoV-2 en pacientes inmunodeprimidos que ingresan en un hospital por COVID.</a:t>
            </a:r>
          </a:p>
        </p:txBody>
      </p:sp>
    </p:spTree>
    <p:extLst>
      <p:ext uri="{BB962C8B-B14F-4D97-AF65-F5344CB8AC3E}">
        <p14:creationId xmlns:p14="http://schemas.microsoft.com/office/powerpoint/2010/main" val="214671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126" y="1792015"/>
            <a:ext cx="7286605" cy="486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64269" y="3317242"/>
            <a:ext cx="3237171" cy="1528945"/>
          </a:xfrm>
          <a:prstGeom prst="rect">
            <a:avLst/>
          </a:prstGeom>
          <a:ln>
            <a:solidFill>
              <a:schemeClr val="tx1"/>
            </a:solidFill>
          </a:ln>
        </p:spPr>
        <p:txBody>
          <a:bodyPr wrap="square">
            <a:spAutoFit/>
          </a:bodyPr>
          <a:lstStyle/>
          <a:p>
            <a:pPr defTabSz="914377"/>
            <a:r>
              <a:rPr lang="en-US" sz="1867" b="1" dirty="0">
                <a:solidFill>
                  <a:prstClr val="black">
                    <a:lumMod val="50000"/>
                    <a:lumOff val="50000"/>
                  </a:prstClr>
                </a:solidFill>
                <a:latin typeface="Arial" panose="020B0604020202020204" pitchFamily="34" charset="0"/>
                <a:cs typeface="Arial" panose="020B0604020202020204" pitchFamily="34" charset="0"/>
              </a:rPr>
              <a:t>Kaplan–Meier curves for </a:t>
            </a:r>
            <a:r>
              <a:rPr lang="en-US" sz="1867" b="1" dirty="0">
                <a:solidFill>
                  <a:srgbClr val="C00000"/>
                </a:solidFill>
                <a:latin typeface="Arial" panose="020B0604020202020204" pitchFamily="34" charset="0"/>
                <a:cs typeface="Arial" panose="020B0604020202020204" pitchFamily="34" charset="0"/>
              </a:rPr>
              <a:t>time to mortality</a:t>
            </a:r>
            <a:r>
              <a:rPr lang="en-US" sz="1867" b="1" dirty="0">
                <a:solidFill>
                  <a:prstClr val="black"/>
                </a:solidFill>
                <a:latin typeface="Arial" panose="020B0604020202020204" pitchFamily="34" charset="0"/>
                <a:cs typeface="Arial" panose="020B0604020202020204" pitchFamily="34" charset="0"/>
              </a:rPr>
              <a:t> </a:t>
            </a:r>
            <a:r>
              <a:rPr lang="en-US" sz="1867" b="1" dirty="0">
                <a:solidFill>
                  <a:prstClr val="black">
                    <a:lumMod val="50000"/>
                    <a:lumOff val="50000"/>
                  </a:prstClr>
                </a:solidFill>
                <a:latin typeface="Arial" panose="020B0604020202020204" pitchFamily="34" charset="0"/>
                <a:cs typeface="Arial" panose="020B0604020202020204" pitchFamily="34" charset="0"/>
              </a:rPr>
              <a:t>among immunocompromised patients across the COVID-19 variant periods.</a:t>
            </a:r>
            <a:endParaRPr lang="es-ES" sz="1867" b="1" dirty="0">
              <a:solidFill>
                <a:prstClr val="black">
                  <a:lumMod val="50000"/>
                  <a:lumOff val="50000"/>
                </a:prstClr>
              </a:solidFill>
              <a:latin typeface="Arial" panose="020B0604020202020204" pitchFamily="34" charset="0"/>
              <a:cs typeface="Arial" panose="020B0604020202020204" pitchFamily="34" charset="0"/>
            </a:endParaRPr>
          </a:p>
        </p:txBody>
      </p:sp>
      <p:sp>
        <p:nvSpPr>
          <p:cNvPr id="4" name="3 Rectángulo"/>
          <p:cNvSpPr/>
          <p:nvPr/>
        </p:nvSpPr>
        <p:spPr>
          <a:xfrm>
            <a:off x="838201" y="1406841"/>
            <a:ext cx="7884620" cy="294107"/>
          </a:xfrm>
          <a:prstGeom prst="rect">
            <a:avLst/>
          </a:prstGeom>
        </p:spPr>
        <p:txBody>
          <a:bodyPr vert="horz" lIns="121920" tIns="60960" rIns="121920" bIns="60960" rtlCol="0" anchor="t">
            <a:noAutofit/>
          </a:bodyPr>
          <a:lstStyle/>
          <a:p>
            <a:pPr defTabSz="914354">
              <a:lnSpc>
                <a:spcPct val="90000"/>
              </a:lnSpc>
              <a:spcBef>
                <a:spcPct val="0"/>
              </a:spcBef>
            </a:pPr>
            <a:r>
              <a:rPr lang="en-US" sz="1600" dirty="0" err="1">
                <a:solidFill>
                  <a:schemeClr val="tx2"/>
                </a:solidFill>
                <a:latin typeface="Arial" panose="020B0604020202020204" pitchFamily="34" charset="0"/>
                <a:ea typeface="+mj-ea"/>
                <a:cs typeface="+mj-cs"/>
              </a:rPr>
              <a:t>Mozaffari</a:t>
            </a:r>
            <a:r>
              <a:rPr lang="en-US" sz="1600" dirty="0">
                <a:solidFill>
                  <a:schemeClr val="tx2"/>
                </a:solidFill>
                <a:latin typeface="Arial" panose="020B0604020202020204" pitchFamily="34" charset="0"/>
                <a:ea typeface="+mj-ea"/>
                <a:cs typeface="+mj-cs"/>
              </a:rPr>
              <a:t> E, et al. Clin Infect Dis, published online 9 August 2023.</a:t>
            </a:r>
            <a:endParaRPr lang="es-ES" sz="1600" dirty="0">
              <a:solidFill>
                <a:schemeClr val="tx2"/>
              </a:solidFill>
              <a:latin typeface="Arial" panose="020B0604020202020204" pitchFamily="34" charset="0"/>
              <a:ea typeface="+mj-ea"/>
              <a:cs typeface="+mj-cs"/>
            </a:endParaRPr>
          </a:p>
        </p:txBody>
      </p:sp>
      <p:sp>
        <p:nvSpPr>
          <p:cNvPr id="5" name="Título 4">
            <a:extLst>
              <a:ext uri="{FF2B5EF4-FFF2-40B4-BE49-F238E27FC236}">
                <a16:creationId xmlns:a16="http://schemas.microsoft.com/office/drawing/2014/main" id="{21A5F72F-CD7A-BCFF-FFC8-062E119076B6}"/>
              </a:ext>
            </a:extLst>
          </p:cNvPr>
          <p:cNvSpPr>
            <a:spLocks noGrp="1"/>
          </p:cNvSpPr>
          <p:nvPr>
            <p:ph type="title"/>
          </p:nvPr>
        </p:nvSpPr>
        <p:spPr>
          <a:xfrm>
            <a:off x="838200" y="0"/>
            <a:ext cx="8265160" cy="1473347"/>
          </a:xfrm>
        </p:spPr>
        <p:txBody>
          <a:bodyPr>
            <a:noAutofit/>
          </a:bodyPr>
          <a:lstStyle/>
          <a:p>
            <a:pPr defTabSz="914354"/>
            <a:r>
              <a:rPr lang="en-US" sz="2400" b="1" dirty="0">
                <a:solidFill>
                  <a:schemeClr val="tx2"/>
                </a:solidFill>
                <a:latin typeface="Arial" panose="020B0604020202020204" pitchFamily="34" charset="0"/>
              </a:rPr>
              <a:t>Remdesivir Reduced Mortality in Immunocompromised Patients Hospitalized for Coronavirus Disease 2019 Across Variant Waves: Findings From Routine Clinical Practice</a:t>
            </a:r>
            <a:endParaRPr lang="es-ES" sz="2400" dirty="0"/>
          </a:p>
        </p:txBody>
      </p:sp>
    </p:spTree>
    <p:extLst>
      <p:ext uri="{BB962C8B-B14F-4D97-AF65-F5344CB8AC3E}">
        <p14:creationId xmlns:p14="http://schemas.microsoft.com/office/powerpoint/2010/main" val="52764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441" y="1407975"/>
            <a:ext cx="10081121" cy="49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3029" y="6453295"/>
            <a:ext cx="11832631" cy="307752"/>
          </a:xfrm>
          <a:prstGeom prst="rect">
            <a:avLst/>
          </a:prstGeom>
        </p:spPr>
        <p:txBody>
          <a:bodyPr wrap="square" lIns="121896" tIns="60948" rIns="121896" bIns="60948" anchor="t">
            <a:spAutoFit/>
          </a:bodyPr>
          <a:lstStyle/>
          <a:p>
            <a:pPr algn="r"/>
            <a:r>
              <a:rPr lang="es-ES" sz="1200" dirty="0" err="1">
                <a:latin typeface="Arial" panose="020B0604020202020204" pitchFamily="34" charset="0"/>
                <a:cs typeface="Arial" panose="020B0604020202020204" pitchFamily="34" charset="0"/>
              </a:rPr>
              <a:t>Mozaffari</a:t>
            </a:r>
            <a:r>
              <a:rPr lang="es-ES" sz="1200" dirty="0">
                <a:latin typeface="Arial" panose="020B0604020202020204" pitchFamily="34" charset="0"/>
                <a:cs typeface="Arial" panose="020B0604020202020204" pitchFamily="34" charset="0"/>
              </a:rPr>
              <a:t> E, et al. Clin </a:t>
            </a:r>
            <a:r>
              <a:rPr lang="es-ES" sz="1200" dirty="0" err="1">
                <a:latin typeface="Arial" panose="020B0604020202020204" pitchFamily="34" charset="0"/>
                <a:cs typeface="Arial" panose="020B0604020202020204" pitchFamily="34" charset="0"/>
              </a:rPr>
              <a:t>Infect</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Dis</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published</a:t>
            </a:r>
            <a:r>
              <a:rPr lang="es-ES" sz="1200" dirty="0">
                <a:latin typeface="Arial" panose="020B0604020202020204" pitchFamily="34" charset="0"/>
                <a:cs typeface="Arial" panose="020B0604020202020204" pitchFamily="34" charset="0"/>
              </a:rPr>
              <a:t> online 9 August 2023.</a:t>
            </a:r>
          </a:p>
        </p:txBody>
      </p:sp>
      <p:sp>
        <p:nvSpPr>
          <p:cNvPr id="4" name="Título 3">
            <a:extLst>
              <a:ext uri="{FF2B5EF4-FFF2-40B4-BE49-F238E27FC236}">
                <a16:creationId xmlns:a16="http://schemas.microsoft.com/office/drawing/2014/main" id="{C7A1EBB1-BC52-0657-8450-338E8EB4F54E}"/>
              </a:ext>
            </a:extLst>
          </p:cNvPr>
          <p:cNvSpPr>
            <a:spLocks noGrp="1"/>
          </p:cNvSpPr>
          <p:nvPr>
            <p:ph type="title"/>
          </p:nvPr>
        </p:nvSpPr>
        <p:spPr>
          <a:xfrm>
            <a:off x="838201" y="-1"/>
            <a:ext cx="7655219" cy="1161143"/>
          </a:xfrm>
        </p:spPr>
        <p:txBody>
          <a:bodyPr>
            <a:noAutofit/>
          </a:bodyPr>
          <a:lstStyle/>
          <a:p>
            <a:r>
              <a:rPr lang="en-US" sz="2667" b="1" dirty="0">
                <a:solidFill>
                  <a:schemeClr val="tx2"/>
                </a:solidFill>
                <a:latin typeface="Arial" panose="020B0604020202020204" pitchFamily="34" charset="0"/>
              </a:rPr>
              <a:t>Mortality (14-day and 28-day ) among immunocompromised patients across the coronavirus disease 2019 variant periods</a:t>
            </a:r>
            <a:endParaRPr lang="es-ES" sz="2667" dirty="0"/>
          </a:p>
        </p:txBody>
      </p:sp>
    </p:spTree>
    <p:extLst>
      <p:ext uri="{BB962C8B-B14F-4D97-AF65-F5344CB8AC3E}">
        <p14:creationId xmlns:p14="http://schemas.microsoft.com/office/powerpoint/2010/main" val="4109940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5B3697E-B8A8-4F4A-8FE3-23656BA97AE2}"/>
              </a:ext>
            </a:extLst>
          </p:cNvPr>
          <p:cNvSpPr txBox="1"/>
          <p:nvPr/>
        </p:nvSpPr>
        <p:spPr>
          <a:xfrm>
            <a:off x="281993" y="5667379"/>
            <a:ext cx="11781249" cy="1064683"/>
          </a:xfrm>
          <a:prstGeom prst="rect">
            <a:avLst/>
          </a:prstGeom>
          <a:noFill/>
        </p:spPr>
        <p:txBody>
          <a:bodyPr wrap="square" lIns="91416" tIns="45719" rIns="91416" bIns="45719" anchor="b">
            <a:noAutofit/>
          </a:bodyPr>
          <a:lstStyle/>
          <a:p>
            <a:pPr algn="r" defTabSz="914082" eaLnBrk="0" fontAlgn="base" hangingPunct="0">
              <a:spcBef>
                <a:spcPct val="0"/>
              </a:spcBef>
              <a:spcAft>
                <a:spcPts val="27"/>
              </a:spcAft>
              <a:defRPr/>
            </a:pPr>
            <a:r>
              <a:rPr lang="en-US" altLang="zh-TW" sz="667" kern="0" baseline="30000" dirty="0">
                <a:latin typeface="Arial" panose="020B0604020202020204" pitchFamily="34" charset="0"/>
                <a:ea typeface="新細明體" panose="02020500000000000000" pitchFamily="18" charset="-120"/>
                <a:cs typeface="Arial" panose="020B0604020202020204" pitchFamily="34" charset="0"/>
              </a:rPr>
              <a:t>@</a:t>
            </a:r>
            <a:r>
              <a:rPr lang="en-US" altLang="zh-TW" sz="667" kern="0" dirty="0">
                <a:latin typeface="Arial" panose="020B0604020202020204" pitchFamily="34" charset="0"/>
                <a:ea typeface="新細明體" panose="02020500000000000000" pitchFamily="18" charset="-120"/>
                <a:cs typeface="Arial" panose="020B0604020202020204" pitchFamily="34" charset="0"/>
              </a:rPr>
              <a:t>If these patients progress to requiring HFNC oxygen, NIV, MV, or ECMO, the full course of remdesivir should still be completed.</a:t>
            </a:r>
            <a:endParaRPr lang="en-US" sz="667" kern="0" dirty="0">
              <a:latin typeface="Arial" panose="020B0604020202020204" pitchFamily="34" charset="0"/>
              <a:cs typeface="Arial" panose="020B0604020202020204" pitchFamily="34" charset="0"/>
            </a:endParaRPr>
          </a:p>
          <a:p>
            <a:pPr algn="r" defTabSz="914082" eaLnBrk="0" fontAlgn="base" hangingPunct="0">
              <a:spcBef>
                <a:spcPct val="0"/>
              </a:spcBef>
              <a:spcAft>
                <a:spcPts val="27"/>
              </a:spcAft>
              <a:defRPr/>
            </a:pPr>
            <a:r>
              <a:rPr lang="en-US" sz="667" kern="0" dirty="0">
                <a:latin typeface="Arial" panose="020B0604020202020204" pitchFamily="34" charset="0"/>
                <a:cs typeface="Arial" panose="020B0604020202020204" pitchFamily="34" charset="0"/>
              </a:rPr>
              <a:t>*If PO baricitinib and IV tocilizumab are not available or not feasible to use, PO tofacitinib can be used instead of PO baricitinib</a:t>
            </a:r>
            <a:r>
              <a:rPr lang="zh-TW" altLang="en-US" sz="667" kern="0" dirty="0">
                <a:latin typeface="Arial" panose="020B0604020202020204" pitchFamily="34" charset="0"/>
                <a:ea typeface="新細明體" panose="02020500000000000000" pitchFamily="18" charset="-120"/>
                <a:cs typeface="Arial" panose="020B0604020202020204" pitchFamily="34" charset="0"/>
              </a:rPr>
              <a:t> </a:t>
            </a:r>
            <a:r>
              <a:rPr lang="en-US" altLang="zh-TW" sz="667" kern="0" dirty="0">
                <a:latin typeface="Arial" panose="020B0604020202020204" pitchFamily="34" charset="0"/>
                <a:ea typeface="新細明體" panose="02020500000000000000" pitchFamily="18" charset="-120"/>
                <a:cs typeface="Arial" panose="020B0604020202020204" pitchFamily="34" charset="0"/>
              </a:rPr>
              <a:t>(BII)</a:t>
            </a:r>
            <a:r>
              <a:rPr lang="en-US" sz="667" kern="0" dirty="0">
                <a:latin typeface="Arial" panose="020B0604020202020204" pitchFamily="34" charset="0"/>
                <a:cs typeface="Arial" panose="020B0604020202020204" pitchFamily="34" charset="0"/>
              </a:rPr>
              <a:t>, and IV sarilumab can be used instead of IV tocilizumab </a:t>
            </a:r>
            <a:r>
              <a:rPr lang="en-US" altLang="zh-TW" sz="667" kern="0" dirty="0">
                <a:latin typeface="Arial" panose="020B0604020202020204" pitchFamily="34" charset="0"/>
                <a:ea typeface="新細明體" panose="02020500000000000000" pitchFamily="18" charset="-120"/>
                <a:cs typeface="Arial" panose="020B0604020202020204" pitchFamily="34" charset="0"/>
              </a:rPr>
              <a:t>(</a:t>
            </a:r>
            <a:r>
              <a:rPr lang="en-US" altLang="zh-TW" sz="667" kern="0" dirty="0" err="1">
                <a:latin typeface="Arial" panose="020B0604020202020204" pitchFamily="34" charset="0"/>
                <a:ea typeface="新細明體" panose="02020500000000000000" pitchFamily="18" charset="-120"/>
                <a:cs typeface="Arial" panose="020B0604020202020204" pitchFamily="34" charset="0"/>
              </a:rPr>
              <a:t>BIIa</a:t>
            </a:r>
            <a:r>
              <a:rPr lang="en-US" altLang="zh-TW" sz="667" kern="0" dirty="0">
                <a:latin typeface="Arial" panose="020B0604020202020204" pitchFamily="34" charset="0"/>
                <a:ea typeface="新細明體" panose="02020500000000000000" pitchFamily="18" charset="-120"/>
                <a:cs typeface="Arial" panose="020B0604020202020204" pitchFamily="34" charset="0"/>
              </a:rPr>
              <a:t>).</a:t>
            </a:r>
          </a:p>
          <a:p>
            <a:pPr algn="r" defTabSz="914082" eaLnBrk="0" fontAlgn="base" hangingPunct="0">
              <a:spcBef>
                <a:spcPct val="0"/>
              </a:spcBef>
              <a:spcAft>
                <a:spcPts val="27"/>
              </a:spcAft>
              <a:defRPr/>
            </a:pPr>
            <a:r>
              <a:rPr lang="en-US" altLang="zh-TW" sz="667" kern="0" baseline="30000" dirty="0">
                <a:latin typeface="Arial" panose="020B0604020202020204" pitchFamily="34" charset="0"/>
                <a:ea typeface="新細明體" panose="02020500000000000000" pitchFamily="18" charset="-120"/>
                <a:cs typeface="Arial" panose="020B0604020202020204" pitchFamily="34" charset="0"/>
              </a:rPr>
              <a:t>#</a:t>
            </a:r>
            <a:r>
              <a:rPr lang="en-US" altLang="zh-TW" sz="667" kern="0" dirty="0">
                <a:latin typeface="Arial" panose="020B0604020202020204" pitchFamily="34" charset="0"/>
                <a:ea typeface="新細明體" panose="02020500000000000000" pitchFamily="18" charset="-120"/>
                <a:cs typeface="Arial" panose="020B0604020202020204" pitchFamily="34" charset="0"/>
              </a:rPr>
              <a:t>If baricitinib or tocilizumab are not readily available, start dexamethasone while waiting for the additional immunomodulator to be acquired. If other immunomodulators cannot be obtained or are contraindicated,</a:t>
            </a:r>
            <a:r>
              <a:rPr lang="zh-TW" altLang="en-US" sz="667" kern="0" dirty="0">
                <a:latin typeface="Arial" panose="020B0604020202020204" pitchFamily="34" charset="0"/>
                <a:ea typeface="新細明體" panose="02020500000000000000" pitchFamily="18" charset="-120"/>
                <a:cs typeface="Arial" panose="020B0604020202020204" pitchFamily="34" charset="0"/>
              </a:rPr>
              <a:t> </a:t>
            </a:r>
            <a:r>
              <a:rPr lang="en-US" altLang="zh-TW" sz="667" kern="0" dirty="0">
                <a:latin typeface="Arial" panose="020B0604020202020204" pitchFamily="34" charset="0"/>
                <a:ea typeface="新細明體" panose="02020500000000000000" pitchFamily="18" charset="-120"/>
                <a:cs typeface="Arial" panose="020B0604020202020204" pitchFamily="34" charset="0"/>
              </a:rPr>
              <a:t>use dexamethasone alone.</a:t>
            </a:r>
            <a:endParaRPr lang="en-US" sz="667" kern="0" dirty="0">
              <a:latin typeface="Arial" panose="020B0604020202020204" pitchFamily="34" charset="0"/>
              <a:cs typeface="Arial" panose="020B0604020202020204" pitchFamily="34" charset="0"/>
            </a:endParaRPr>
          </a:p>
          <a:p>
            <a:pPr algn="r" defTabSz="914082" eaLnBrk="0" fontAlgn="base" hangingPunct="0">
              <a:spcBef>
                <a:spcPct val="0"/>
              </a:spcBef>
              <a:spcAft>
                <a:spcPts val="27"/>
              </a:spcAft>
              <a:defRPr/>
            </a:pPr>
            <a:r>
              <a:rPr lang="en-US" sz="667" kern="0" dirty="0">
                <a:latin typeface="Arial" panose="020B0604020202020204" pitchFamily="34" charset="0"/>
                <a:cs typeface="Arial" panose="020B0604020202020204" pitchFamily="34" charset="0"/>
              </a:rPr>
              <a:t>Abbreviations: BARI, </a:t>
            </a:r>
            <a:r>
              <a:rPr lang="en-US" sz="667" kern="0" dirty="0" err="1">
                <a:latin typeface="Arial" panose="020B0604020202020204" pitchFamily="34" charset="0"/>
                <a:cs typeface="Arial" panose="020B0604020202020204" pitchFamily="34" charset="0"/>
              </a:rPr>
              <a:t>baricitnib</a:t>
            </a:r>
            <a:r>
              <a:rPr lang="en-US" sz="667" kern="0" dirty="0">
                <a:latin typeface="Arial" panose="020B0604020202020204" pitchFamily="34" charset="0"/>
                <a:cs typeface="Arial" panose="020B0604020202020204" pitchFamily="34" charset="0"/>
              </a:rPr>
              <a:t>; DEX, dexamethasone; ECMO, extracorporeal membrane oxygenation; ESCMID, European Society of Clinical Microbiology and Infectious Diseases; IDSA, Infectious Diseases Society of America; IMV, invasive mechanical ventilation; MHLW, Ministry of Health, Labor, and Welfare; NA, not applicable; NICE, National Institute for Health and Care Excellence; NIH, National Institutes of Health; NIV, noninvasive ventilation; O</a:t>
            </a:r>
            <a:r>
              <a:rPr lang="en-US" sz="667" kern="0" baseline="-25000" dirty="0">
                <a:latin typeface="Arial" panose="020B0604020202020204" pitchFamily="34" charset="0"/>
                <a:cs typeface="Arial" panose="020B0604020202020204" pitchFamily="34" charset="0"/>
              </a:rPr>
              <a:t>2</a:t>
            </a:r>
            <a:r>
              <a:rPr lang="en-US" sz="667" kern="0" dirty="0">
                <a:latin typeface="Arial" panose="020B0604020202020204" pitchFamily="34" charset="0"/>
                <a:cs typeface="Arial" panose="020B0604020202020204" pitchFamily="34" charset="0"/>
              </a:rPr>
              <a:t>, oxygen; RDV, remdesivir; TOCI, tocilizumab; WHO, World Health Organization.</a:t>
            </a:r>
          </a:p>
          <a:p>
            <a:pPr algn="r" defTabSz="914082" eaLnBrk="0" fontAlgn="base" hangingPunct="0">
              <a:spcBef>
                <a:spcPct val="0"/>
              </a:spcBef>
              <a:spcAft>
                <a:spcPts val="27"/>
              </a:spcAft>
              <a:defRPr/>
            </a:pPr>
            <a:r>
              <a:rPr lang="en-US" sz="667" kern="0" dirty="0">
                <a:latin typeface="Arial" panose="020B0604020202020204" pitchFamily="34" charset="0"/>
                <a:cs typeface="Arial" panose="020B0604020202020204" pitchFamily="34" charset="0"/>
              </a:rPr>
              <a:t>1. WHO. Therapeutics and COVID-19: living guideline. Accessed June 2023. https://</a:t>
            </a:r>
            <a:r>
              <a:rPr lang="en-US" sz="667" kern="0" dirty="0" err="1">
                <a:latin typeface="Arial" panose="020B0604020202020204" pitchFamily="34" charset="0"/>
                <a:cs typeface="Arial" panose="020B0604020202020204" pitchFamily="34" charset="0"/>
              </a:rPr>
              <a:t>www.who.int</a:t>
            </a:r>
            <a:r>
              <a:rPr lang="en-US" sz="667" kern="0" dirty="0">
                <a:latin typeface="Arial" panose="020B0604020202020204" pitchFamily="34" charset="0"/>
                <a:cs typeface="Arial" panose="020B0604020202020204" pitchFamily="34" charset="0"/>
              </a:rPr>
              <a:t>/publications/</a:t>
            </a:r>
            <a:r>
              <a:rPr lang="en-US" sz="667" kern="0" dirty="0" err="1">
                <a:latin typeface="Arial" panose="020B0604020202020204" pitchFamily="34" charset="0"/>
                <a:cs typeface="Arial" panose="020B0604020202020204" pitchFamily="34" charset="0"/>
              </a:rPr>
              <a:t>i</a:t>
            </a:r>
            <a:r>
              <a:rPr lang="en-US" sz="667" kern="0" dirty="0">
                <a:latin typeface="Arial" panose="020B0604020202020204" pitchFamily="34" charset="0"/>
                <a:cs typeface="Arial" panose="020B0604020202020204" pitchFamily="34" charset="0"/>
              </a:rPr>
              <a:t>/item/WHO-2019-nCoV-therapeutics-2023.1. 2. NIH. Coronavirus disease 2019 (COVID-19) treatment guidelines. Accessed July 2023. https://www.covid19treatmentguidelines.nih.gov/ 3. IDSA. Infectious Diseases Society of America guidelines on the treatment and management of patients with COVID-19. Accessed June 2023. https://</a:t>
            </a:r>
            <a:r>
              <a:rPr lang="en-US" sz="667" kern="0" dirty="0" err="1">
                <a:latin typeface="Arial" panose="020B0604020202020204" pitchFamily="34" charset="0"/>
                <a:cs typeface="Arial" panose="020B0604020202020204" pitchFamily="34" charset="0"/>
              </a:rPr>
              <a:t>www.idsociety.org</a:t>
            </a:r>
            <a:r>
              <a:rPr lang="en-US" sz="667" kern="0" dirty="0">
                <a:latin typeface="Arial" panose="020B0604020202020204" pitchFamily="34" charset="0"/>
                <a:cs typeface="Arial" panose="020B0604020202020204" pitchFamily="34" charset="0"/>
              </a:rPr>
              <a:t>/COVID19guidelines. 4. MHLW. COVID-19 infection medical guidance. Version 9.0. 5. </a:t>
            </a:r>
            <a:r>
              <a:rPr lang="en-US" sz="667" kern="0" dirty="0" err="1">
                <a:latin typeface="Arial" panose="020B0604020202020204" pitchFamily="34" charset="0"/>
                <a:cs typeface="Arial" panose="020B0604020202020204" pitchFamily="34" charset="0"/>
              </a:rPr>
              <a:t>Bartoletti</a:t>
            </a:r>
            <a:r>
              <a:rPr lang="en-US" sz="667" kern="0" dirty="0">
                <a:latin typeface="Arial" panose="020B0604020202020204" pitchFamily="34" charset="0"/>
                <a:cs typeface="Arial" panose="020B0604020202020204" pitchFamily="34" charset="0"/>
              </a:rPr>
              <a:t> M, et al. ESCMID COVID-19 living guidelines: drug treatment and clinical management. Clin </a:t>
            </a:r>
            <a:r>
              <a:rPr lang="en-US" sz="667" kern="0" dirty="0" err="1">
                <a:latin typeface="Arial" panose="020B0604020202020204" pitchFamily="34" charset="0"/>
                <a:cs typeface="Arial" panose="020B0604020202020204" pitchFamily="34" charset="0"/>
              </a:rPr>
              <a:t>Microbiol</a:t>
            </a:r>
            <a:r>
              <a:rPr lang="en-US" sz="667" kern="0" dirty="0">
                <a:latin typeface="Arial" panose="020B0604020202020204" pitchFamily="34" charset="0"/>
                <a:cs typeface="Arial" panose="020B0604020202020204" pitchFamily="34" charset="0"/>
              </a:rPr>
              <a:t> Infect. 2022;28(2):222-38. </a:t>
            </a:r>
            <a:r>
              <a:rPr lang="en-US" sz="667" kern="0" dirty="0" err="1">
                <a:latin typeface="Arial" panose="020B0604020202020204" pitchFamily="34" charset="0"/>
                <a:cs typeface="Arial" panose="020B0604020202020204" pitchFamily="34" charset="0"/>
              </a:rPr>
              <a:t>doi</a:t>
            </a:r>
            <a:r>
              <a:rPr lang="en-US" sz="667" kern="0" dirty="0">
                <a:latin typeface="Arial" panose="020B0604020202020204" pitchFamily="34" charset="0"/>
                <a:cs typeface="Arial" panose="020B0604020202020204" pitchFamily="34" charset="0"/>
              </a:rPr>
              <a:t>: 10.1016/j.cmi.2021.11.007. 6. </a:t>
            </a:r>
            <a:r>
              <a:rPr lang="en-US" sz="667" kern="0" dirty="0" err="1">
                <a:latin typeface="Arial" panose="020B0604020202020204" pitchFamily="34" charset="0"/>
                <a:cs typeface="Arial" panose="020B0604020202020204" pitchFamily="34" charset="0"/>
              </a:rPr>
              <a:t>Bartoletti</a:t>
            </a:r>
            <a:r>
              <a:rPr lang="en-US" sz="667" kern="0" dirty="0">
                <a:latin typeface="Arial" panose="020B0604020202020204" pitchFamily="34" charset="0"/>
                <a:cs typeface="Arial" panose="020B0604020202020204" pitchFamily="34" charset="0"/>
              </a:rPr>
              <a:t> M, et al. ESCMID COVID-19 guidelines: an update on treatment for patients with mild/moderate disease. Clin </a:t>
            </a:r>
            <a:r>
              <a:rPr lang="en-US" sz="667" kern="0" dirty="0" err="1">
                <a:latin typeface="Arial" panose="020B0604020202020204" pitchFamily="34" charset="0"/>
                <a:cs typeface="Arial" panose="020B0604020202020204" pitchFamily="34" charset="0"/>
              </a:rPr>
              <a:t>Microbiol</a:t>
            </a:r>
            <a:r>
              <a:rPr lang="en-US" sz="667" kern="0" dirty="0">
                <a:latin typeface="Arial" panose="020B0604020202020204" pitchFamily="34" charset="0"/>
                <a:cs typeface="Arial" panose="020B0604020202020204" pitchFamily="34" charset="0"/>
              </a:rPr>
              <a:t> Infect. 2022;28(12):1578-90. </a:t>
            </a:r>
            <a:r>
              <a:rPr lang="en-US" sz="667" kern="0" dirty="0" err="1">
                <a:latin typeface="Arial" panose="020B0604020202020204" pitchFamily="34" charset="0"/>
                <a:cs typeface="Arial" panose="020B0604020202020204" pitchFamily="34" charset="0"/>
              </a:rPr>
              <a:t>doi</a:t>
            </a:r>
            <a:r>
              <a:rPr lang="en-US" sz="667" kern="0" dirty="0">
                <a:latin typeface="Arial" panose="020B0604020202020204" pitchFamily="34" charset="0"/>
                <a:cs typeface="Arial" panose="020B0604020202020204" pitchFamily="34" charset="0"/>
              </a:rPr>
              <a:t>: 10.1016/j.cmi.2022.08.013. 7. NICE. COVID-19 rapid guideline: managing COVID-19. Accessed June 2023. https://</a:t>
            </a:r>
            <a:r>
              <a:rPr lang="en-US" sz="667" kern="0" dirty="0" err="1">
                <a:latin typeface="Arial" panose="020B0604020202020204" pitchFamily="34" charset="0"/>
                <a:cs typeface="Arial" panose="020B0604020202020204" pitchFamily="34" charset="0"/>
              </a:rPr>
              <a:t>files.magicapp.org</a:t>
            </a:r>
            <a:r>
              <a:rPr lang="en-US" sz="667" kern="0" dirty="0">
                <a:latin typeface="Arial" panose="020B0604020202020204" pitchFamily="34" charset="0"/>
                <a:cs typeface="Arial" panose="020B0604020202020204" pitchFamily="34" charset="0"/>
              </a:rPr>
              <a:t>/guideline/6efa2c8e-a2fe-434c-ab83-49194764fbbe/published_guideline_7158-28_1.pdf.</a:t>
            </a:r>
          </a:p>
        </p:txBody>
      </p:sp>
      <p:graphicFrame>
        <p:nvGraphicFramePr>
          <p:cNvPr id="5" name="Content Placeholder 6">
            <a:extLst>
              <a:ext uri="{FF2B5EF4-FFF2-40B4-BE49-F238E27FC236}">
                <a16:creationId xmlns:a16="http://schemas.microsoft.com/office/drawing/2014/main" id="{0BACB414-D72F-49C3-9E54-B9993B1D19CE}"/>
              </a:ext>
            </a:extLst>
          </p:cNvPr>
          <p:cNvGraphicFramePr>
            <a:graphicFrameLocks/>
          </p:cNvGraphicFramePr>
          <p:nvPr/>
        </p:nvGraphicFramePr>
        <p:xfrm>
          <a:off x="382686" y="1118878"/>
          <a:ext cx="11436630" cy="4609253"/>
        </p:xfrm>
        <a:graphic>
          <a:graphicData uri="http://schemas.openxmlformats.org/drawingml/2006/table">
            <a:tbl>
              <a:tblPr firstRow="1" bandRow="1"/>
              <a:tblGrid>
                <a:gridCol w="1203781">
                  <a:extLst>
                    <a:ext uri="{9D8B030D-6E8A-4147-A177-3AD203B41FA5}">
                      <a16:colId xmlns:a16="http://schemas.microsoft.com/office/drawing/2014/main" val="1911350523"/>
                    </a:ext>
                  </a:extLst>
                </a:gridCol>
                <a:gridCol w="2736667">
                  <a:extLst>
                    <a:ext uri="{9D8B030D-6E8A-4147-A177-3AD203B41FA5}">
                      <a16:colId xmlns:a16="http://schemas.microsoft.com/office/drawing/2014/main" val="489167514"/>
                    </a:ext>
                  </a:extLst>
                </a:gridCol>
                <a:gridCol w="1503203">
                  <a:extLst>
                    <a:ext uri="{9D8B030D-6E8A-4147-A177-3AD203B41FA5}">
                      <a16:colId xmlns:a16="http://schemas.microsoft.com/office/drawing/2014/main" val="4165545146"/>
                    </a:ext>
                  </a:extLst>
                </a:gridCol>
                <a:gridCol w="2128008">
                  <a:extLst>
                    <a:ext uri="{9D8B030D-6E8A-4147-A177-3AD203B41FA5}">
                      <a16:colId xmlns:a16="http://schemas.microsoft.com/office/drawing/2014/main" val="4162534276"/>
                    </a:ext>
                  </a:extLst>
                </a:gridCol>
                <a:gridCol w="1922143">
                  <a:extLst>
                    <a:ext uri="{9D8B030D-6E8A-4147-A177-3AD203B41FA5}">
                      <a16:colId xmlns:a16="http://schemas.microsoft.com/office/drawing/2014/main" val="436162972"/>
                    </a:ext>
                  </a:extLst>
                </a:gridCol>
                <a:gridCol w="1942828">
                  <a:extLst>
                    <a:ext uri="{9D8B030D-6E8A-4147-A177-3AD203B41FA5}">
                      <a16:colId xmlns:a16="http://schemas.microsoft.com/office/drawing/2014/main" val="1746186630"/>
                    </a:ext>
                  </a:extLst>
                </a:gridCol>
              </a:tblGrid>
              <a:tr h="548640">
                <a:tc>
                  <a:txBody>
                    <a:bodyPr/>
                    <a:lstStyle>
                      <a:lvl1pPr marL="0" algn="l" defTabSz="914378" rtl="0" eaLnBrk="1" latinLnBrk="0" hangingPunct="1">
                        <a:defRPr sz="1800" b="1" kern="1200">
                          <a:solidFill>
                            <a:schemeClr val="lt1"/>
                          </a:solidFill>
                          <a:latin typeface="Arial"/>
                        </a:defRPr>
                      </a:lvl1pPr>
                      <a:lvl2pPr marL="457189" algn="l" defTabSz="914378" rtl="0" eaLnBrk="1" latinLnBrk="0" hangingPunct="1">
                        <a:defRPr sz="1800" b="1" kern="1200">
                          <a:solidFill>
                            <a:schemeClr val="lt1"/>
                          </a:solidFill>
                          <a:latin typeface="Arial"/>
                        </a:defRPr>
                      </a:lvl2pPr>
                      <a:lvl3pPr marL="914378" algn="l" defTabSz="914378" rtl="0" eaLnBrk="1" latinLnBrk="0" hangingPunct="1">
                        <a:defRPr sz="1800" b="1" kern="1200">
                          <a:solidFill>
                            <a:schemeClr val="lt1"/>
                          </a:solidFill>
                          <a:latin typeface="Arial"/>
                        </a:defRPr>
                      </a:lvl3pPr>
                      <a:lvl4pPr marL="1371566" algn="l" defTabSz="914378" rtl="0" eaLnBrk="1" latinLnBrk="0" hangingPunct="1">
                        <a:defRPr sz="1800" b="1" kern="1200">
                          <a:solidFill>
                            <a:schemeClr val="lt1"/>
                          </a:solidFill>
                          <a:latin typeface="Arial"/>
                        </a:defRPr>
                      </a:lvl4pPr>
                      <a:lvl5pPr marL="1828754" algn="l" defTabSz="914378" rtl="0" eaLnBrk="1" latinLnBrk="0" hangingPunct="1">
                        <a:defRPr sz="1800" b="1" kern="1200">
                          <a:solidFill>
                            <a:schemeClr val="lt1"/>
                          </a:solidFill>
                          <a:latin typeface="Arial"/>
                        </a:defRPr>
                      </a:lvl5pPr>
                      <a:lvl6pPr marL="2285943" algn="l" defTabSz="914378" rtl="0" eaLnBrk="1" latinLnBrk="0" hangingPunct="1">
                        <a:defRPr sz="1800" b="1" kern="1200">
                          <a:solidFill>
                            <a:schemeClr val="lt1"/>
                          </a:solidFill>
                          <a:latin typeface="Arial"/>
                        </a:defRPr>
                      </a:lvl6pPr>
                      <a:lvl7pPr marL="2743132" algn="l" defTabSz="914378" rtl="0" eaLnBrk="1" latinLnBrk="0" hangingPunct="1">
                        <a:defRPr sz="1800" b="1" kern="1200">
                          <a:solidFill>
                            <a:schemeClr val="lt1"/>
                          </a:solidFill>
                          <a:latin typeface="Arial"/>
                        </a:defRPr>
                      </a:lvl7pPr>
                      <a:lvl8pPr marL="3200320" algn="l" defTabSz="914378" rtl="0" eaLnBrk="1" latinLnBrk="0" hangingPunct="1">
                        <a:defRPr sz="1800" b="1" kern="1200">
                          <a:solidFill>
                            <a:schemeClr val="lt1"/>
                          </a:solidFill>
                          <a:latin typeface="Arial"/>
                        </a:defRPr>
                      </a:lvl8pPr>
                      <a:lvl9pPr marL="3657509" algn="l" defTabSz="914378"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Arial" panose="020B0604020202020204" pitchFamily="34" charset="0"/>
                          <a:cs typeface="Arial" panose="020B0604020202020204" pitchFamily="34" charset="0"/>
                        </a:rPr>
                        <a:t>Guidelines</a:t>
                      </a: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203661"/>
                    </a:solidFill>
                  </a:tcPr>
                </a:tc>
                <a:tc>
                  <a:txBody>
                    <a:bodyPr/>
                    <a:lstStyle>
                      <a:lvl1pPr marL="0" algn="l" defTabSz="914378" rtl="0" eaLnBrk="1" latinLnBrk="0" hangingPunct="1">
                        <a:defRPr sz="1800" b="1" kern="1200">
                          <a:solidFill>
                            <a:schemeClr val="lt1"/>
                          </a:solidFill>
                          <a:latin typeface="Arial"/>
                        </a:defRPr>
                      </a:lvl1pPr>
                      <a:lvl2pPr marL="457189" algn="l" defTabSz="914378" rtl="0" eaLnBrk="1" latinLnBrk="0" hangingPunct="1">
                        <a:defRPr sz="1800" b="1" kern="1200">
                          <a:solidFill>
                            <a:schemeClr val="lt1"/>
                          </a:solidFill>
                          <a:latin typeface="Arial"/>
                        </a:defRPr>
                      </a:lvl2pPr>
                      <a:lvl3pPr marL="914378" algn="l" defTabSz="914378" rtl="0" eaLnBrk="1" latinLnBrk="0" hangingPunct="1">
                        <a:defRPr sz="1800" b="1" kern="1200">
                          <a:solidFill>
                            <a:schemeClr val="lt1"/>
                          </a:solidFill>
                          <a:latin typeface="Arial"/>
                        </a:defRPr>
                      </a:lvl3pPr>
                      <a:lvl4pPr marL="1371566" algn="l" defTabSz="914378" rtl="0" eaLnBrk="1" latinLnBrk="0" hangingPunct="1">
                        <a:defRPr sz="1800" b="1" kern="1200">
                          <a:solidFill>
                            <a:schemeClr val="lt1"/>
                          </a:solidFill>
                          <a:latin typeface="Arial"/>
                        </a:defRPr>
                      </a:lvl4pPr>
                      <a:lvl5pPr marL="1828754" algn="l" defTabSz="914378" rtl="0" eaLnBrk="1" latinLnBrk="0" hangingPunct="1">
                        <a:defRPr sz="1800" b="1" kern="1200">
                          <a:solidFill>
                            <a:schemeClr val="lt1"/>
                          </a:solidFill>
                          <a:latin typeface="Arial"/>
                        </a:defRPr>
                      </a:lvl5pPr>
                      <a:lvl6pPr marL="2285943" algn="l" defTabSz="914378" rtl="0" eaLnBrk="1" latinLnBrk="0" hangingPunct="1">
                        <a:defRPr sz="1800" b="1" kern="1200">
                          <a:solidFill>
                            <a:schemeClr val="lt1"/>
                          </a:solidFill>
                          <a:latin typeface="Arial"/>
                        </a:defRPr>
                      </a:lvl6pPr>
                      <a:lvl7pPr marL="2743132" algn="l" defTabSz="914378" rtl="0" eaLnBrk="1" latinLnBrk="0" hangingPunct="1">
                        <a:defRPr sz="1800" b="1" kern="1200">
                          <a:solidFill>
                            <a:schemeClr val="lt1"/>
                          </a:solidFill>
                          <a:latin typeface="Arial"/>
                        </a:defRPr>
                      </a:lvl7pPr>
                      <a:lvl8pPr marL="3200320" algn="l" defTabSz="914378" rtl="0" eaLnBrk="1" latinLnBrk="0" hangingPunct="1">
                        <a:defRPr sz="1800" b="1" kern="1200">
                          <a:solidFill>
                            <a:schemeClr val="lt1"/>
                          </a:solidFill>
                          <a:latin typeface="Arial"/>
                        </a:defRPr>
                      </a:lvl8pPr>
                      <a:lvl9pPr marL="3657509" algn="l" defTabSz="914378" rtl="0" eaLnBrk="1" latinLnBrk="0" hangingPunct="1">
                        <a:defRPr sz="1800" b="1" kern="1200">
                          <a:solidFill>
                            <a:schemeClr val="lt1"/>
                          </a:solidFill>
                          <a:latin typeface="Arial"/>
                        </a:defRPr>
                      </a:lvl9pPr>
                    </a:lstStyle>
                    <a:p>
                      <a:pPr algn="ctr"/>
                      <a:r>
                        <a:rPr lang="en-US" sz="1300" b="1" i="0" dirty="0">
                          <a:solidFill>
                            <a:schemeClr val="tx1"/>
                          </a:solidFill>
                          <a:latin typeface="Arial" panose="020B0604020202020204" pitchFamily="34" charset="0"/>
                          <a:cs typeface="Arial" panose="020B0604020202020204" pitchFamily="34" charset="0"/>
                        </a:rPr>
                        <a:t>Not Hospitalized</a:t>
                      </a:r>
                    </a:p>
                  </a:txBody>
                  <a:tcPr anchor="ctr">
                    <a:lnL w="12700" cap="flat" cmpd="sng" algn="ctr">
                      <a:solidFill>
                        <a:srgbClr val="C6CAC6"/>
                      </a:solidFill>
                      <a:prstDash val="solid"/>
                      <a:round/>
                      <a:headEnd type="none" w="med" len="med"/>
                      <a:tailEnd type="none" w="med" len="med"/>
                    </a:lnL>
                    <a:lnR w="12700" cmpd="sng">
                      <a:solidFill>
                        <a:srgbClr val="FFFFFF"/>
                      </a:solidFill>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688C38"/>
                    </a:solidFill>
                  </a:tcPr>
                </a:tc>
                <a:tc>
                  <a:txBody>
                    <a:bodyPr/>
                    <a:lstStyle>
                      <a:lvl1pPr marL="0" algn="l" defTabSz="914378" rtl="0" eaLnBrk="1" latinLnBrk="0" hangingPunct="1">
                        <a:defRPr sz="1800" b="1" kern="1200">
                          <a:solidFill>
                            <a:schemeClr val="lt1"/>
                          </a:solidFill>
                          <a:latin typeface="Arial"/>
                        </a:defRPr>
                      </a:lvl1pPr>
                      <a:lvl2pPr marL="457189" algn="l" defTabSz="914378" rtl="0" eaLnBrk="1" latinLnBrk="0" hangingPunct="1">
                        <a:defRPr sz="1800" b="1" kern="1200">
                          <a:solidFill>
                            <a:schemeClr val="lt1"/>
                          </a:solidFill>
                          <a:latin typeface="Arial"/>
                        </a:defRPr>
                      </a:lvl2pPr>
                      <a:lvl3pPr marL="914378" algn="l" defTabSz="914378" rtl="0" eaLnBrk="1" latinLnBrk="0" hangingPunct="1">
                        <a:defRPr sz="1800" b="1" kern="1200">
                          <a:solidFill>
                            <a:schemeClr val="lt1"/>
                          </a:solidFill>
                          <a:latin typeface="Arial"/>
                        </a:defRPr>
                      </a:lvl3pPr>
                      <a:lvl4pPr marL="1371566" algn="l" defTabSz="914378" rtl="0" eaLnBrk="1" latinLnBrk="0" hangingPunct="1">
                        <a:defRPr sz="1800" b="1" kern="1200">
                          <a:solidFill>
                            <a:schemeClr val="lt1"/>
                          </a:solidFill>
                          <a:latin typeface="Arial"/>
                        </a:defRPr>
                      </a:lvl4pPr>
                      <a:lvl5pPr marL="1828754" algn="l" defTabSz="914378" rtl="0" eaLnBrk="1" latinLnBrk="0" hangingPunct="1">
                        <a:defRPr sz="1800" b="1" kern="1200">
                          <a:solidFill>
                            <a:schemeClr val="lt1"/>
                          </a:solidFill>
                          <a:latin typeface="Arial"/>
                        </a:defRPr>
                      </a:lvl5pPr>
                      <a:lvl6pPr marL="2285943" algn="l" defTabSz="914378" rtl="0" eaLnBrk="1" latinLnBrk="0" hangingPunct="1">
                        <a:defRPr sz="1800" b="1" kern="1200">
                          <a:solidFill>
                            <a:schemeClr val="lt1"/>
                          </a:solidFill>
                          <a:latin typeface="Arial"/>
                        </a:defRPr>
                      </a:lvl6pPr>
                      <a:lvl7pPr marL="2743132" algn="l" defTabSz="914378" rtl="0" eaLnBrk="1" latinLnBrk="0" hangingPunct="1">
                        <a:defRPr sz="1800" b="1" kern="1200">
                          <a:solidFill>
                            <a:schemeClr val="lt1"/>
                          </a:solidFill>
                          <a:latin typeface="Arial"/>
                        </a:defRPr>
                      </a:lvl7pPr>
                      <a:lvl8pPr marL="3200320" algn="l" defTabSz="914378" rtl="0" eaLnBrk="1" latinLnBrk="0" hangingPunct="1">
                        <a:defRPr sz="1800" b="1" kern="1200">
                          <a:solidFill>
                            <a:schemeClr val="lt1"/>
                          </a:solidFill>
                          <a:latin typeface="Arial"/>
                        </a:defRPr>
                      </a:lvl8pPr>
                      <a:lvl9pPr marL="3657509" algn="l" defTabSz="914378" rtl="0" eaLnBrk="1" latinLnBrk="0" hangingPunct="1">
                        <a:defRPr sz="1800" b="1" kern="1200">
                          <a:solidFill>
                            <a:schemeClr val="lt1"/>
                          </a:solidFill>
                          <a:latin typeface="Arial"/>
                        </a:defRPr>
                      </a:lvl9pPr>
                    </a:lstStyle>
                    <a:p>
                      <a:pPr algn="ctr"/>
                      <a:r>
                        <a:rPr lang="en-US" sz="1300" b="1" i="0" kern="1200" dirty="0">
                          <a:solidFill>
                            <a:schemeClr val="tx1"/>
                          </a:solidFill>
                          <a:latin typeface="Arial" panose="020B0604020202020204" pitchFamily="34" charset="0"/>
                          <a:ea typeface="+mn-ea"/>
                          <a:cs typeface="Arial" panose="020B0604020202020204" pitchFamily="34" charset="0"/>
                        </a:rPr>
                        <a:t>Hospitalized Not on O</a:t>
                      </a:r>
                      <a:r>
                        <a:rPr lang="en-US" sz="1300" b="1" i="0" kern="1200" baseline="-25000" dirty="0">
                          <a:solidFill>
                            <a:schemeClr val="tx1"/>
                          </a:solidFill>
                          <a:latin typeface="Arial" panose="020B0604020202020204" pitchFamily="34" charset="0"/>
                          <a:ea typeface="+mn-ea"/>
                          <a:cs typeface="Arial" panose="020B0604020202020204" pitchFamily="34" charset="0"/>
                        </a:rPr>
                        <a:t>2</a:t>
                      </a:r>
                      <a:endParaRPr lang="en-US" sz="1300" b="1" i="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688C38">
                        <a:lumMod val="40000"/>
                        <a:lumOff val="60000"/>
                      </a:srgbClr>
                    </a:solidFill>
                  </a:tcPr>
                </a:tc>
                <a:tc gridSpan="2">
                  <a:txBody>
                    <a:bodyPr/>
                    <a:lstStyle/>
                    <a:p>
                      <a:pPr algn="ctr"/>
                      <a:r>
                        <a:rPr lang="en-US" sz="1300" b="1" i="0" kern="1200" dirty="0">
                          <a:solidFill>
                            <a:schemeClr val="tx1"/>
                          </a:solidFill>
                          <a:latin typeface="Arial" panose="020B0604020202020204" pitchFamily="34" charset="0"/>
                          <a:ea typeface="+mn-ea"/>
                          <a:cs typeface="Arial" panose="020B0604020202020204" pitchFamily="34" charset="0"/>
                        </a:rPr>
                        <a:t>Hospitalized on O</a:t>
                      </a:r>
                      <a:r>
                        <a:rPr lang="en-US" sz="1300" b="1" i="0" kern="1200" baseline="-25000" dirty="0">
                          <a:solidFill>
                            <a:schemeClr val="tx1"/>
                          </a:solidFill>
                          <a:latin typeface="Arial" panose="020B0604020202020204" pitchFamily="34" charset="0"/>
                          <a:ea typeface="+mn-ea"/>
                          <a:cs typeface="Arial" panose="020B0604020202020204" pitchFamily="34" charset="0"/>
                        </a:rPr>
                        <a:t>2</a:t>
                      </a:r>
                      <a:endParaRPr lang="en-US" sz="1300" b="1" i="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EED454"/>
                    </a:solidFill>
                  </a:tcPr>
                </a:tc>
                <a:tc hMerge="1">
                  <a:txBody>
                    <a:bodyPr/>
                    <a:lstStyle/>
                    <a:p>
                      <a:endParaRPr lang="en-US"/>
                    </a:p>
                  </a:txBody>
                  <a:tcPr>
                    <a:lnL w="12700" cap="flat" cmpd="sng" algn="ctr">
                      <a:solidFill>
                        <a:srgbClr val="FFFFFF"/>
                      </a:solidFill>
                      <a:prstDash val="solid"/>
                      <a:round/>
                      <a:headEnd type="none" w="med" len="med"/>
                      <a:tailEnd type="none" w="med" len="med"/>
                    </a:lnL>
                  </a:tcPr>
                </a:tc>
                <a:tc>
                  <a:txBody>
                    <a:bodyPr/>
                    <a:lstStyle>
                      <a:lvl1pPr marL="0" algn="l" defTabSz="914378" rtl="0" eaLnBrk="1" latinLnBrk="0" hangingPunct="1">
                        <a:defRPr sz="1800" b="1" kern="1200">
                          <a:solidFill>
                            <a:schemeClr val="lt1"/>
                          </a:solidFill>
                          <a:latin typeface="Arial"/>
                        </a:defRPr>
                      </a:lvl1pPr>
                      <a:lvl2pPr marL="457189" algn="l" defTabSz="914378" rtl="0" eaLnBrk="1" latinLnBrk="0" hangingPunct="1">
                        <a:defRPr sz="1800" b="1" kern="1200">
                          <a:solidFill>
                            <a:schemeClr val="lt1"/>
                          </a:solidFill>
                          <a:latin typeface="Arial"/>
                        </a:defRPr>
                      </a:lvl2pPr>
                      <a:lvl3pPr marL="914378" algn="l" defTabSz="914378" rtl="0" eaLnBrk="1" latinLnBrk="0" hangingPunct="1">
                        <a:defRPr sz="1800" b="1" kern="1200">
                          <a:solidFill>
                            <a:schemeClr val="lt1"/>
                          </a:solidFill>
                          <a:latin typeface="Arial"/>
                        </a:defRPr>
                      </a:lvl3pPr>
                      <a:lvl4pPr marL="1371566" algn="l" defTabSz="914378" rtl="0" eaLnBrk="1" latinLnBrk="0" hangingPunct="1">
                        <a:defRPr sz="1800" b="1" kern="1200">
                          <a:solidFill>
                            <a:schemeClr val="lt1"/>
                          </a:solidFill>
                          <a:latin typeface="Arial"/>
                        </a:defRPr>
                      </a:lvl4pPr>
                      <a:lvl5pPr marL="1828754" algn="l" defTabSz="914378" rtl="0" eaLnBrk="1" latinLnBrk="0" hangingPunct="1">
                        <a:defRPr sz="1800" b="1" kern="1200">
                          <a:solidFill>
                            <a:schemeClr val="lt1"/>
                          </a:solidFill>
                          <a:latin typeface="Arial"/>
                        </a:defRPr>
                      </a:lvl5pPr>
                      <a:lvl6pPr marL="2285943" algn="l" defTabSz="914378" rtl="0" eaLnBrk="1" latinLnBrk="0" hangingPunct="1">
                        <a:defRPr sz="1800" b="1" kern="1200">
                          <a:solidFill>
                            <a:schemeClr val="lt1"/>
                          </a:solidFill>
                          <a:latin typeface="Arial"/>
                        </a:defRPr>
                      </a:lvl6pPr>
                      <a:lvl7pPr marL="2743132" algn="l" defTabSz="914378" rtl="0" eaLnBrk="1" latinLnBrk="0" hangingPunct="1">
                        <a:defRPr sz="1800" b="1" kern="1200">
                          <a:solidFill>
                            <a:schemeClr val="lt1"/>
                          </a:solidFill>
                          <a:latin typeface="Arial"/>
                        </a:defRPr>
                      </a:lvl7pPr>
                      <a:lvl8pPr marL="3200320" algn="l" defTabSz="914378" rtl="0" eaLnBrk="1" latinLnBrk="0" hangingPunct="1">
                        <a:defRPr sz="1800" b="1" kern="1200">
                          <a:solidFill>
                            <a:schemeClr val="lt1"/>
                          </a:solidFill>
                          <a:latin typeface="Arial"/>
                        </a:defRPr>
                      </a:lvl8pPr>
                      <a:lvl9pPr marL="3657509" algn="l" defTabSz="914378" rtl="0" eaLnBrk="1" latinLnBrk="0" hangingPunct="1">
                        <a:defRPr sz="1800" b="1" kern="1200">
                          <a:solidFill>
                            <a:schemeClr val="lt1"/>
                          </a:solidFill>
                          <a:latin typeface="Arial"/>
                        </a:defRPr>
                      </a:lvl9pPr>
                    </a:lstStyle>
                    <a:p>
                      <a:pPr marL="0" algn="ctr" defTabSz="914400" rtl="0" eaLnBrk="1" latinLnBrk="0" hangingPunct="1"/>
                      <a:r>
                        <a:rPr lang="en-US" sz="1300" b="1" i="0" kern="1200" dirty="0">
                          <a:solidFill>
                            <a:schemeClr val="tx1"/>
                          </a:solidFill>
                          <a:latin typeface="Arial" panose="020B0604020202020204" pitchFamily="34" charset="0"/>
                          <a:ea typeface="+mn-ea"/>
                          <a:cs typeface="Arial" panose="020B0604020202020204" pitchFamily="34" charset="0"/>
                        </a:rPr>
                        <a:t>Hospitalized on IMV or ECMO</a:t>
                      </a:r>
                      <a:endParaRPr lang="en-US" sz="1300" b="1" i="0" dirty="0">
                        <a:solidFill>
                          <a:schemeClr val="tx1"/>
                        </a:solidFill>
                        <a:latin typeface="Arial" panose="020B0604020202020204" pitchFamily="34" charset="0"/>
                        <a:cs typeface="Arial" panose="020B0604020202020204" pitchFamily="34" charset="0"/>
                      </a:endParaRPr>
                    </a:p>
                  </a:txBody>
                  <a:tcPr anchor="ctr">
                    <a:lnL w="12700" cmpd="sng">
                      <a:solidFill>
                        <a:srgbClr val="FFFFFF"/>
                      </a:solidFill>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625547816"/>
                  </a:ext>
                </a:extLst>
              </a:tr>
              <a:tr h="728133">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kern="1200" dirty="0">
                          <a:solidFill>
                            <a:schemeClr val="tx1"/>
                          </a:solidFill>
                          <a:latin typeface="Arial" panose="020B0604020202020204" pitchFamily="34" charset="0"/>
                          <a:ea typeface="+mn-ea"/>
                          <a:cs typeface="Arial" panose="020B0604020202020204" pitchFamily="34" charset="0"/>
                        </a:rPr>
                        <a:t>WHO</a:t>
                      </a:r>
                      <a:r>
                        <a:rPr lang="en-US" sz="1300" b="0" kern="1200" baseline="30000" dirty="0">
                          <a:solidFill>
                            <a:schemeClr val="tx1"/>
                          </a:solidFill>
                          <a:latin typeface="Arial" panose="020B0604020202020204" pitchFamily="34" charset="0"/>
                          <a:ea typeface="+mn-ea"/>
                          <a:cs typeface="Arial" panose="020B0604020202020204" pitchFamily="34" charset="0"/>
                        </a:rPr>
                        <a:t>1</a:t>
                      </a: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indent="0" algn="ctr">
                        <a:spcBef>
                          <a:spcPts val="400"/>
                        </a:spcBef>
                        <a:buFont typeface="Arial" panose="020B0604020202020204" pitchFamily="34" charset="0"/>
                        <a:buNone/>
                      </a:pPr>
                      <a:r>
                        <a:rPr lang="en-US" sz="1300" b="1" kern="1200" dirty="0">
                          <a:solidFill>
                            <a:schemeClr val="tx1"/>
                          </a:solidFill>
                          <a:latin typeface="Arial" panose="020B0604020202020204" pitchFamily="34" charset="0"/>
                          <a:ea typeface="+mn-ea"/>
                          <a:cs typeface="Arial" panose="020B0604020202020204" pitchFamily="34" charset="0"/>
                        </a:rPr>
                        <a:t>RDV</a:t>
                      </a:r>
                    </a:p>
                    <a:p>
                      <a:pPr marL="0" indent="0" algn="ctr">
                        <a:spcBef>
                          <a:spcPts val="400"/>
                        </a:spcBef>
                        <a:buFont typeface="Arial" panose="020B0604020202020204" pitchFamily="34" charset="0"/>
                        <a:buNone/>
                      </a:pPr>
                      <a:r>
                        <a:rPr lang="en-US" sz="1200" b="0" i="1" kern="1200" dirty="0">
                          <a:solidFill>
                            <a:schemeClr val="tx1"/>
                          </a:solidFill>
                          <a:latin typeface="Arial" panose="020B0604020202020204" pitchFamily="34" charset="0"/>
                          <a:ea typeface="+mn-ea"/>
                          <a:cs typeface="Arial" panose="020B0604020202020204" pitchFamily="34" charset="0"/>
                        </a:rPr>
                        <a:t>Non-severe patients at highest risk of hospitalization</a:t>
                      </a: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gridSpan="3">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kern="1200" dirty="0">
                          <a:solidFill>
                            <a:schemeClr val="tx1"/>
                          </a:solidFill>
                          <a:latin typeface="Arial" panose="020B0604020202020204" pitchFamily="34" charset="0"/>
                          <a:ea typeface="+mn-ea"/>
                          <a:cs typeface="Arial" panose="020B0604020202020204" pitchFamily="34" charset="0"/>
                        </a:rPr>
                        <a:t>RDV</a:t>
                      </a:r>
                    </a:p>
                    <a:p>
                      <a:pPr algn="ctr"/>
                      <a:r>
                        <a:rPr lang="en-US" sz="1200" b="0" i="1" kern="1200" dirty="0">
                          <a:solidFill>
                            <a:schemeClr val="tx1"/>
                          </a:solidFill>
                          <a:latin typeface="Arial" panose="020B0604020202020204" pitchFamily="34" charset="0"/>
                          <a:ea typeface="+mn-ea"/>
                          <a:cs typeface="Arial" panose="020B0604020202020204" pitchFamily="34" charset="0"/>
                        </a:rPr>
                        <a:t>Patients with severe COVID-19</a:t>
                      </a:r>
                    </a:p>
                  </a:txBody>
                  <a:tcPr anchor="ctr">
                    <a:lnL w="12700" cap="flat" cmpd="sng" algn="ctr">
                      <a:solidFill>
                        <a:srgbClr val="C6CAC6"/>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hMerge="1">
                  <a:txBody>
                    <a:bodyPr/>
                    <a:lstStyle/>
                    <a:p>
                      <a:endParaRPr lang="es-ES"/>
                    </a:p>
                  </a:txBody>
                  <a:tcPr/>
                </a:tc>
                <a:tc hMerge="1">
                  <a:txBody>
                    <a:bodyPr/>
                    <a:lstStyle/>
                    <a:p>
                      <a:endParaRPr lang="en-US"/>
                    </a:p>
                  </a:txBody>
                  <a:tcPr>
                    <a:lnL w="12700" cap="flat" cmpd="sng" algn="ctr">
                      <a:solidFill>
                        <a:srgbClr val="FFFFFF">
                          <a:lumMod val="75000"/>
                        </a:srgbClr>
                      </a:solidFill>
                      <a:prstDash val="solid"/>
                      <a:round/>
                      <a:headEnd type="none" w="med" len="med"/>
                      <a:tailEnd type="none" w="med" len="med"/>
                    </a:ln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300" b="1" kern="1200" dirty="0">
                          <a:solidFill>
                            <a:schemeClr val="tx1"/>
                          </a:solidFill>
                          <a:latin typeface="Arial" panose="020B0604020202020204" pitchFamily="34" charset="0"/>
                          <a:ea typeface="+mn-ea"/>
                          <a:cs typeface="Arial" panose="020B0604020202020204" pitchFamily="34" charset="0"/>
                        </a:rPr>
                        <a:t>Not recommended</a:t>
                      </a:r>
                    </a:p>
                    <a:p>
                      <a:pPr algn="ctr"/>
                      <a:r>
                        <a:rPr lang="en-US" sz="1200" b="0" i="1" kern="1200" dirty="0">
                          <a:solidFill>
                            <a:schemeClr val="tx1"/>
                          </a:solidFill>
                          <a:latin typeface="Arial" panose="020B0604020202020204" pitchFamily="34" charset="0"/>
                          <a:ea typeface="+mn-ea"/>
                          <a:cs typeface="Arial" panose="020B0604020202020204" pitchFamily="34" charset="0"/>
                        </a:rPr>
                        <a:t>Patients with critical COVID-19</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extLst>
                  <a:ext uri="{0D108BD9-81ED-4DB2-BD59-A6C34878D82A}">
                    <a16:rowId xmlns:a16="http://schemas.microsoft.com/office/drawing/2014/main" val="3707009129"/>
                  </a:ext>
                </a:extLst>
              </a:tr>
              <a:tr h="1871545">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kern="1200" dirty="0">
                          <a:solidFill>
                            <a:schemeClr val="tx1"/>
                          </a:solidFill>
                          <a:latin typeface="Arial" panose="020B0604020202020204" pitchFamily="34" charset="0"/>
                          <a:ea typeface="+mn-ea"/>
                          <a:cs typeface="Arial" panose="020B0604020202020204" pitchFamily="34" charset="0"/>
                        </a:rPr>
                        <a:t>NIH</a:t>
                      </a:r>
                      <a:r>
                        <a:rPr lang="en-US" sz="1300" b="0" kern="1200" baseline="30000" dirty="0">
                          <a:solidFill>
                            <a:schemeClr val="tx1"/>
                          </a:solidFill>
                          <a:latin typeface="Arial" panose="020B0604020202020204" pitchFamily="34" charset="0"/>
                          <a:ea typeface="+mn-ea"/>
                          <a:cs typeface="Arial" panose="020B0604020202020204" pitchFamily="34" charset="0"/>
                        </a:rPr>
                        <a:t>2</a:t>
                      </a:r>
                      <a:endParaRPr lang="en-US" sz="13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indent="0" algn="ctr" defTabSz="914400" rtl="0" eaLnBrk="1" latinLnBrk="0" hangingPunct="1">
                        <a:spcBef>
                          <a:spcPts val="400"/>
                        </a:spcBef>
                        <a:buFont typeface="Arial" panose="020B0604020202020204" pitchFamily="34" charset="0"/>
                        <a:buNone/>
                      </a:pPr>
                      <a:r>
                        <a:rPr lang="en-US" altLang="zh-HK" sz="1200" b="1" i="0" kern="1200" dirty="0">
                          <a:solidFill>
                            <a:schemeClr val="tx1"/>
                          </a:solidFill>
                          <a:latin typeface="Arial" panose="020B0604020202020204" pitchFamily="34" charset="0"/>
                          <a:ea typeface="+mn-ea"/>
                          <a:cs typeface="Arial" panose="020B0604020202020204" pitchFamily="34" charset="0"/>
                        </a:rPr>
                        <a:t>RDV</a:t>
                      </a:r>
                    </a:p>
                    <a:p>
                      <a:pPr marL="0" indent="0" algn="ctr" rtl="0" eaLnBrk="1" latinLnBrk="0" hangingPunct="1">
                        <a:spcBef>
                          <a:spcPts val="400"/>
                        </a:spcBef>
                        <a:buFont typeface="Arial" panose="020B0604020202020204" pitchFamily="34" charset="0"/>
                        <a:buNone/>
                      </a:pPr>
                      <a:r>
                        <a:rPr lang="en-US" altLang="zh-HK" sz="1100" b="0" i="1" kern="1200" dirty="0">
                          <a:solidFill>
                            <a:schemeClr val="tx1"/>
                          </a:solidFill>
                          <a:latin typeface="Arial" panose="020B0604020202020204" pitchFamily="34" charset="0"/>
                          <a:ea typeface="+mn-ea"/>
                          <a:cs typeface="Arial" panose="020B0604020202020204" pitchFamily="34" charset="0"/>
                        </a:rPr>
                        <a:t>Mild-moderate patients at high risk of disease progression</a:t>
                      </a:r>
                    </a:p>
                    <a:p>
                      <a:pPr marL="0" indent="0" algn="ctr" rtl="0" eaLnBrk="1" latinLnBrk="0" hangingPunct="1">
                        <a:spcBef>
                          <a:spcPts val="400"/>
                        </a:spcBef>
                        <a:buFont typeface="Arial" panose="020B0604020202020204" pitchFamily="34" charset="0"/>
                        <a:buNone/>
                      </a:pPr>
                      <a:r>
                        <a:rPr lang="en-US" altLang="zh-HK" sz="1100" b="0" i="1" kern="1200" dirty="0">
                          <a:solidFill>
                            <a:schemeClr val="tx1"/>
                          </a:solidFill>
                          <a:latin typeface="Arial" panose="020B0604020202020204" pitchFamily="34" charset="0"/>
                          <a:ea typeface="+mn-ea"/>
                          <a:cs typeface="Arial" panose="020B0604020202020204" pitchFamily="34" charset="0"/>
                        </a:rPr>
                        <a:t>For patients hospitalized for reasons other than COVID-19 and with mild to moderate COVID-19 who are at high risk of progressing to severe COVID-19, they should be managed as non-hospitalized patients with COVID-19.</a:t>
                      </a:r>
                      <a:endParaRPr lang="en-US" altLang="zh-HK" sz="300" b="0" i="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indent="0" algn="ctr" defTabSz="914400" rtl="0" eaLnBrk="1" latinLnBrk="0" hangingPunct="1">
                        <a:spcBef>
                          <a:spcPts val="400"/>
                        </a:spcBef>
                        <a:buFont typeface="Arial" panose="020B0604020202020204" pitchFamily="34" charset="0"/>
                        <a:buNone/>
                      </a:pPr>
                      <a:r>
                        <a:rPr lang="en-US" altLang="zh-HK" sz="1200" b="1" i="0" kern="1200" noProof="0" dirty="0">
                          <a:solidFill>
                            <a:schemeClr val="tx1"/>
                          </a:solidFill>
                          <a:latin typeface="Arial" panose="020B0604020202020204" pitchFamily="34" charset="0"/>
                          <a:ea typeface="+mn-ea"/>
                          <a:cs typeface="Arial" panose="020B0604020202020204" pitchFamily="34" charset="0"/>
                        </a:rPr>
                        <a:t>RDV</a:t>
                      </a:r>
                    </a:p>
                    <a:p>
                      <a:pPr marL="0" indent="0" algn="ctr" defTabSz="914400" rtl="0" eaLnBrk="1" latinLnBrk="0" hangingPunct="1">
                        <a:spcBef>
                          <a:spcPts val="400"/>
                        </a:spcBef>
                        <a:buFont typeface="Arial" panose="020B0604020202020204" pitchFamily="34" charset="0"/>
                        <a:buNone/>
                      </a:pPr>
                      <a:r>
                        <a:rPr lang="en-US" altLang="zh-HK" sz="1100" b="0" i="1" kern="1200" noProof="0" dirty="0">
                          <a:solidFill>
                            <a:schemeClr val="tx1"/>
                          </a:solidFill>
                          <a:latin typeface="Arial" panose="020B0604020202020204" pitchFamily="34" charset="0"/>
                          <a:ea typeface="+mn-ea"/>
                          <a:cs typeface="Arial" panose="020B0604020202020204" pitchFamily="34" charset="0"/>
                        </a:rPr>
                        <a:t>Patients who are at high risk of progressing to severe COVID-19</a:t>
                      </a:r>
                      <a:endParaRPr lang="en-US" altLang="zh-HK" sz="12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altLang="zh-HK" sz="1100" b="0" i="0" kern="1200">
                          <a:solidFill>
                            <a:schemeClr val="tx1"/>
                          </a:solidFill>
                          <a:latin typeface="Arial" panose="020B0604020202020204" pitchFamily="34" charset="0"/>
                          <a:ea typeface="+mn-ea"/>
                          <a:cs typeface="Arial" panose="020B0604020202020204" pitchFamily="34" charset="0"/>
                        </a:rPr>
                        <a:t>Low-flow </a:t>
                      </a:r>
                      <a:endParaRPr lang="en-US" sz="1100" b="0" i="0" kern="1200">
                        <a:solidFill>
                          <a:schemeClr val="tx1"/>
                        </a:solidFill>
                        <a:latin typeface="Arial" panose="020B0604020202020204" pitchFamily="34" charset="0"/>
                        <a:ea typeface="+mn-ea"/>
                        <a:cs typeface="Arial" panose="020B0604020202020204" pitchFamily="34" charset="0"/>
                      </a:endParaRPr>
                    </a:p>
                    <a:p>
                      <a:pPr algn="ctr"/>
                      <a:endParaRPr lang="en-US" sz="1200" b="1" i="0">
                        <a:solidFill>
                          <a:schemeClr val="tx1"/>
                        </a:solidFill>
                        <a:latin typeface="Arial" panose="020B0604020202020204" pitchFamily="34" charset="0"/>
                        <a:cs typeface="Arial" panose="020B0604020202020204" pitchFamily="34" charset="0"/>
                      </a:endParaRPr>
                    </a:p>
                    <a:p>
                      <a:pPr algn="ctr"/>
                      <a:r>
                        <a:rPr lang="en-US" sz="1200" b="1" i="0">
                          <a:solidFill>
                            <a:schemeClr val="tx1"/>
                          </a:solidFill>
                          <a:latin typeface="Arial" panose="020B0604020202020204" pitchFamily="34" charset="0"/>
                          <a:cs typeface="Arial" panose="020B0604020202020204" pitchFamily="34" charset="0"/>
                        </a:rPr>
                        <a:t>RDV</a:t>
                      </a:r>
                      <a:r>
                        <a:rPr lang="en-US" altLang="zh-TW" sz="1200" b="1" i="0" baseline="30000">
                          <a:solidFill>
                            <a:schemeClr val="tx1"/>
                          </a:solidFill>
                          <a:latin typeface="Arial" panose="020B0604020202020204" pitchFamily="34" charset="0"/>
                          <a:cs typeface="Arial" panose="020B0604020202020204" pitchFamily="34" charset="0"/>
                        </a:rPr>
                        <a:t>@</a:t>
                      </a:r>
                      <a:endParaRPr lang="en-US" sz="1200" b="1" i="0" baseline="30000">
                        <a:solidFill>
                          <a:schemeClr val="tx1"/>
                        </a:solidFill>
                        <a:latin typeface="Arial" panose="020B0604020202020204" pitchFamily="34" charset="0"/>
                        <a:cs typeface="Arial" panose="020B0604020202020204" pitchFamily="34" charset="0"/>
                      </a:endParaRPr>
                    </a:p>
                    <a:p>
                      <a:pPr marL="0" marR="0" lvl="0" indent="0" algn="ctr" rtl="0" eaLnBrk="1" fontAlgn="auto" latinLnBrk="0" hangingPunct="1">
                        <a:lnSpc>
                          <a:spcPct val="100000"/>
                        </a:lnSpc>
                        <a:spcBef>
                          <a:spcPts val="0"/>
                        </a:spcBef>
                        <a:spcAft>
                          <a:spcPts val="0"/>
                        </a:spcAft>
                        <a:buClrTx/>
                        <a:buSzTx/>
                        <a:buFontTx/>
                        <a:buNone/>
                      </a:pPr>
                      <a:r>
                        <a:rPr lang="en-US" sz="1100" b="0" i="1" kern="1200">
                          <a:solidFill>
                            <a:schemeClr val="tx1"/>
                          </a:solidFill>
                          <a:latin typeface="Arial" panose="020B0604020202020204" pitchFamily="34" charset="0"/>
                          <a:ea typeface="+mn-ea"/>
                          <a:cs typeface="Arial" panose="020B0604020202020204" pitchFamily="34" charset="0"/>
                        </a:rPr>
                        <a:t>Patient requires minimal O</a:t>
                      </a:r>
                      <a:r>
                        <a:rPr lang="en-US" sz="1100" b="0" i="1" kern="1200" baseline="-25000">
                          <a:solidFill>
                            <a:schemeClr val="tx1"/>
                          </a:solidFill>
                          <a:latin typeface="Arial" panose="020B0604020202020204" pitchFamily="34" charset="0"/>
                          <a:ea typeface="+mn-ea"/>
                          <a:cs typeface="Arial" panose="020B0604020202020204" pitchFamily="34" charset="0"/>
                        </a:rPr>
                        <a:t>2</a:t>
                      </a:r>
                    </a:p>
                    <a:p>
                      <a:pPr algn="ctr"/>
                      <a:endParaRPr lang="en-US" sz="400" b="1" i="0">
                        <a:solidFill>
                          <a:schemeClr val="tx1"/>
                        </a:solidFill>
                        <a:latin typeface="Arial" panose="020B0604020202020204" pitchFamily="34" charset="0"/>
                        <a:cs typeface="Arial" panose="020B0604020202020204" pitchFamily="34" charset="0"/>
                      </a:endParaRPr>
                    </a:p>
                    <a:p>
                      <a:pPr algn="ctr"/>
                      <a:endParaRPr lang="en-US" sz="1200" b="1" i="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solidFill>
                            <a:schemeClr val="tx1"/>
                          </a:solidFill>
                          <a:latin typeface="Arial" panose="020B0604020202020204" pitchFamily="34" charset="0"/>
                          <a:cs typeface="Arial" panose="020B0604020202020204" pitchFamily="34" charset="0"/>
                        </a:rPr>
                        <a:t>RDV</a:t>
                      </a:r>
                      <a:r>
                        <a:rPr lang="en-US" altLang="zh-TW" sz="1200" b="1" i="0" baseline="30000">
                          <a:solidFill>
                            <a:schemeClr val="tx1"/>
                          </a:solidFill>
                          <a:latin typeface="Arial" panose="020B0604020202020204" pitchFamily="34" charset="0"/>
                          <a:cs typeface="Arial" panose="020B0604020202020204" pitchFamily="34" charset="0"/>
                        </a:rPr>
                        <a:t>@</a:t>
                      </a:r>
                      <a:r>
                        <a:rPr lang="en-US" sz="1200" b="1" i="0">
                          <a:solidFill>
                            <a:schemeClr val="tx1"/>
                          </a:solidFill>
                          <a:latin typeface="Arial" panose="020B0604020202020204" pitchFamily="34" charset="0"/>
                          <a:cs typeface="Arial" panose="020B0604020202020204" pitchFamily="34" charset="0"/>
                        </a:rPr>
                        <a:t> + DEX</a:t>
                      </a:r>
                    </a:p>
                    <a:p>
                      <a:pPr lvl="0" algn="ctr">
                        <a:buNone/>
                      </a:pPr>
                      <a:r>
                        <a:rPr lang="en-US" sz="1100" b="0" i="1">
                          <a:solidFill>
                            <a:schemeClr val="tx1"/>
                          </a:solidFill>
                          <a:latin typeface="Arial" panose="020B0604020202020204" pitchFamily="34" charset="0"/>
                          <a:cs typeface="Arial" panose="020B0604020202020204" pitchFamily="34" charset="0"/>
                        </a:rPr>
                        <a:t>Add BARI or TOCI to above regimen to patients with rapidly increasing oxygen needs and systemic inflammation.</a:t>
                      </a:r>
                      <a:endParaRPr lang="en-US" altLang="zh-HK" sz="12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6CAC6"/>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100" b="0" i="0" kern="1200" dirty="0">
                          <a:solidFill>
                            <a:schemeClr val="tx1"/>
                          </a:solidFill>
                          <a:latin typeface="Arial" panose="020B0604020202020204" pitchFamily="34" charset="0"/>
                          <a:ea typeface="+mn-ea"/>
                          <a:cs typeface="Arial" panose="020B0604020202020204" pitchFamily="34" charset="0"/>
                        </a:rPr>
                        <a:t>High-flow/NIV</a:t>
                      </a:r>
                    </a:p>
                    <a:p>
                      <a:pPr algn="l"/>
                      <a:endParaRPr lang="en-US" sz="1200" i="0" kern="1200" dirty="0">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200" b="1" i="0" kern="1200" dirty="0">
                          <a:solidFill>
                            <a:schemeClr val="tx1"/>
                          </a:solidFill>
                          <a:latin typeface="Arial" panose="020B0604020202020204" pitchFamily="34" charset="0"/>
                          <a:ea typeface="+mn-ea"/>
                          <a:cs typeface="Arial" panose="020B0604020202020204" pitchFamily="34" charset="0"/>
                        </a:rPr>
                        <a:t>DEX</a:t>
                      </a:r>
                    </a:p>
                    <a:p>
                      <a:pPr marL="0" marR="0" lvl="0" indent="0" algn="ctr" rtl="0" eaLnBrk="1" fontAlgn="auto" latinLnBrk="0" hangingPunct="1">
                        <a:lnSpc>
                          <a:spcPct val="100000"/>
                        </a:lnSpc>
                        <a:spcBef>
                          <a:spcPts val="0"/>
                        </a:spcBef>
                        <a:spcAft>
                          <a:spcPts val="0"/>
                        </a:spcAft>
                        <a:buClrTx/>
                        <a:buSzTx/>
                        <a:buFontTx/>
                        <a:buNone/>
                      </a:pPr>
                      <a:r>
                        <a:rPr lang="en-US" altLang="zh-HK" sz="400" b="0" i="0" kern="1200" dirty="0">
                          <a:solidFill>
                            <a:schemeClr val="tx1"/>
                          </a:solidFill>
                          <a:latin typeface="Arial" panose="020B0604020202020204" pitchFamily="34" charset="0"/>
                          <a:ea typeface="+mn-ea"/>
                          <a:cs typeface="Arial" panose="020B0604020202020204" pitchFamily="34" charset="0"/>
                        </a:rPr>
                        <a:t> </a:t>
                      </a:r>
                      <a:r>
                        <a:rPr lang="en-US" altLang="zh-HK" sz="400" b="1" i="0" kern="1200" dirty="0">
                          <a:solidFill>
                            <a:schemeClr val="tx1"/>
                          </a:solidFill>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1100" b="0" i="1" kern="1200" dirty="0">
                        <a:solidFill>
                          <a:schemeClr val="tx1"/>
                        </a:solidFill>
                        <a:latin typeface="Arial" panose="020B0604020202020204" pitchFamily="34" charset="0"/>
                        <a:ea typeface="+mn-ea"/>
                        <a:cs typeface="Arial" panose="020B0604020202020204" pitchFamily="34" charset="0"/>
                      </a:endParaRPr>
                    </a:p>
                    <a:p>
                      <a:pPr marL="0" marR="0" lvl="0" indent="0" algn="ctr" rtl="0" eaLnBrk="1" fontAlgn="auto" latinLnBrk="0" hangingPunct="1">
                        <a:lnSpc>
                          <a:spcPct val="100000"/>
                        </a:lnSpc>
                        <a:spcBef>
                          <a:spcPts val="0"/>
                        </a:spcBef>
                        <a:spcAft>
                          <a:spcPts val="0"/>
                        </a:spcAft>
                        <a:buClrTx/>
                        <a:buSzTx/>
                        <a:buFontTx/>
                        <a:buNone/>
                      </a:pPr>
                      <a:r>
                        <a:rPr lang="en-US" altLang="zh-HK" sz="1200" b="1" i="0" kern="1200" dirty="0">
                          <a:solidFill>
                            <a:schemeClr val="tx1"/>
                          </a:solidFill>
                          <a:latin typeface="Arial" panose="020B0604020202020204" pitchFamily="34" charset="0"/>
                          <a:ea typeface="+mn-ea"/>
                          <a:cs typeface="Arial" panose="020B0604020202020204" pitchFamily="34" charset="0"/>
                        </a:rPr>
                        <a:t> DEX + TOCI*</a:t>
                      </a:r>
                      <a:r>
                        <a:rPr lang="en-US" altLang="zh-TW" sz="1200" b="1" i="0" kern="1200" baseline="30000" dirty="0">
                          <a:solidFill>
                            <a:schemeClr val="tx1"/>
                          </a:solidFill>
                          <a:latin typeface="Arial" panose="020B0604020202020204" pitchFamily="34" charset="0"/>
                          <a:ea typeface="+mn-ea"/>
                          <a:cs typeface="Arial" panose="020B0604020202020204" pitchFamily="34" charset="0"/>
                        </a:rPr>
                        <a:t>#</a:t>
                      </a:r>
                      <a:r>
                        <a:rPr lang="en-US" altLang="zh-HK" sz="1200" b="1" i="0" kern="1200" dirty="0">
                          <a:solidFill>
                            <a:schemeClr val="tx1"/>
                          </a:solidFill>
                          <a:latin typeface="Arial" panose="020B0604020202020204" pitchFamily="34" charset="0"/>
                          <a:ea typeface="+mn-ea"/>
                          <a:cs typeface="Arial" panose="020B0604020202020204" pitchFamily="34" charset="0"/>
                        </a:rPr>
                        <a:t> </a:t>
                      </a:r>
                      <a:r>
                        <a:rPr lang="en-US" altLang="zh-HK" sz="1200" b="0" i="1" kern="1200" dirty="0">
                          <a:solidFill>
                            <a:schemeClr val="tx1"/>
                          </a:solidFill>
                          <a:latin typeface="Arial" panose="020B0604020202020204" pitchFamily="34" charset="0"/>
                          <a:ea typeface="+mn-ea"/>
                          <a:cs typeface="Arial" panose="020B0604020202020204" pitchFamily="34" charset="0"/>
                        </a:rPr>
                        <a:t>or</a:t>
                      </a:r>
                      <a:r>
                        <a:rPr lang="en-US" altLang="zh-HK" sz="1200" b="1" i="0" kern="1200" dirty="0">
                          <a:solidFill>
                            <a:schemeClr val="tx1"/>
                          </a:solidFill>
                          <a:latin typeface="Arial" panose="020B0604020202020204" pitchFamily="34" charset="0"/>
                          <a:ea typeface="+mn-ea"/>
                          <a:cs typeface="Arial" panose="020B0604020202020204" pitchFamily="34" charset="0"/>
                        </a:rPr>
                        <a:t>  </a:t>
                      </a:r>
                    </a:p>
                    <a:p>
                      <a:pPr marL="0" marR="0" lvl="0" indent="0" algn="ctr" rtl="0" eaLnBrk="1" fontAlgn="auto" latinLnBrk="0" hangingPunct="1">
                        <a:lnSpc>
                          <a:spcPct val="100000"/>
                        </a:lnSpc>
                        <a:spcBef>
                          <a:spcPts val="0"/>
                        </a:spcBef>
                        <a:spcAft>
                          <a:spcPts val="0"/>
                        </a:spcAft>
                        <a:buClrTx/>
                        <a:buSzTx/>
                        <a:buFontTx/>
                        <a:buNone/>
                      </a:pPr>
                      <a:r>
                        <a:rPr lang="en-US" altLang="zh-HK" sz="1200" b="1" i="0" kern="1200" dirty="0">
                          <a:solidFill>
                            <a:schemeClr val="tx1"/>
                          </a:solidFill>
                          <a:latin typeface="Arial" panose="020B0604020202020204" pitchFamily="34" charset="0"/>
                          <a:ea typeface="+mn-ea"/>
                          <a:cs typeface="Arial" panose="020B0604020202020204" pitchFamily="34" charset="0"/>
                        </a:rPr>
                        <a:t>DEX + BARI*</a:t>
                      </a:r>
                      <a:r>
                        <a:rPr lang="en-US" altLang="zh-TW" sz="1200" b="1" i="0" kern="1200" baseline="30000" dirty="0">
                          <a:solidFill>
                            <a:schemeClr val="tx1"/>
                          </a:solidFill>
                          <a:latin typeface="Arial" panose="020B0604020202020204" pitchFamily="34" charset="0"/>
                          <a:ea typeface="+mn-ea"/>
                          <a:cs typeface="Arial" panose="020B0604020202020204" pitchFamily="34" charset="0"/>
                        </a:rPr>
                        <a:t>#</a:t>
                      </a:r>
                      <a:r>
                        <a:rPr lang="en-US" altLang="zh-HK" sz="1200" b="1" i="0" kern="1200" dirty="0">
                          <a:solidFill>
                            <a:schemeClr val="tx1"/>
                          </a:solidFill>
                          <a:latin typeface="Arial" panose="020B0604020202020204" pitchFamily="34" charset="0"/>
                          <a:ea typeface="+mn-ea"/>
                          <a:cs typeface="Arial" panose="020B0604020202020204" pitchFamily="34" charset="0"/>
                        </a:rPr>
                        <a:t> </a:t>
                      </a:r>
                    </a:p>
                    <a:p>
                      <a:pPr marL="0" marR="0" lvl="0" indent="0" algn="ctr" rtl="0" eaLnBrk="1" fontAlgn="auto" latinLnBrk="0" hangingPunct="1">
                        <a:lnSpc>
                          <a:spcPct val="100000"/>
                        </a:lnSpc>
                        <a:spcBef>
                          <a:spcPts val="0"/>
                        </a:spcBef>
                        <a:spcAft>
                          <a:spcPts val="0"/>
                        </a:spcAft>
                        <a:buClrTx/>
                        <a:buSzTx/>
                        <a:buFontTx/>
                        <a:buNone/>
                      </a:pPr>
                      <a:r>
                        <a:rPr lang="en-US" altLang="zh-HK" sz="1100" b="0" i="1" kern="1200" dirty="0">
                          <a:solidFill>
                            <a:schemeClr val="tx1"/>
                          </a:solidFill>
                          <a:latin typeface="Arial" panose="020B0604020202020204" pitchFamily="34" charset="0"/>
                          <a:ea typeface="+mn-ea"/>
                          <a:cs typeface="Arial" panose="020B0604020202020204" pitchFamily="34" charset="0"/>
                        </a:rPr>
                        <a:t>Add </a:t>
                      </a:r>
                      <a:r>
                        <a:rPr lang="en-US" altLang="zh-HK" sz="1100" b="1" i="1" kern="1200" dirty="0">
                          <a:solidFill>
                            <a:schemeClr val="tx1"/>
                          </a:solidFill>
                          <a:latin typeface="Arial" panose="020B0604020202020204" pitchFamily="34" charset="0"/>
                          <a:ea typeface="+mn-ea"/>
                          <a:cs typeface="Arial" panose="020B0604020202020204" pitchFamily="34" charset="0"/>
                        </a:rPr>
                        <a:t>RDV</a:t>
                      </a:r>
                      <a:r>
                        <a:rPr lang="en-US" altLang="zh-HK" sz="1100" b="0" i="1" kern="1200" dirty="0">
                          <a:solidFill>
                            <a:schemeClr val="tx1"/>
                          </a:solidFill>
                          <a:latin typeface="Arial" panose="020B0604020202020204" pitchFamily="34" charset="0"/>
                          <a:ea typeface="+mn-ea"/>
                          <a:cs typeface="Arial" panose="020B0604020202020204" pitchFamily="34" charset="0"/>
                        </a:rPr>
                        <a:t> to either of the above-mentioned regimens in certain patients (i.e., immunocompromised).</a:t>
                      </a:r>
                    </a:p>
                  </a:txBody>
                  <a:tcPr>
                    <a:lnL w="12700" cap="flat" cmpd="sng" algn="ctr">
                      <a:solidFill>
                        <a:srgbClr val="FFFFFF">
                          <a:lumMod val="75000"/>
                        </a:srgbClr>
                      </a:solidFill>
                      <a:prstDash val="solid"/>
                      <a:round/>
                      <a:headEnd type="none" w="med" len="med"/>
                      <a:tailEnd type="none" w="med" len="med"/>
                    </a:lnL>
                    <a:lnR w="12700" cap="flat" cmpd="sng" algn="ctr">
                      <a:solidFill>
                        <a:srgbClr val="C6CAC6"/>
                      </a:solidFill>
                      <a:prstDash val="solid"/>
                      <a:round/>
                      <a:headEnd type="none" w="med" len="med"/>
                      <a:tailEnd type="none" w="med" len="med"/>
                    </a:lnR>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rtl="0" eaLnBrk="1" fontAlgn="auto" latinLnBrk="0" hangingPunct="1">
                        <a:lnSpc>
                          <a:spcPct val="100000"/>
                        </a:lnSpc>
                        <a:spcBef>
                          <a:spcPts val="0"/>
                        </a:spcBef>
                        <a:spcAft>
                          <a:spcPts val="0"/>
                        </a:spcAft>
                        <a:buClrTx/>
                        <a:buSzTx/>
                        <a:buFontTx/>
                        <a:buNone/>
                      </a:pPr>
                      <a:r>
                        <a:rPr lang="en-US" altLang="zh-HK" sz="1200" b="1" i="0" kern="1200" dirty="0">
                          <a:solidFill>
                            <a:schemeClr val="tx1"/>
                          </a:solidFill>
                          <a:latin typeface="Arial" panose="020B0604020202020204" pitchFamily="34" charset="0"/>
                          <a:ea typeface="+mn-ea"/>
                          <a:cs typeface="Arial" panose="020B0604020202020204" pitchFamily="34" charset="0"/>
                        </a:rPr>
                        <a:t> </a:t>
                      </a:r>
                      <a:r>
                        <a:rPr lang="en-US" altLang="zh-HK" sz="1200" b="0" i="0" kern="1200" dirty="0">
                          <a:solidFill>
                            <a:schemeClr val="tx1"/>
                          </a:solidFill>
                          <a:latin typeface="Arial" panose="020B0604020202020204" pitchFamily="34" charset="0"/>
                          <a:ea typeface="+mn-ea"/>
                          <a:cs typeface="Arial" panose="020B0604020202020204" pitchFamily="34" charset="0"/>
                        </a:rPr>
                        <a:t>NA</a:t>
                      </a:r>
                      <a:endParaRPr lang="en-US" sz="1100" b="0" i="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8320870"/>
                  </a:ext>
                </a:extLst>
              </a:tr>
              <a:tr h="558800">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kern="1200" dirty="0">
                          <a:solidFill>
                            <a:schemeClr val="tx1"/>
                          </a:solidFill>
                          <a:latin typeface="Arial" panose="020B0604020202020204" pitchFamily="34" charset="0"/>
                          <a:ea typeface="+mn-ea"/>
                          <a:cs typeface="Arial" panose="020B0604020202020204" pitchFamily="34" charset="0"/>
                        </a:rPr>
                        <a:t>IDSA</a:t>
                      </a:r>
                      <a:r>
                        <a:rPr lang="en-US" sz="1300" b="0" kern="1200" baseline="30000" dirty="0">
                          <a:solidFill>
                            <a:schemeClr val="tx1"/>
                          </a:solidFill>
                          <a:latin typeface="Arial" panose="020B0604020202020204" pitchFamily="34" charset="0"/>
                          <a:ea typeface="+mn-ea"/>
                          <a:cs typeface="Arial" panose="020B0604020202020204" pitchFamily="34" charset="0"/>
                        </a:rPr>
                        <a:t>3</a:t>
                      </a:r>
                      <a:endParaRPr lang="en-US" sz="1300" b="1" kern="1200" baseline="300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gridSpan="2">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indent="0" algn="ctr" defTabSz="914400" rtl="0" eaLnBrk="1" latinLnBrk="0" hangingPunct="1">
                        <a:spcBef>
                          <a:spcPts val="400"/>
                        </a:spcBef>
                        <a:buFont typeface="Arial" panose="020B0604020202020204" pitchFamily="34" charset="0"/>
                        <a:buNone/>
                      </a:pPr>
                      <a:r>
                        <a:rPr lang="en-US" altLang="zh-HK" sz="1300" b="1" i="0" kern="1200" dirty="0">
                          <a:solidFill>
                            <a:schemeClr val="tx1"/>
                          </a:solidFill>
                          <a:latin typeface="Arial" panose="020B0604020202020204" pitchFamily="34" charset="0"/>
                          <a:ea typeface="+mn-ea"/>
                          <a:cs typeface="Arial" panose="020B0604020202020204" pitchFamily="34" charset="0"/>
                        </a:rPr>
                        <a:t>RDV</a:t>
                      </a: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1200" b="1" kern="1200">
                        <a:solidFill>
                          <a:schemeClr val="accent6"/>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60000"/>
                        <a:lumOff val="40000"/>
                      </a:schemeClr>
                    </a:solidFill>
                  </a:tcPr>
                </a:tc>
                <a:tc gridSpan="2">
                  <a:txBody>
                    <a:bodyPr/>
                    <a:lstStyle/>
                    <a:p>
                      <a:pPr marL="0" indent="0" algn="ctr" defTabSz="914400" rtl="0" eaLnBrk="1" latinLnBrk="0" hangingPunct="1">
                        <a:spcBef>
                          <a:spcPts val="0"/>
                        </a:spcBef>
                        <a:buFont typeface="Arial" panose="020B0604020202020204" pitchFamily="34" charset="0"/>
                        <a:buNone/>
                      </a:pPr>
                      <a:r>
                        <a:rPr lang="en-US" altLang="zh-HK" sz="1300" b="1" i="0" kern="1200" dirty="0">
                          <a:solidFill>
                            <a:schemeClr val="tx1"/>
                          </a:solidFill>
                          <a:latin typeface="Arial" panose="020B0604020202020204" pitchFamily="34" charset="0"/>
                          <a:ea typeface="+mn-ea"/>
                          <a:cs typeface="Arial" panose="020B0604020202020204" pitchFamily="34" charset="0"/>
                        </a:rPr>
                        <a:t>RDV</a:t>
                      </a:r>
                    </a:p>
                    <a:p>
                      <a:pPr algn="ctr">
                        <a:spcBef>
                          <a:spcPts val="0"/>
                        </a:spcBef>
                      </a:pPr>
                      <a:r>
                        <a:rPr lang="en-US" altLang="zh-HK" sz="1200" b="0" i="1" kern="1200" dirty="0">
                          <a:solidFill>
                            <a:schemeClr val="tx1"/>
                          </a:solidFill>
                          <a:latin typeface="Arial" panose="020B0604020202020204" pitchFamily="34" charset="0"/>
                          <a:ea typeface="+mn-ea"/>
                          <a:cs typeface="Arial" panose="020B0604020202020204" pitchFamily="34" charset="0"/>
                        </a:rPr>
                        <a:t>RDV + BARI If corticosteroids can’t be used</a:t>
                      </a:r>
                      <a:endParaRPr lang="en-US" altLang="zh-HK" sz="1300" b="1"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C6CAC6">
                        <a:lumMod val="60000"/>
                        <a:lumOff val="4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1200" b="1" i="0" kern="1200">
                        <a:solidFill>
                          <a:schemeClr val="dk1"/>
                        </a:solidFill>
                        <a:latin typeface="+mn-lt"/>
                        <a:ea typeface="+mn-ea"/>
                        <a:cs typeface="+mn-cs"/>
                      </a:endParaRPr>
                    </a:p>
                  </a:txBody>
                  <a:tcPr anchor="ctr">
                    <a:lnL w="12700" cap="flat" cmpd="sng" algn="ctr">
                      <a:solidFill>
                        <a:srgbClr val="C6CAC6"/>
                      </a:solidFill>
                      <a:prstDash val="solid"/>
                      <a:round/>
                      <a:headEnd type="none" w="med" len="med"/>
                      <a:tailEnd type="none" w="med" len="med"/>
                    </a:lnL>
                    <a:lnT w="12700" cap="flat" cmpd="sng" algn="ctr">
                      <a:solidFill>
                        <a:srgbClr val="54565B"/>
                      </a:solidFill>
                      <a:prstDash val="solid"/>
                      <a:round/>
                      <a:headEnd type="none" w="med" len="med"/>
                      <a:tailEnd type="none" w="med" len="med"/>
                    </a:lnT>
                    <a:solidFill>
                      <a:schemeClr val="bg2">
                        <a:lumMod val="60000"/>
                        <a:lumOff val="40000"/>
                      </a:schemeClr>
                    </a:solidFill>
                  </a:tcPr>
                </a:tc>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300" b="1" kern="1200" dirty="0">
                          <a:solidFill>
                            <a:schemeClr val="tx1"/>
                          </a:solidFill>
                          <a:latin typeface="Arial" panose="020B0604020202020204" pitchFamily="34" charset="0"/>
                          <a:ea typeface="+mn-ea"/>
                          <a:cs typeface="Arial" panose="020B0604020202020204" pitchFamily="34" charset="0"/>
                        </a:rPr>
                        <a:t>Not recommended</a:t>
                      </a:r>
                    </a:p>
                  </a:txBody>
                  <a:tcPr anchor="ctr">
                    <a:lnL w="12700" cap="flat" cmpd="sng" algn="ctr">
                      <a:solidFill>
                        <a:srgbClr val="C6CAC6"/>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3957113299"/>
                  </a:ext>
                </a:extLst>
              </a:tr>
              <a:tr h="294640">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kern="1200" dirty="0">
                          <a:solidFill>
                            <a:schemeClr val="tx1"/>
                          </a:solidFill>
                          <a:latin typeface="Arial" panose="020B0604020202020204" pitchFamily="34" charset="0"/>
                          <a:ea typeface="+mn-ea"/>
                          <a:cs typeface="Arial" panose="020B0604020202020204" pitchFamily="34" charset="0"/>
                        </a:rPr>
                        <a:t>MHLW</a:t>
                      </a:r>
                      <a:r>
                        <a:rPr lang="en-US" sz="1300" b="0" kern="1200" baseline="30000" dirty="0">
                          <a:solidFill>
                            <a:schemeClr val="tx1"/>
                          </a:solidFill>
                          <a:latin typeface="Arial" panose="020B0604020202020204" pitchFamily="34" charset="0"/>
                          <a:ea typeface="+mn-ea"/>
                          <a:cs typeface="Arial" panose="020B0604020202020204" pitchFamily="34" charset="0"/>
                        </a:rPr>
                        <a:t>4</a:t>
                      </a:r>
                      <a:endParaRPr lang="en-US" sz="1300" b="1"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300" b="1" i="0" dirty="0">
                          <a:solidFill>
                            <a:schemeClr val="tx1"/>
                          </a:solidFill>
                          <a:latin typeface="Arial" panose="020B0604020202020204" pitchFamily="34" charset="0"/>
                          <a:cs typeface="Arial" panose="020B0604020202020204" pitchFamily="34" charset="0"/>
                        </a:rPr>
                        <a:t>RDV</a:t>
                      </a:r>
                      <a:endParaRPr lang="en-US" sz="1200" b="0" i="1"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1200" b="1" kern="1200">
                        <a:solidFill>
                          <a:schemeClr val="accent6"/>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s-E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lnL w="12700" cap="flat" cmpd="sng" algn="ctr">
                      <a:solidFill>
                        <a:srgbClr val="54565B"/>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endParaRPr lang="en-US"/>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0286024"/>
                  </a:ext>
                </a:extLst>
              </a:tr>
              <a:tr h="294640">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tx1"/>
                          </a:solidFill>
                          <a:latin typeface="Arial" panose="020B0604020202020204" pitchFamily="34" charset="0"/>
                          <a:cs typeface="Arial" panose="020B0604020202020204" pitchFamily="34" charset="0"/>
                        </a:rPr>
                        <a:t>ESCMID</a:t>
                      </a:r>
                      <a:r>
                        <a:rPr lang="en-US" sz="1300" b="0" baseline="30000" dirty="0">
                          <a:solidFill>
                            <a:schemeClr val="tx1"/>
                          </a:solidFill>
                          <a:latin typeface="Arial" panose="020B0604020202020204" pitchFamily="34" charset="0"/>
                          <a:cs typeface="Arial" panose="020B0604020202020204" pitchFamily="34" charset="0"/>
                        </a:rPr>
                        <a:t>5,6</a:t>
                      </a: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DDDFDD"/>
                    </a:solidFill>
                  </a:tcPr>
                </a:tc>
                <a:tc gridSpan="3">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300" b="1" kern="1200" dirty="0">
                          <a:solidFill>
                            <a:schemeClr val="tx1"/>
                          </a:solidFill>
                          <a:latin typeface="Arial" panose="020B0604020202020204" pitchFamily="34" charset="0"/>
                          <a:ea typeface="+mn-ea"/>
                          <a:cs typeface="Arial" panose="020B0604020202020204" pitchFamily="34" charset="0"/>
                        </a:rPr>
                        <a:t>RDV</a:t>
                      </a: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DDDFD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1200" b="1" kern="1200">
                          <a:solidFill>
                            <a:schemeClr val="accent6"/>
                          </a:solidFill>
                          <a:latin typeface="+mn-lt"/>
                          <a:ea typeface="+mn-ea"/>
                          <a:cs typeface="+mn-cs"/>
                        </a:rPr>
                        <a:t>RDV</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DDFDD"/>
                    </a:solidFill>
                  </a:tcPr>
                </a:tc>
                <a:tc hMerge="1">
                  <a:txBody>
                    <a:bodyPr/>
                    <a:lstStyle/>
                    <a:p>
                      <a:endParaRPr lang="es-ES"/>
                    </a:p>
                  </a:txBody>
                  <a:tcPr/>
                </a:tc>
                <a:tc gridSpan="2">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pPr>
                      <a:r>
                        <a:rPr lang="en-US" sz="1300" b="1" i="0" kern="1200" dirty="0">
                          <a:solidFill>
                            <a:schemeClr val="tx1"/>
                          </a:solidFill>
                          <a:latin typeface="Arial" panose="020B0604020202020204" pitchFamily="34" charset="0"/>
                          <a:ea typeface="+mn-ea"/>
                          <a:cs typeface="Arial" panose="020B0604020202020204" pitchFamily="34" charset="0"/>
                        </a:rPr>
                        <a:t>Not recommended</a:t>
                      </a:r>
                    </a:p>
                  </a:txBody>
                  <a:tcPr anchor="ctr">
                    <a:lnL w="12700" cap="flat" cmpd="sng" algn="ctr">
                      <a:solidFill>
                        <a:srgbClr val="C6CAC6"/>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solidFill>
                      <a:srgbClr val="DDDFD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pPr>
                      <a:endParaRPr lang="en-US" sz="1200" b="1" i="0" kern="1200">
                        <a:solidFill>
                          <a:schemeClr val="accent6"/>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a:solidFill>
                        <a:schemeClr val="bg2"/>
                      </a:solidFill>
                    </a:lnR>
                    <a:lnT w="12700" cap="flat" cmpd="sng" algn="ctr">
                      <a:solidFill>
                        <a:schemeClr val="bg1">
                          <a:lumMod val="7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solidFill>
                      <a:srgbClr val="DDDFDD"/>
                    </a:solidFill>
                  </a:tcPr>
                </a:tc>
                <a:extLst>
                  <a:ext uri="{0D108BD9-81ED-4DB2-BD59-A6C34878D82A}">
                    <a16:rowId xmlns:a16="http://schemas.microsoft.com/office/drawing/2014/main" val="2051656016"/>
                  </a:ext>
                </a:extLst>
              </a:tr>
              <a:tr h="294640">
                <a:tc>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tx1"/>
                          </a:solidFill>
                          <a:latin typeface="Arial" panose="020B0604020202020204" pitchFamily="34" charset="0"/>
                          <a:cs typeface="Arial" panose="020B0604020202020204" pitchFamily="34" charset="0"/>
                        </a:rPr>
                        <a:t>NICE</a:t>
                      </a:r>
                      <a:r>
                        <a:rPr lang="en-US" sz="1300" b="0" baseline="30000" dirty="0">
                          <a:solidFill>
                            <a:schemeClr val="tx1"/>
                          </a:solidFill>
                          <a:latin typeface="Arial" panose="020B0604020202020204" pitchFamily="34" charset="0"/>
                          <a:cs typeface="Arial" panose="020B0604020202020204" pitchFamily="34" charset="0"/>
                        </a:rPr>
                        <a:t>7</a:t>
                      </a:r>
                    </a:p>
                  </a:txBody>
                  <a:tcPr anchor="ctr">
                    <a:lnL w="12700" cap="flat" cmpd="sng" algn="ctr">
                      <a:solidFill>
                        <a:srgbClr val="54565B"/>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dirty="0">
                          <a:solidFill>
                            <a:schemeClr val="tx1"/>
                          </a:solidFill>
                          <a:latin typeface="Arial" panose="020B0604020202020204" pitchFamily="34" charset="0"/>
                          <a:cs typeface="Arial" panose="020B0604020202020204" pitchFamily="34" charset="0"/>
                        </a:rPr>
                        <a:t>RDV</a:t>
                      </a:r>
                    </a:p>
                  </a:txBody>
                  <a:tcPr anchor="ctr">
                    <a:lnL w="12700" cap="flat" cmpd="sng" algn="ctr">
                      <a:solidFill>
                        <a:srgbClr val="C6CAC6"/>
                      </a:solidFill>
                      <a:prstDash val="solid"/>
                      <a:round/>
                      <a:headEnd type="none" w="med" len="med"/>
                      <a:tailEnd type="none" w="med" len="med"/>
                    </a:lnL>
                    <a:lnR w="12700" cap="flat" cmpd="sng" algn="ctr">
                      <a:solidFill>
                        <a:srgbClr val="C6CAC6"/>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HK" sz="1200" b="0" kern="1200">
                        <a:solidFill>
                          <a:schemeClr val="accent6"/>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s-ES"/>
                    </a:p>
                  </a:txBody>
                  <a:tcPr/>
                </a:tc>
                <a:tc gridSpan="2">
                  <a:txBody>
                    <a:bodyPr/>
                    <a:lstStyle>
                      <a:lvl1pPr marL="0" algn="l" defTabSz="914378" rtl="0" eaLnBrk="1" latinLnBrk="0" hangingPunct="1">
                        <a:defRPr sz="1800" kern="1200">
                          <a:solidFill>
                            <a:schemeClr val="dk1"/>
                          </a:solidFill>
                          <a:latin typeface="Arial"/>
                        </a:defRPr>
                      </a:lvl1pPr>
                      <a:lvl2pPr marL="457189" algn="l" defTabSz="914378" rtl="0" eaLnBrk="1" latinLnBrk="0" hangingPunct="1">
                        <a:defRPr sz="1800" kern="1200">
                          <a:solidFill>
                            <a:schemeClr val="dk1"/>
                          </a:solidFill>
                          <a:latin typeface="Arial"/>
                        </a:defRPr>
                      </a:lvl2pPr>
                      <a:lvl3pPr marL="914378" algn="l" defTabSz="914378" rtl="0" eaLnBrk="1" latinLnBrk="0" hangingPunct="1">
                        <a:defRPr sz="1800" kern="1200">
                          <a:solidFill>
                            <a:schemeClr val="dk1"/>
                          </a:solidFill>
                          <a:latin typeface="Arial"/>
                        </a:defRPr>
                      </a:lvl3pPr>
                      <a:lvl4pPr marL="1371566" algn="l" defTabSz="914378" rtl="0" eaLnBrk="1" latinLnBrk="0" hangingPunct="1">
                        <a:defRPr sz="1800" kern="1200">
                          <a:solidFill>
                            <a:schemeClr val="dk1"/>
                          </a:solidFill>
                          <a:latin typeface="Arial"/>
                        </a:defRPr>
                      </a:lvl4pPr>
                      <a:lvl5pPr marL="1828754" algn="l" defTabSz="914378" rtl="0" eaLnBrk="1" latinLnBrk="0" hangingPunct="1">
                        <a:defRPr sz="1800" kern="1200">
                          <a:solidFill>
                            <a:schemeClr val="dk1"/>
                          </a:solidFill>
                          <a:latin typeface="Arial"/>
                        </a:defRPr>
                      </a:lvl5pPr>
                      <a:lvl6pPr marL="2285943" algn="l" defTabSz="914378" rtl="0" eaLnBrk="1" latinLnBrk="0" hangingPunct="1">
                        <a:defRPr sz="1800" kern="1200">
                          <a:solidFill>
                            <a:schemeClr val="dk1"/>
                          </a:solidFill>
                          <a:latin typeface="Arial"/>
                        </a:defRPr>
                      </a:lvl6pPr>
                      <a:lvl7pPr marL="2743132" algn="l" defTabSz="914378" rtl="0" eaLnBrk="1" latinLnBrk="0" hangingPunct="1">
                        <a:defRPr sz="1800" kern="1200">
                          <a:solidFill>
                            <a:schemeClr val="dk1"/>
                          </a:solidFill>
                          <a:latin typeface="Arial"/>
                        </a:defRPr>
                      </a:lvl7pPr>
                      <a:lvl8pPr marL="3200320" algn="l" defTabSz="914378" rtl="0" eaLnBrk="1" latinLnBrk="0" hangingPunct="1">
                        <a:defRPr sz="1800" kern="1200">
                          <a:solidFill>
                            <a:schemeClr val="dk1"/>
                          </a:solidFill>
                          <a:latin typeface="Arial"/>
                        </a:defRPr>
                      </a:lvl8pPr>
                      <a:lvl9pPr marL="3657509" algn="l" defTabSz="914378" rtl="0" eaLnBrk="1" latinLnBrk="0" hangingPunct="1">
                        <a:defRPr sz="1800" kern="1200">
                          <a:solidFill>
                            <a:schemeClr val="dk1"/>
                          </a:solidFill>
                          <a:latin typeface="Arial"/>
                        </a:defRPr>
                      </a:lvl9pPr>
                    </a:lstStyle>
                    <a:p>
                      <a:pPr algn="ctr"/>
                      <a:r>
                        <a:rPr lang="en-US" sz="1300" b="1" i="1" strike="noStrike" kern="1200" dirty="0">
                          <a:solidFill>
                            <a:schemeClr val="tx1"/>
                          </a:solidFill>
                          <a:latin typeface="Arial" panose="020B0604020202020204" pitchFamily="34" charset="0"/>
                          <a:ea typeface="+mn-ea"/>
                          <a:cs typeface="Arial" panose="020B0604020202020204" pitchFamily="34" charset="0"/>
                        </a:rPr>
                        <a:t>RDV</a:t>
                      </a:r>
                      <a:r>
                        <a:rPr lang="en-US" sz="1300" b="0" i="1" strike="noStrike" kern="1200" dirty="0">
                          <a:solidFill>
                            <a:schemeClr val="tx1"/>
                          </a:solidFill>
                          <a:latin typeface="Arial" panose="020B0604020202020204" pitchFamily="34" charset="0"/>
                          <a:ea typeface="+mn-ea"/>
                          <a:cs typeface="Arial" panose="020B0604020202020204" pitchFamily="34" charset="0"/>
                        </a:rPr>
                        <a:t> for clinical trial use only</a:t>
                      </a:r>
                      <a:endParaRPr lang="en-US" sz="1300" strike="noStrike"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6CAC6"/>
                      </a:solidFill>
                      <a:prstDash val="solid"/>
                      <a:round/>
                      <a:headEnd type="none" w="med" len="med"/>
                      <a:tailEnd type="none" w="med" len="med"/>
                    </a:lnL>
                    <a:lnR w="12700" cap="flat" cmpd="sng" algn="ctr">
                      <a:solidFill>
                        <a:srgbClr val="54565B"/>
                      </a:solidFill>
                      <a:prstDash val="solid"/>
                      <a:round/>
                      <a:headEnd type="none" w="med" len="med"/>
                      <a:tailEnd type="none" w="med" len="med"/>
                    </a:lnR>
                    <a:lnT w="12700" cap="flat" cmpd="sng" algn="ctr">
                      <a:solidFill>
                        <a:srgbClr val="54565B"/>
                      </a:solidFill>
                      <a:prstDash val="solid"/>
                      <a:round/>
                      <a:headEnd type="none" w="med" len="med"/>
                      <a:tailEnd type="none" w="med" len="med"/>
                    </a:lnT>
                    <a:lnB w="12700" cap="flat" cmpd="sng" algn="ctr">
                      <a:solidFill>
                        <a:srgbClr val="54565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kern="1200">
                          <a:solidFill>
                            <a:schemeClr val="accent6"/>
                          </a:solidFill>
                          <a:latin typeface="+mn-lt"/>
                          <a:ea typeface="+mn-ea"/>
                          <a:cs typeface="+mn-cs"/>
                        </a:rPr>
                        <a:t>RDV</a:t>
                      </a:r>
                      <a:r>
                        <a:rPr lang="en-US" sz="1000" b="0" i="1" kern="1200">
                          <a:solidFill>
                            <a:schemeClr val="accent6"/>
                          </a:solidFill>
                          <a:latin typeface="+mn-lt"/>
                          <a:ea typeface="+mn-ea"/>
                          <a:cs typeface="+mn-cs"/>
                        </a:rPr>
                        <a:t> for clinical trial use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rgbClr val="C6CAC6"/>
                      </a:solidFill>
                      <a:prstDash val="solid"/>
                      <a:round/>
                      <a:headEnd type="none" w="med" len="med"/>
                      <a:tailEnd type="none" w="med" len="med"/>
                    </a:lnB>
                    <a:noFill/>
                  </a:tcPr>
                </a:tc>
                <a:extLst>
                  <a:ext uri="{0D108BD9-81ED-4DB2-BD59-A6C34878D82A}">
                    <a16:rowId xmlns:a16="http://schemas.microsoft.com/office/drawing/2014/main" val="309907550"/>
                  </a:ext>
                </a:extLst>
              </a:tr>
            </a:tbl>
          </a:graphicData>
        </a:graphic>
      </p:graphicFrame>
      <p:sp>
        <p:nvSpPr>
          <p:cNvPr id="7" name="Título 6">
            <a:extLst>
              <a:ext uri="{FF2B5EF4-FFF2-40B4-BE49-F238E27FC236}">
                <a16:creationId xmlns:a16="http://schemas.microsoft.com/office/drawing/2014/main" id="{8AB3BDAD-DFCB-8961-C3D8-B9EEBBCBBEC6}"/>
              </a:ext>
            </a:extLst>
          </p:cNvPr>
          <p:cNvSpPr>
            <a:spLocks noGrp="1"/>
          </p:cNvSpPr>
          <p:nvPr>
            <p:ph type="title"/>
          </p:nvPr>
        </p:nvSpPr>
        <p:spPr>
          <a:xfrm>
            <a:off x="838202" y="0"/>
            <a:ext cx="7968725" cy="1036320"/>
          </a:xfrm>
        </p:spPr>
        <p:txBody>
          <a:bodyPr>
            <a:noAutofit/>
          </a:bodyPr>
          <a:lstStyle/>
          <a:p>
            <a:r>
              <a:rPr lang="en-US" altLang="zh-TW" sz="2667" dirty="0"/>
              <a:t>Summary of Key Guidelines Recommendations for RDV Specific Treatments</a:t>
            </a:r>
            <a:endParaRPr lang="es-ES" sz="2667" dirty="0"/>
          </a:p>
        </p:txBody>
      </p:sp>
    </p:spTree>
    <p:extLst>
      <p:ext uri="{BB962C8B-B14F-4D97-AF65-F5344CB8AC3E}">
        <p14:creationId xmlns:p14="http://schemas.microsoft.com/office/powerpoint/2010/main" val="2226956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3691" y="1564814"/>
            <a:ext cx="11664619" cy="348854"/>
          </a:xfrm>
          <a:prstGeom prst="rect">
            <a:avLst/>
          </a:prstGeom>
          <a:ln>
            <a:solidFill>
              <a:schemeClr val="tx1"/>
            </a:solidFill>
          </a:ln>
        </p:spPr>
        <p:txBody>
          <a:bodyPr wrap="square" lIns="121896" tIns="60948" rIns="121896" bIns="60948">
            <a:spAutoFit/>
          </a:bodyPr>
          <a:lstStyle/>
          <a:p>
            <a:pPr algn="ctr" defTabSz="914377"/>
            <a:r>
              <a:rPr lang="en-US" sz="1467" b="1" i="1" dirty="0">
                <a:solidFill>
                  <a:prstClr val="black"/>
                </a:solidFill>
                <a:latin typeface="Arial" panose="020B0604020202020204" pitchFamily="34" charset="0"/>
                <a:cs typeface="Arial" panose="020B0604020202020204" pitchFamily="34" charset="0"/>
              </a:rPr>
              <a:t>Summary of ECIL-9 recommendations on therapy for SARS-CoV-2/COVID-19 in adult and pediatric </a:t>
            </a:r>
            <a:r>
              <a:rPr lang="en-US" sz="1467" b="1" i="1" dirty="0" err="1">
                <a:solidFill>
                  <a:prstClr val="black"/>
                </a:solidFill>
                <a:latin typeface="Arial" panose="020B0604020202020204" pitchFamily="34" charset="0"/>
                <a:cs typeface="Arial" panose="020B0604020202020204" pitchFamily="34" charset="0"/>
              </a:rPr>
              <a:t>onco</a:t>
            </a:r>
            <a:r>
              <a:rPr lang="en-US" sz="1467" b="1" i="1" dirty="0">
                <a:solidFill>
                  <a:prstClr val="black"/>
                </a:solidFill>
                <a:latin typeface="Arial" panose="020B0604020202020204" pitchFamily="34" charset="0"/>
                <a:cs typeface="Arial" panose="020B0604020202020204" pitchFamily="34" charset="0"/>
              </a:rPr>
              <a:t>-hematological patients.</a:t>
            </a:r>
            <a:endParaRPr lang="es-ES" sz="1467" b="1" i="1" dirty="0">
              <a:solidFill>
                <a:prstClr val="black"/>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2012969"/>
            <a:ext cx="11168580" cy="14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52" y="2124815"/>
            <a:ext cx="11137237" cy="265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96" y="4916458"/>
            <a:ext cx="11096225" cy="163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211" y="4918239"/>
            <a:ext cx="11202511" cy="1663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ítulo 3">
            <a:extLst>
              <a:ext uri="{FF2B5EF4-FFF2-40B4-BE49-F238E27FC236}">
                <a16:creationId xmlns:a16="http://schemas.microsoft.com/office/drawing/2014/main" id="{1F4C2D38-388E-1A78-C0A2-5E847E24C6BA}"/>
              </a:ext>
            </a:extLst>
          </p:cNvPr>
          <p:cNvSpPr>
            <a:spLocks noGrp="1"/>
          </p:cNvSpPr>
          <p:nvPr>
            <p:ph type="title"/>
          </p:nvPr>
        </p:nvSpPr>
        <p:spPr>
          <a:xfrm>
            <a:off x="838201" y="-1"/>
            <a:ext cx="8241936" cy="1288869"/>
          </a:xfrm>
        </p:spPr>
        <p:txBody>
          <a:bodyPr>
            <a:noAutofit/>
          </a:bodyPr>
          <a:lstStyle/>
          <a:p>
            <a:r>
              <a:rPr lang="en-US" sz="2133" b="1" dirty="0">
                <a:cs typeface="Arial" panose="020B0604020202020204" pitchFamily="34" charset="0"/>
              </a:rPr>
              <a:t>Update of </a:t>
            </a:r>
            <a:r>
              <a:rPr lang="en-US" sz="2133" b="1" dirty="0">
                <a:solidFill>
                  <a:schemeClr val="accent2"/>
                </a:solidFill>
                <a:cs typeface="Arial" panose="020B0604020202020204" pitchFamily="34" charset="0"/>
              </a:rPr>
              <a:t>recommendations for the management of COVID-19 </a:t>
            </a:r>
            <a:r>
              <a:rPr lang="en-US" sz="2133" b="1" dirty="0">
                <a:cs typeface="Arial" panose="020B0604020202020204" pitchFamily="34" charset="0"/>
              </a:rPr>
              <a:t>in patients with </a:t>
            </a:r>
            <a:r>
              <a:rPr lang="en-US" sz="2133" b="1" dirty="0" err="1">
                <a:solidFill>
                  <a:schemeClr val="accent2"/>
                </a:solidFill>
                <a:cs typeface="Arial" panose="020B0604020202020204" pitchFamily="34" charset="0"/>
              </a:rPr>
              <a:t>haematological</a:t>
            </a:r>
            <a:r>
              <a:rPr lang="en-US" sz="2133" b="1" dirty="0">
                <a:solidFill>
                  <a:schemeClr val="accent2"/>
                </a:solidFill>
                <a:cs typeface="Arial" panose="020B0604020202020204" pitchFamily="34" charset="0"/>
              </a:rPr>
              <a:t> malignancies</a:t>
            </a:r>
            <a:r>
              <a:rPr lang="en-US" sz="2133" b="1" dirty="0">
                <a:cs typeface="Arial" panose="020B0604020202020204" pitchFamily="34" charset="0"/>
              </a:rPr>
              <a:t>, </a:t>
            </a:r>
            <a:r>
              <a:rPr lang="en-US" sz="2133" b="1" dirty="0" err="1">
                <a:solidFill>
                  <a:schemeClr val="accent2"/>
                </a:solidFill>
                <a:cs typeface="Arial" panose="020B0604020202020204" pitchFamily="34" charset="0"/>
              </a:rPr>
              <a:t>haematopoietic</a:t>
            </a:r>
            <a:r>
              <a:rPr lang="en-US" sz="2133" b="1" dirty="0">
                <a:solidFill>
                  <a:schemeClr val="accent2"/>
                </a:solidFill>
                <a:cs typeface="Arial" panose="020B0604020202020204" pitchFamily="34" charset="0"/>
              </a:rPr>
              <a:t> cell</a:t>
            </a:r>
            <a:r>
              <a:rPr lang="en-US" sz="2133" b="1" dirty="0">
                <a:cs typeface="Arial" panose="020B0604020202020204" pitchFamily="34" charset="0"/>
              </a:rPr>
              <a:t> </a:t>
            </a:r>
            <a:r>
              <a:rPr lang="en-US" sz="2133" b="1" dirty="0">
                <a:solidFill>
                  <a:schemeClr val="accent2"/>
                </a:solidFill>
                <a:cs typeface="Arial" panose="020B0604020202020204" pitchFamily="34" charset="0"/>
              </a:rPr>
              <a:t>transplantation and CAR-T therapy</a:t>
            </a:r>
            <a:r>
              <a:rPr lang="en-US" sz="2133" b="1" dirty="0">
                <a:cs typeface="Arial" panose="020B0604020202020204" pitchFamily="34" charset="0"/>
              </a:rPr>
              <a:t>, from the 2022 European Conference on Infections in </a:t>
            </a:r>
            <a:r>
              <a:rPr lang="en-US" sz="2133" b="1" dirty="0" err="1">
                <a:cs typeface="Arial" panose="020B0604020202020204" pitchFamily="34" charset="0"/>
              </a:rPr>
              <a:t>Leukaemia</a:t>
            </a:r>
            <a:r>
              <a:rPr lang="en-US" sz="2133" b="1" dirty="0">
                <a:cs typeface="Arial" panose="020B0604020202020204" pitchFamily="34" charset="0"/>
              </a:rPr>
              <a:t> (</a:t>
            </a:r>
            <a:r>
              <a:rPr lang="en-US" sz="2133" b="1" dirty="0">
                <a:solidFill>
                  <a:schemeClr val="accent2"/>
                </a:solidFill>
                <a:cs typeface="Arial" panose="020B0604020202020204" pitchFamily="34" charset="0"/>
              </a:rPr>
              <a:t>ECIL 9</a:t>
            </a:r>
            <a:r>
              <a:rPr lang="en-US" sz="2133" b="1" dirty="0">
                <a:cs typeface="Arial" panose="020B0604020202020204" pitchFamily="34" charset="0"/>
              </a:rPr>
              <a:t>)</a:t>
            </a:r>
            <a:endParaRPr lang="es-ES" sz="2133" dirty="0">
              <a:cs typeface="Arial" panose="020B0604020202020204" pitchFamily="34" charset="0"/>
            </a:endParaRPr>
          </a:p>
        </p:txBody>
      </p:sp>
      <p:sp>
        <p:nvSpPr>
          <p:cNvPr id="6" name="3 Rectángulo">
            <a:extLst>
              <a:ext uri="{FF2B5EF4-FFF2-40B4-BE49-F238E27FC236}">
                <a16:creationId xmlns:a16="http://schemas.microsoft.com/office/drawing/2014/main" id="{10667FF1-7BF4-8EC7-FDA5-59C1B8988CE5}"/>
              </a:ext>
            </a:extLst>
          </p:cNvPr>
          <p:cNvSpPr/>
          <p:nvPr/>
        </p:nvSpPr>
        <p:spPr>
          <a:xfrm>
            <a:off x="850495" y="1226176"/>
            <a:ext cx="7884620" cy="294107"/>
          </a:xfrm>
          <a:prstGeom prst="rect">
            <a:avLst/>
          </a:prstGeom>
        </p:spPr>
        <p:txBody>
          <a:bodyPr vert="horz" lIns="121920" tIns="60960" rIns="121920" bIns="60960" rtlCol="0" anchor="t">
            <a:noAutofit/>
          </a:bodyPr>
          <a:lstStyle/>
          <a:p>
            <a:pPr defTabSz="914354">
              <a:lnSpc>
                <a:spcPct val="90000"/>
              </a:lnSpc>
              <a:spcBef>
                <a:spcPct val="0"/>
              </a:spcBef>
            </a:pPr>
            <a:r>
              <a:rPr lang="en-US" sz="1600" dirty="0" err="1">
                <a:solidFill>
                  <a:schemeClr val="tx2"/>
                </a:solidFill>
                <a:latin typeface="Arial" panose="020B0604020202020204" pitchFamily="34" charset="0"/>
                <a:ea typeface="+mj-ea"/>
                <a:cs typeface="+mj-cs"/>
              </a:rPr>
              <a:t>Cesaro</a:t>
            </a:r>
            <a:r>
              <a:rPr lang="en-US" sz="1600" dirty="0">
                <a:solidFill>
                  <a:schemeClr val="tx2"/>
                </a:solidFill>
                <a:latin typeface="Arial" panose="020B0604020202020204" pitchFamily="34" charset="0"/>
                <a:ea typeface="+mj-ea"/>
                <a:cs typeface="+mj-cs"/>
              </a:rPr>
              <a:t> S, et al. Leukemia 2023; https://</a:t>
            </a:r>
            <a:r>
              <a:rPr lang="en-US" sz="1600" dirty="0" err="1">
                <a:solidFill>
                  <a:schemeClr val="tx2"/>
                </a:solidFill>
                <a:latin typeface="Arial" panose="020B0604020202020204" pitchFamily="34" charset="0"/>
                <a:ea typeface="+mj-ea"/>
                <a:cs typeface="+mj-cs"/>
              </a:rPr>
              <a:t>doi.org</a:t>
            </a:r>
            <a:r>
              <a:rPr lang="en-US" sz="1600" dirty="0">
                <a:solidFill>
                  <a:schemeClr val="tx2"/>
                </a:solidFill>
                <a:latin typeface="Arial" panose="020B0604020202020204" pitchFamily="34" charset="0"/>
                <a:ea typeface="+mj-ea"/>
                <a:cs typeface="+mj-cs"/>
              </a:rPr>
              <a:t>/10.1038/s41375-023-01938-5</a:t>
            </a:r>
            <a:endParaRPr lang="es-ES" sz="1600" dirty="0">
              <a:solidFill>
                <a:schemeClr val="tx2"/>
              </a:solidFill>
              <a:latin typeface="Arial" panose="020B0604020202020204" pitchFamily="34" charset="0"/>
              <a:ea typeface="+mj-ea"/>
              <a:cs typeface="+mj-cs"/>
            </a:endParaRPr>
          </a:p>
        </p:txBody>
      </p:sp>
    </p:spTree>
    <p:extLst>
      <p:ext uri="{BB962C8B-B14F-4D97-AF65-F5344CB8AC3E}">
        <p14:creationId xmlns:p14="http://schemas.microsoft.com/office/powerpoint/2010/main" val="322352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ox(out)">
                                      <p:cBhvr>
                                        <p:cTn id="17" dur="75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88201" y="1573417"/>
            <a:ext cx="11664616" cy="348854"/>
          </a:xfrm>
          <a:prstGeom prst="rect">
            <a:avLst/>
          </a:prstGeom>
          <a:ln>
            <a:solidFill>
              <a:schemeClr val="tx1"/>
            </a:solidFill>
          </a:ln>
        </p:spPr>
        <p:txBody>
          <a:bodyPr wrap="square" lIns="121896" tIns="60948" rIns="121896" bIns="60948">
            <a:spAutoFit/>
          </a:bodyPr>
          <a:lstStyle/>
          <a:p>
            <a:pPr algn="ctr" defTabSz="914377"/>
            <a:r>
              <a:rPr lang="en-US" sz="1467" b="1" i="1" dirty="0">
                <a:solidFill>
                  <a:prstClr val="black"/>
                </a:solidFill>
                <a:latin typeface="Arial" panose="020B0604020202020204" pitchFamily="34" charset="0"/>
                <a:cs typeface="Arial" panose="020B0604020202020204" pitchFamily="34" charset="0"/>
              </a:rPr>
              <a:t>Summary of ECIL-9 recommendations on therapy for SARS-CoV-2/COVID-19 in adult and pediatric </a:t>
            </a:r>
            <a:r>
              <a:rPr lang="en-US" sz="1467" b="1" i="1" dirty="0" err="1">
                <a:solidFill>
                  <a:prstClr val="black"/>
                </a:solidFill>
                <a:latin typeface="Arial" panose="020B0604020202020204" pitchFamily="34" charset="0"/>
                <a:cs typeface="Arial" panose="020B0604020202020204" pitchFamily="34" charset="0"/>
              </a:rPr>
              <a:t>onco</a:t>
            </a:r>
            <a:r>
              <a:rPr lang="en-US" sz="1467" b="1" i="1" dirty="0">
                <a:solidFill>
                  <a:prstClr val="black"/>
                </a:solidFill>
                <a:latin typeface="Arial" panose="020B0604020202020204" pitchFamily="34" charset="0"/>
                <a:cs typeface="Arial" panose="020B0604020202020204" pitchFamily="34" charset="0"/>
              </a:rPr>
              <a:t>-hematological patients.</a:t>
            </a:r>
            <a:endParaRPr lang="es-ES" sz="1467" b="1" i="1" dirty="0">
              <a:solidFill>
                <a:prstClr val="black"/>
              </a:solidFill>
              <a:latin typeface="Arial" panose="020B0604020202020204" pitchFamily="34" charset="0"/>
              <a:cs typeface="Arial" panose="020B0604020202020204" pitchFamily="34" charset="0"/>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66" y="2010175"/>
            <a:ext cx="10129269" cy="296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51" y="5103537"/>
            <a:ext cx="10154108" cy="150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ítulo 3">
            <a:extLst>
              <a:ext uri="{FF2B5EF4-FFF2-40B4-BE49-F238E27FC236}">
                <a16:creationId xmlns:a16="http://schemas.microsoft.com/office/drawing/2014/main" id="{10892819-22DD-EAD4-461D-456F6D3FD9A8}"/>
              </a:ext>
            </a:extLst>
          </p:cNvPr>
          <p:cNvSpPr>
            <a:spLocks noGrp="1"/>
          </p:cNvSpPr>
          <p:nvPr>
            <p:ph type="title"/>
          </p:nvPr>
        </p:nvSpPr>
        <p:spPr>
          <a:xfrm>
            <a:off x="838201" y="-1"/>
            <a:ext cx="8485776" cy="1253025"/>
          </a:xfrm>
        </p:spPr>
        <p:txBody>
          <a:bodyPr>
            <a:noAutofit/>
          </a:bodyPr>
          <a:lstStyle/>
          <a:p>
            <a:r>
              <a:rPr lang="en-US" sz="2133" dirty="0">
                <a:cs typeface="Arial" panose="020B0604020202020204" pitchFamily="34" charset="0"/>
              </a:rPr>
              <a:t>Update of </a:t>
            </a:r>
            <a:r>
              <a:rPr lang="en-US" sz="2133" dirty="0">
                <a:solidFill>
                  <a:schemeClr val="accent2"/>
                </a:solidFill>
                <a:cs typeface="Arial" panose="020B0604020202020204" pitchFamily="34" charset="0"/>
              </a:rPr>
              <a:t>recommendations for the management of COVID-19 </a:t>
            </a:r>
            <a:r>
              <a:rPr lang="en-US" sz="2133" dirty="0">
                <a:cs typeface="Arial" panose="020B0604020202020204" pitchFamily="34" charset="0"/>
              </a:rPr>
              <a:t>in patients with </a:t>
            </a:r>
            <a:r>
              <a:rPr lang="en-US" sz="2133" dirty="0" err="1">
                <a:solidFill>
                  <a:schemeClr val="accent2"/>
                </a:solidFill>
                <a:cs typeface="Arial" panose="020B0604020202020204" pitchFamily="34" charset="0"/>
              </a:rPr>
              <a:t>haematological</a:t>
            </a:r>
            <a:r>
              <a:rPr lang="en-US" sz="2133" dirty="0">
                <a:solidFill>
                  <a:schemeClr val="accent2"/>
                </a:solidFill>
                <a:cs typeface="Arial" panose="020B0604020202020204" pitchFamily="34" charset="0"/>
              </a:rPr>
              <a:t> malignancies</a:t>
            </a:r>
            <a:r>
              <a:rPr lang="en-US" sz="2133" dirty="0">
                <a:cs typeface="Arial" panose="020B0604020202020204" pitchFamily="34" charset="0"/>
              </a:rPr>
              <a:t>, </a:t>
            </a:r>
            <a:r>
              <a:rPr lang="en-US" sz="2133" dirty="0" err="1">
                <a:solidFill>
                  <a:schemeClr val="accent2"/>
                </a:solidFill>
                <a:cs typeface="Arial" panose="020B0604020202020204" pitchFamily="34" charset="0"/>
              </a:rPr>
              <a:t>haematopoietic</a:t>
            </a:r>
            <a:r>
              <a:rPr lang="en-US" sz="2133" dirty="0">
                <a:solidFill>
                  <a:schemeClr val="accent2"/>
                </a:solidFill>
                <a:cs typeface="Arial" panose="020B0604020202020204" pitchFamily="34" charset="0"/>
              </a:rPr>
              <a:t> cell</a:t>
            </a:r>
            <a:r>
              <a:rPr lang="en-US" sz="2133" dirty="0">
                <a:cs typeface="Arial" panose="020B0604020202020204" pitchFamily="34" charset="0"/>
              </a:rPr>
              <a:t> </a:t>
            </a:r>
            <a:r>
              <a:rPr lang="en-US" sz="2133" dirty="0">
                <a:solidFill>
                  <a:schemeClr val="accent2"/>
                </a:solidFill>
                <a:cs typeface="Arial" panose="020B0604020202020204" pitchFamily="34" charset="0"/>
              </a:rPr>
              <a:t>transplantation and CAR-T therapy</a:t>
            </a:r>
            <a:r>
              <a:rPr lang="en-US" sz="2133" dirty="0">
                <a:cs typeface="Arial" panose="020B0604020202020204" pitchFamily="34" charset="0"/>
              </a:rPr>
              <a:t>, from the 2022 European Conference on Infections in </a:t>
            </a:r>
            <a:r>
              <a:rPr lang="en-US" sz="2133" dirty="0" err="1">
                <a:cs typeface="Arial" panose="020B0604020202020204" pitchFamily="34" charset="0"/>
              </a:rPr>
              <a:t>Leukaemia</a:t>
            </a:r>
            <a:r>
              <a:rPr lang="en-US" sz="2133" dirty="0">
                <a:cs typeface="Arial" panose="020B0604020202020204" pitchFamily="34" charset="0"/>
              </a:rPr>
              <a:t> (</a:t>
            </a:r>
            <a:r>
              <a:rPr lang="en-US" sz="2133" dirty="0">
                <a:solidFill>
                  <a:schemeClr val="accent2"/>
                </a:solidFill>
                <a:cs typeface="Arial" panose="020B0604020202020204" pitchFamily="34" charset="0"/>
              </a:rPr>
              <a:t>ECIL 9</a:t>
            </a:r>
            <a:r>
              <a:rPr lang="en-US" sz="2133" dirty="0">
                <a:cs typeface="Arial" panose="020B0604020202020204" pitchFamily="34" charset="0"/>
              </a:rPr>
              <a:t>)</a:t>
            </a:r>
            <a:endParaRPr lang="es-ES" sz="2133" dirty="0"/>
          </a:p>
        </p:txBody>
      </p:sp>
      <p:sp>
        <p:nvSpPr>
          <p:cNvPr id="7" name="3 Rectángulo">
            <a:extLst>
              <a:ext uri="{FF2B5EF4-FFF2-40B4-BE49-F238E27FC236}">
                <a16:creationId xmlns:a16="http://schemas.microsoft.com/office/drawing/2014/main" id="{EC0CBDFD-9A10-2551-7061-FD9E36E069D1}"/>
              </a:ext>
            </a:extLst>
          </p:cNvPr>
          <p:cNvSpPr/>
          <p:nvPr/>
        </p:nvSpPr>
        <p:spPr>
          <a:xfrm>
            <a:off x="850495" y="1226176"/>
            <a:ext cx="7884620" cy="294107"/>
          </a:xfrm>
          <a:prstGeom prst="rect">
            <a:avLst/>
          </a:prstGeom>
        </p:spPr>
        <p:txBody>
          <a:bodyPr vert="horz" lIns="121920" tIns="60960" rIns="121920" bIns="60960" rtlCol="0" anchor="t">
            <a:noAutofit/>
          </a:bodyPr>
          <a:lstStyle/>
          <a:p>
            <a:pPr defTabSz="914354">
              <a:lnSpc>
                <a:spcPct val="90000"/>
              </a:lnSpc>
              <a:spcBef>
                <a:spcPct val="0"/>
              </a:spcBef>
            </a:pPr>
            <a:r>
              <a:rPr lang="en-US" sz="1600" dirty="0" err="1">
                <a:solidFill>
                  <a:schemeClr val="tx2"/>
                </a:solidFill>
                <a:latin typeface="Arial" panose="020B0604020202020204" pitchFamily="34" charset="0"/>
                <a:ea typeface="+mj-ea"/>
                <a:cs typeface="+mj-cs"/>
              </a:rPr>
              <a:t>Cesaro</a:t>
            </a:r>
            <a:r>
              <a:rPr lang="en-US" sz="1600" dirty="0">
                <a:solidFill>
                  <a:schemeClr val="tx2"/>
                </a:solidFill>
                <a:latin typeface="Arial" panose="020B0604020202020204" pitchFamily="34" charset="0"/>
                <a:ea typeface="+mj-ea"/>
                <a:cs typeface="+mj-cs"/>
              </a:rPr>
              <a:t> S, et al. Leukemia 2023; https://</a:t>
            </a:r>
            <a:r>
              <a:rPr lang="en-US" sz="1600" dirty="0" err="1">
                <a:solidFill>
                  <a:schemeClr val="tx2"/>
                </a:solidFill>
                <a:latin typeface="Arial" panose="020B0604020202020204" pitchFamily="34" charset="0"/>
                <a:ea typeface="+mj-ea"/>
                <a:cs typeface="+mj-cs"/>
              </a:rPr>
              <a:t>doi.org</a:t>
            </a:r>
            <a:r>
              <a:rPr lang="en-US" sz="1600" dirty="0">
                <a:solidFill>
                  <a:schemeClr val="tx2"/>
                </a:solidFill>
                <a:latin typeface="Arial" panose="020B0604020202020204" pitchFamily="34" charset="0"/>
                <a:ea typeface="+mj-ea"/>
                <a:cs typeface="+mj-cs"/>
              </a:rPr>
              <a:t>/10.1038/s41375-023-01938-5</a:t>
            </a:r>
            <a:endParaRPr lang="es-ES" sz="1600" dirty="0">
              <a:solidFill>
                <a:schemeClr val="tx2"/>
              </a:solidFill>
              <a:latin typeface="Arial" panose="020B0604020202020204" pitchFamily="34" charset="0"/>
              <a:ea typeface="+mj-ea"/>
              <a:cs typeface="+mj-cs"/>
            </a:endParaRPr>
          </a:p>
        </p:txBody>
      </p:sp>
    </p:spTree>
    <p:extLst>
      <p:ext uri="{BB962C8B-B14F-4D97-AF65-F5344CB8AC3E}">
        <p14:creationId xmlns:p14="http://schemas.microsoft.com/office/powerpoint/2010/main" val="16139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100" y="2635903"/>
            <a:ext cx="6641699" cy="748795"/>
          </a:xfrm>
          <a:prstGeom prst="rect">
            <a:avLst/>
          </a:prstGeom>
          <a:ln>
            <a:solidFill>
              <a:srgbClr val="000099"/>
            </a:solidFill>
          </a:ln>
        </p:spPr>
        <p:txBody>
          <a:bodyPr wrap="square">
            <a:spAutoFit/>
          </a:bodyPr>
          <a:lstStyle/>
          <a:p>
            <a:pPr algn="ctr" defTabSz="914377"/>
            <a:r>
              <a:rPr lang="en-US" sz="2133" b="1" i="1" dirty="0">
                <a:solidFill>
                  <a:schemeClr val="accent2"/>
                </a:solidFill>
                <a:latin typeface="Arial" panose="020B0604020202020204" pitchFamily="34" charset="0"/>
                <a:cs typeface="Arial" panose="020B0604020202020204" pitchFamily="34" charset="0"/>
              </a:rPr>
              <a:t>Proposed treatment algorithm for solid organ transplant recipients with </a:t>
            </a:r>
            <a:r>
              <a:rPr lang="en-US" sz="2133" b="1" i="1" dirty="0">
                <a:solidFill>
                  <a:schemeClr val="tx2"/>
                </a:solidFill>
                <a:latin typeface="Arial" panose="020B0604020202020204" pitchFamily="34" charset="0"/>
                <a:cs typeface="Arial" panose="020B0604020202020204" pitchFamily="34" charset="0"/>
              </a:rPr>
              <a:t>prolonged shedding</a:t>
            </a:r>
            <a:r>
              <a:rPr lang="en-US" sz="2133" b="1" i="1" dirty="0">
                <a:solidFill>
                  <a:schemeClr val="accent2"/>
                </a:solidFill>
                <a:latin typeface="Arial" panose="020B0604020202020204" pitchFamily="34" charset="0"/>
                <a:cs typeface="Arial" panose="020B0604020202020204" pitchFamily="34" charset="0"/>
              </a:rPr>
              <a:t>. </a:t>
            </a:r>
            <a:endParaRPr lang="es-ES" sz="2133" b="1" i="1" dirty="0">
              <a:solidFill>
                <a:schemeClr val="accent2"/>
              </a:solidFill>
              <a:latin typeface="Arial" panose="020B0604020202020204" pitchFamily="34" charset="0"/>
              <a:cs typeface="Arial" panose="020B0604020202020204" pitchFamily="34" charset="0"/>
            </a:endParaRPr>
          </a:p>
        </p:txBody>
      </p:sp>
      <p:sp>
        <p:nvSpPr>
          <p:cNvPr id="3" name="2 Rectángulo"/>
          <p:cNvSpPr/>
          <p:nvPr/>
        </p:nvSpPr>
        <p:spPr>
          <a:xfrm>
            <a:off x="199740" y="112760"/>
            <a:ext cx="5601989" cy="2390911"/>
          </a:xfrm>
          <a:prstGeom prst="rect">
            <a:avLst/>
          </a:prstGeom>
        </p:spPr>
        <p:txBody>
          <a:bodyPr wrap="square">
            <a:spAutoFit/>
          </a:bodyPr>
          <a:lstStyle/>
          <a:p>
            <a:pPr defTabSz="914377"/>
            <a:r>
              <a:rPr lang="en-US" sz="1867" b="1" dirty="0">
                <a:solidFill>
                  <a:schemeClr val="tx2"/>
                </a:solidFill>
                <a:latin typeface="Arial" panose="020B0604020202020204" pitchFamily="34" charset="0"/>
                <a:cs typeface="Arial" panose="020B0604020202020204" pitchFamily="34" charset="0"/>
              </a:rPr>
              <a:t>Executive summary of the consensus statement of the group for the study of infection in transplantation and other </a:t>
            </a:r>
            <a:r>
              <a:rPr lang="en-US" sz="1867" b="1" dirty="0" err="1">
                <a:solidFill>
                  <a:schemeClr val="tx2"/>
                </a:solidFill>
                <a:latin typeface="Arial" panose="020B0604020202020204" pitchFamily="34" charset="0"/>
                <a:cs typeface="Arial" panose="020B0604020202020204" pitchFamily="34" charset="0"/>
              </a:rPr>
              <a:t>immunocompromised</a:t>
            </a:r>
            <a:r>
              <a:rPr lang="en-US" sz="1867" b="1" dirty="0">
                <a:solidFill>
                  <a:schemeClr val="tx2"/>
                </a:solidFill>
                <a:latin typeface="Arial" panose="020B0604020202020204" pitchFamily="34" charset="0"/>
                <a:cs typeface="Arial" panose="020B0604020202020204" pitchFamily="34" charset="0"/>
              </a:rPr>
              <a:t> host (GESITRA-IC) of the Spanish Society of Infectious Diseases and Clinical Microbiology (SEIMC) on the treatment of SARS-CoV-2 infection in solid organ transplant (SOT) recipients.</a:t>
            </a:r>
            <a:endParaRPr lang="es-ES" sz="1867" b="1" dirty="0">
              <a:solidFill>
                <a:schemeClr val="tx2"/>
              </a:solidFill>
              <a:latin typeface="Arial" panose="020B0604020202020204" pitchFamily="34" charset="0"/>
              <a:cs typeface="Arial" panose="020B0604020202020204" pitchFamily="34" charset="0"/>
            </a:endParaRPr>
          </a:p>
        </p:txBody>
      </p:sp>
      <p:sp>
        <p:nvSpPr>
          <p:cNvPr id="5" name="4 Rectángulo"/>
          <p:cNvSpPr/>
          <p:nvPr/>
        </p:nvSpPr>
        <p:spPr>
          <a:xfrm>
            <a:off x="156081" y="6437489"/>
            <a:ext cx="5038132" cy="307752"/>
          </a:xfrm>
          <a:prstGeom prst="rect">
            <a:avLst/>
          </a:prstGeom>
        </p:spPr>
        <p:txBody>
          <a:bodyPr wrap="square" lIns="121896" tIns="60948" rIns="121896" bIns="60948" anchor="t">
            <a:spAutoFit/>
          </a:bodyPr>
          <a:lstStyle/>
          <a:p>
            <a:r>
              <a:rPr lang="en-US" sz="1200" dirty="0">
                <a:latin typeface="Arial" panose="020B0604020202020204" pitchFamily="34" charset="0"/>
                <a:cs typeface="Arial" panose="020B0604020202020204" pitchFamily="34" charset="0"/>
              </a:rPr>
              <a:t>Herrera S, et al. Transplant Rev. 2023 Aug 11;37:100788.</a:t>
            </a:r>
            <a:endParaRPr lang="es-ES" sz="1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728" y="365803"/>
            <a:ext cx="1124944" cy="134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8438" y="45403"/>
            <a:ext cx="5106236" cy="6693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247146" y="3694612"/>
            <a:ext cx="6619677" cy="2363544"/>
            <a:chOff x="149803" y="2439360"/>
            <a:chExt cx="5057015" cy="1820701"/>
          </a:xfrm>
        </p:grpSpPr>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03" y="2439360"/>
              <a:ext cx="5000785" cy="30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803" y="3939902"/>
              <a:ext cx="5057015" cy="32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312" y="2787774"/>
              <a:ext cx="4981275" cy="118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7 Rectángulo"/>
          <p:cNvSpPr/>
          <p:nvPr/>
        </p:nvSpPr>
        <p:spPr>
          <a:xfrm>
            <a:off x="137162" y="6052076"/>
            <a:ext cx="6729661" cy="461665"/>
          </a:xfrm>
          <a:prstGeom prst="rect">
            <a:avLst/>
          </a:prstGeom>
        </p:spPr>
        <p:txBody>
          <a:bodyPr wrap="square">
            <a:spAutoFit/>
          </a:bodyPr>
          <a:lstStyle/>
          <a:p>
            <a:pPr defTabSz="914377"/>
            <a:r>
              <a:rPr lang="es-ES" sz="1200" baseline="-25000" dirty="0">
                <a:solidFill>
                  <a:prstClr val="black"/>
                </a:solidFill>
                <a:latin typeface="Arial" panose="020B0604020202020204" pitchFamily="34" charset="0"/>
                <a:cs typeface="Arial" panose="020B0604020202020204" pitchFamily="34" charset="0"/>
              </a:rPr>
              <a:t>f</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Virological</a:t>
            </a:r>
            <a:r>
              <a:rPr lang="es-ES" sz="1200" dirty="0">
                <a:solidFill>
                  <a:prstClr val="black"/>
                </a:solidFill>
                <a:latin typeface="Arial" panose="020B0604020202020204" pitchFamily="34" charset="0"/>
                <a:cs typeface="Arial" panose="020B0604020202020204" pitchFamily="34" charset="0"/>
              </a:rPr>
              <a:t> response </a:t>
            </a:r>
            <a:r>
              <a:rPr lang="es-ES" sz="1200" dirty="0" err="1">
                <a:solidFill>
                  <a:prstClr val="black"/>
                </a:solidFill>
                <a:latin typeface="Arial" panose="020B0604020202020204" pitchFamily="34" charset="0"/>
                <a:cs typeface="Arial" panose="020B0604020202020204" pitchFamily="34" charset="0"/>
              </a:rPr>
              <a:t>is</a:t>
            </a:r>
            <a:r>
              <a:rPr lang="es-ES" sz="1200" dirty="0">
                <a:solidFill>
                  <a:prstClr val="black"/>
                </a:solidFill>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considered</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when</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nasopharyngeal</a:t>
            </a:r>
            <a:r>
              <a:rPr lang="es-ES" sz="1200" dirty="0">
                <a:solidFill>
                  <a:prstClr val="black"/>
                </a:solidFill>
                <a:latin typeface="Arial" panose="020B0604020202020204" pitchFamily="34" charset="0"/>
                <a:cs typeface="Arial" panose="020B0604020202020204" pitchFamily="34" charset="0"/>
              </a:rPr>
              <a:t> PCR </a:t>
            </a:r>
            <a:r>
              <a:rPr lang="es-ES" sz="1200" dirty="0" err="1">
                <a:solidFill>
                  <a:prstClr val="black"/>
                </a:solidFill>
                <a:latin typeface="Arial" panose="020B0604020202020204" pitchFamily="34" charset="0"/>
                <a:cs typeface="Arial" panose="020B0604020202020204" pitchFamily="34" charset="0"/>
              </a:rPr>
              <a:t>is</a:t>
            </a:r>
            <a:r>
              <a:rPr lang="es-ES" sz="1200" dirty="0">
                <a:solidFill>
                  <a:prstClr val="black"/>
                </a:solidFill>
                <a:latin typeface="Arial" panose="020B0604020202020204" pitchFamily="34" charset="0"/>
                <a:cs typeface="Arial" panose="020B0604020202020204" pitchFamily="34" charset="0"/>
              </a:rPr>
              <a:t> negative, </a:t>
            </a:r>
            <a:r>
              <a:rPr lang="es-ES" sz="1200" dirty="0" err="1">
                <a:solidFill>
                  <a:prstClr val="black"/>
                </a:solidFill>
                <a:latin typeface="Arial" panose="020B0604020202020204" pitchFamily="34" charset="0"/>
                <a:cs typeface="Arial" panose="020B0604020202020204" pitchFamily="34" charset="0"/>
              </a:rPr>
              <a:t>or</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the</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Ct</a:t>
            </a:r>
            <a:r>
              <a:rPr lang="es-ES" sz="1200" dirty="0">
                <a:solidFill>
                  <a:prstClr val="black"/>
                </a:solidFill>
                <a:latin typeface="Arial" panose="020B0604020202020204" pitchFamily="34" charset="0"/>
                <a:cs typeface="Arial" panose="020B0604020202020204" pitchFamily="34" charset="0"/>
              </a:rPr>
              <a:t>&gt;35, </a:t>
            </a:r>
            <a:r>
              <a:rPr lang="es-ES" sz="1200" dirty="0" err="1">
                <a:solidFill>
                  <a:prstClr val="black"/>
                </a:solidFill>
                <a:latin typeface="Arial" panose="020B0604020202020204" pitchFamily="34" charset="0"/>
                <a:cs typeface="Arial" panose="020B0604020202020204" pitchFamily="34" charset="0"/>
              </a:rPr>
              <a:t>or</a:t>
            </a:r>
            <a:r>
              <a:rPr lang="es-ES" sz="1200" dirty="0">
                <a:solidFill>
                  <a:prstClr val="black"/>
                </a:solidFill>
                <a:latin typeface="Arial" panose="020B0604020202020204" pitchFamily="34" charset="0"/>
                <a:cs typeface="Arial" panose="020B0604020202020204" pitchFamily="34" charset="0"/>
              </a:rPr>
              <a:t> &gt;25 </a:t>
            </a:r>
            <a:r>
              <a:rPr lang="es-ES" sz="1200" dirty="0" err="1">
                <a:solidFill>
                  <a:prstClr val="black"/>
                </a:solidFill>
                <a:latin typeface="Arial" panose="020B0604020202020204" pitchFamily="34" charset="0"/>
                <a:cs typeface="Arial" panose="020B0604020202020204" pitchFamily="34" charset="0"/>
              </a:rPr>
              <a:t>if</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subgenomic</a:t>
            </a:r>
            <a:r>
              <a:rPr lang="es-ES" sz="1200" dirty="0">
                <a:solidFill>
                  <a:prstClr val="black"/>
                </a:solidFill>
                <a:latin typeface="Arial" panose="020B0604020202020204" pitchFamily="34" charset="0"/>
                <a:cs typeface="Arial" panose="020B0604020202020204" pitchFamily="34" charset="0"/>
              </a:rPr>
              <a:t> RNA </a:t>
            </a:r>
            <a:r>
              <a:rPr lang="es-ES" sz="1200" dirty="0" err="1">
                <a:solidFill>
                  <a:prstClr val="black"/>
                </a:solidFill>
                <a:latin typeface="Arial" panose="020B0604020202020204" pitchFamily="34" charset="0"/>
                <a:cs typeface="Arial" panose="020B0604020202020204" pitchFamily="34" charset="0"/>
              </a:rPr>
              <a:t>is</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also</a:t>
            </a:r>
            <a:r>
              <a:rPr lang="es-ES" sz="1200" dirty="0">
                <a:solidFill>
                  <a:prstClr val="black"/>
                </a:solidFill>
                <a:latin typeface="Arial" panose="020B0604020202020204" pitchFamily="34" charset="0"/>
                <a:cs typeface="Arial" panose="020B0604020202020204" pitchFamily="34" charset="0"/>
              </a:rPr>
              <a:t> negative.</a:t>
            </a:r>
          </a:p>
        </p:txBody>
      </p:sp>
    </p:spTree>
    <p:extLst>
      <p:ext uri="{BB962C8B-B14F-4D97-AF65-F5344CB8AC3E}">
        <p14:creationId xmlns:p14="http://schemas.microsoft.com/office/powerpoint/2010/main" val="95153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D5740F-18D8-5ADB-1942-88248B6D849A}"/>
              </a:ext>
            </a:extLst>
          </p:cNvPr>
          <p:cNvSpPr>
            <a:spLocks noGrp="1"/>
          </p:cNvSpPr>
          <p:nvPr>
            <p:ph type="title"/>
          </p:nvPr>
        </p:nvSpPr>
        <p:spPr>
          <a:xfrm>
            <a:off x="572493" y="238539"/>
            <a:ext cx="11018520" cy="1434415"/>
          </a:xfrm>
        </p:spPr>
        <p:txBody>
          <a:bodyPr anchor="b">
            <a:normAutofit/>
          </a:bodyPr>
          <a:lstStyle/>
          <a:p>
            <a:r>
              <a:rPr lang="es-ES" sz="5400"/>
              <a:t>Diagnóstico del COVID-19 y la Gripe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959C9E0-B4B1-58E5-9E6B-90C5E2B55080}"/>
              </a:ext>
            </a:extLst>
          </p:cNvPr>
          <p:cNvSpPr>
            <a:spLocks noGrp="1"/>
          </p:cNvSpPr>
          <p:nvPr>
            <p:ph idx="1"/>
          </p:nvPr>
        </p:nvSpPr>
        <p:spPr>
          <a:xfrm>
            <a:off x="572493" y="2071316"/>
            <a:ext cx="6713552" cy="4119172"/>
          </a:xfrm>
        </p:spPr>
        <p:txBody>
          <a:bodyPr anchor="t">
            <a:normAutofit/>
          </a:bodyPr>
          <a:lstStyle/>
          <a:p>
            <a:r>
              <a:rPr lang="es-ES" sz="2200"/>
              <a:t>Clínica: Fiebre, tos, mialgias, cefalea, diarrea, dolor abdominal…</a:t>
            </a:r>
          </a:p>
          <a:p>
            <a:pPr lvl="1"/>
            <a:r>
              <a:rPr lang="es-ES" sz="2200"/>
              <a:t>Trastornos del gusto y el olfato-&gt; COVID-19</a:t>
            </a:r>
          </a:p>
          <a:p>
            <a:pPr lvl="1"/>
            <a:endParaRPr lang="es-ES" sz="2200"/>
          </a:p>
          <a:p>
            <a:r>
              <a:rPr lang="es-ES" sz="2200"/>
              <a:t>Test rápidos:</a:t>
            </a:r>
          </a:p>
          <a:p>
            <a:pPr lvl="1"/>
            <a:r>
              <a:rPr lang="es-ES" sz="2200"/>
              <a:t>Fáciles de hacer, poco sensibles, bastante específicos</a:t>
            </a:r>
          </a:p>
          <a:p>
            <a:pPr lvl="1"/>
            <a:endParaRPr lang="es-ES" sz="2200"/>
          </a:p>
          <a:p>
            <a:r>
              <a:rPr lang="es-ES" sz="2200"/>
              <a:t>PCR:</a:t>
            </a:r>
          </a:p>
          <a:p>
            <a:pPr lvl="1"/>
            <a:r>
              <a:rPr lang="es-ES" sz="2200"/>
              <a:t>Técnicamente más difíciles, más sensibles y muy específicos</a:t>
            </a:r>
          </a:p>
        </p:txBody>
      </p:sp>
      <p:pic>
        <p:nvPicPr>
          <p:cNvPr id="4" name="Imagen 3">
            <a:extLst>
              <a:ext uri="{FF2B5EF4-FFF2-40B4-BE49-F238E27FC236}">
                <a16:creationId xmlns:a16="http://schemas.microsoft.com/office/drawing/2014/main" id="{5146CC32-4D49-46F3-FBA0-C2A541FD59C4}"/>
              </a:ext>
            </a:extLst>
          </p:cNvPr>
          <p:cNvPicPr>
            <a:picLocks noChangeAspect="1"/>
          </p:cNvPicPr>
          <p:nvPr/>
        </p:nvPicPr>
        <p:blipFill rotWithShape="1">
          <a:blip r:embed="rId2"/>
          <a:srcRect l="1074" r="2718" b="-3"/>
          <a:stretch/>
        </p:blipFill>
        <p:spPr>
          <a:xfrm>
            <a:off x="7675658" y="2093976"/>
            <a:ext cx="3941064" cy="4096512"/>
          </a:xfrm>
          <a:prstGeom prst="rect">
            <a:avLst/>
          </a:prstGeom>
        </p:spPr>
      </p:pic>
    </p:spTree>
    <p:extLst>
      <p:ext uri="{BB962C8B-B14F-4D97-AF65-F5344CB8AC3E}">
        <p14:creationId xmlns:p14="http://schemas.microsoft.com/office/powerpoint/2010/main" val="1514335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51" y="164640"/>
            <a:ext cx="7680853" cy="1175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353" y="174337"/>
            <a:ext cx="950523" cy="124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39350" y="1509866"/>
            <a:ext cx="7286012" cy="344709"/>
          </a:xfrm>
          <a:prstGeom prst="rect">
            <a:avLst/>
          </a:prstGeom>
        </p:spPr>
        <p:txBody>
          <a:bodyPr vert="horz" lIns="121920" tIns="60960" rIns="121920" bIns="60960" rtlCol="0" anchor="t">
            <a:noAutofit/>
          </a:bodyPr>
          <a:lstStyle/>
          <a:p>
            <a:pPr defTabSz="914354">
              <a:lnSpc>
                <a:spcPct val="90000"/>
              </a:lnSpc>
              <a:spcBef>
                <a:spcPct val="0"/>
              </a:spcBef>
            </a:pPr>
            <a:r>
              <a:rPr lang="es-ES" sz="1600" dirty="0" err="1">
                <a:solidFill>
                  <a:schemeClr val="tx2"/>
                </a:solidFill>
                <a:latin typeface="Arial" panose="020B0604020202020204" pitchFamily="34" charset="0"/>
                <a:ea typeface="+mj-ea"/>
                <a:cs typeface="+mj-cs"/>
              </a:rPr>
              <a:t>Pasquini</a:t>
            </a:r>
            <a:r>
              <a:rPr lang="es-ES" sz="1600" dirty="0">
                <a:solidFill>
                  <a:schemeClr val="tx2"/>
                </a:solidFill>
                <a:latin typeface="Arial" panose="020B0604020202020204" pitchFamily="34" charset="0"/>
                <a:ea typeface="+mj-ea"/>
                <a:cs typeface="+mj-cs"/>
              </a:rPr>
              <a:t> A, et al. </a:t>
            </a:r>
            <a:r>
              <a:rPr lang="es-ES" sz="1600" dirty="0" err="1">
                <a:solidFill>
                  <a:schemeClr val="tx2"/>
                </a:solidFill>
                <a:latin typeface="Arial" panose="020B0604020202020204" pitchFamily="34" charset="0"/>
                <a:ea typeface="+mj-ea"/>
                <a:cs typeface="+mj-cs"/>
              </a:rPr>
              <a:t>Hematological</a:t>
            </a:r>
            <a:r>
              <a:rPr lang="es-ES" sz="1600" dirty="0">
                <a:solidFill>
                  <a:schemeClr val="tx2"/>
                </a:solidFill>
                <a:latin typeface="Arial" panose="020B0604020202020204" pitchFamily="34" charset="0"/>
                <a:ea typeface="+mj-ea"/>
                <a:cs typeface="+mj-cs"/>
              </a:rPr>
              <a:t> </a:t>
            </a:r>
            <a:r>
              <a:rPr lang="es-ES" sz="1600" dirty="0" err="1">
                <a:solidFill>
                  <a:schemeClr val="tx2"/>
                </a:solidFill>
                <a:latin typeface="Arial" panose="020B0604020202020204" pitchFamily="34" charset="0"/>
                <a:ea typeface="+mj-ea"/>
                <a:cs typeface="+mj-cs"/>
              </a:rPr>
              <a:t>Oncol</a:t>
            </a:r>
            <a:r>
              <a:rPr lang="es-ES" sz="1600" dirty="0">
                <a:solidFill>
                  <a:schemeClr val="tx2"/>
                </a:solidFill>
                <a:latin typeface="Arial" panose="020B0604020202020204" pitchFamily="34" charset="0"/>
                <a:ea typeface="+mj-ea"/>
                <a:cs typeface="+mj-cs"/>
              </a:rPr>
              <a:t> 2023. https://doi.org/10.1002/hon.3206</a:t>
            </a:r>
          </a:p>
        </p:txBody>
      </p:sp>
      <p:pic>
        <p:nvPicPr>
          <p:cNvPr id="133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1834" y="1508787"/>
            <a:ext cx="3010817" cy="518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3197" y="4416597"/>
            <a:ext cx="5280587" cy="2213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75787" y="1986553"/>
            <a:ext cx="8271828" cy="2292935"/>
          </a:xfrm>
          <a:prstGeom prst="rect">
            <a:avLst/>
          </a:prstGeom>
          <a:noFill/>
          <a:ln>
            <a:solidFill>
              <a:schemeClr val="tx1"/>
            </a:solidFill>
            <a:prstDash val="dash"/>
          </a:ln>
        </p:spPr>
        <p:txBody>
          <a:bodyPr wrap="square" rtlCol="0">
            <a:spAutoFit/>
          </a:bodyPr>
          <a:lstStyle/>
          <a:p>
            <a:pPr marL="380981" indent="-380981" defTabSz="914377">
              <a:spcAft>
                <a:spcPts val="267"/>
              </a:spcAft>
              <a:buSzPct val="75000"/>
              <a:buFont typeface="Wingdings 2" panose="05020102010507070707" pitchFamily="18" charset="2"/>
              <a:buChar char="Ó"/>
            </a:pPr>
            <a:r>
              <a:rPr lang="es-ES" sz="1600" dirty="0">
                <a:solidFill>
                  <a:prstClr val="black"/>
                </a:solidFill>
                <a:latin typeface="Arial" panose="020B0604020202020204" pitchFamily="34" charset="0"/>
                <a:cs typeface="Arial" panose="020B0604020202020204" pitchFamily="34" charset="0"/>
              </a:rPr>
              <a:t>Pacientes adultos (</a:t>
            </a:r>
            <a:r>
              <a:rPr lang="es-ES" sz="1600" b="1" dirty="0">
                <a:solidFill>
                  <a:prstClr val="black"/>
                </a:solidFill>
                <a:latin typeface="Arial" panose="020B0604020202020204" pitchFamily="34" charset="0"/>
                <a:cs typeface="Arial" panose="020B0604020202020204" pitchFamily="34" charset="0"/>
              </a:rPr>
              <a:t>n= 14</a:t>
            </a:r>
            <a:r>
              <a:rPr lang="es-ES" sz="1600" dirty="0">
                <a:solidFill>
                  <a:prstClr val="black"/>
                </a:solidFill>
                <a:latin typeface="Arial" panose="020B0604020202020204" pitchFamily="34" charset="0"/>
                <a:cs typeface="Arial" panose="020B0604020202020204" pitchFamily="34" charset="0"/>
              </a:rPr>
              <a:t>; 3 hospitales) con neoplasias malignas de células B e </a:t>
            </a:r>
            <a:r>
              <a:rPr lang="es-ES" sz="1600" b="1" dirty="0">
                <a:solidFill>
                  <a:schemeClr val="accent2"/>
                </a:solidFill>
                <a:latin typeface="Arial" panose="020B0604020202020204" pitchFamily="34" charset="0"/>
                <a:cs typeface="Arial" panose="020B0604020202020204" pitchFamily="34" charset="0"/>
              </a:rPr>
              <a:t>infección por SARS-CoV-2 persistente </a:t>
            </a:r>
            <a:r>
              <a:rPr lang="es-ES" sz="1600" dirty="0">
                <a:solidFill>
                  <a:prstClr val="black"/>
                </a:solidFill>
                <a:latin typeface="Arial" panose="020B0604020202020204" pitchFamily="34" charset="0"/>
                <a:cs typeface="Arial" panose="020B0604020202020204" pitchFamily="34" charset="0"/>
              </a:rPr>
              <a:t>(7 leves; 9 con neumonitis intersticial).</a:t>
            </a:r>
          </a:p>
          <a:p>
            <a:pPr marL="380981" indent="-380981" defTabSz="914377">
              <a:spcAft>
                <a:spcPts val="267"/>
              </a:spcAft>
              <a:buSzPct val="75000"/>
              <a:buFont typeface="Wingdings 2" panose="05020102010507070707" pitchFamily="18" charset="2"/>
              <a:buChar char="Ó"/>
            </a:pPr>
            <a:r>
              <a:rPr lang="es-ES" sz="1600" dirty="0">
                <a:solidFill>
                  <a:prstClr val="black"/>
                </a:solidFill>
                <a:latin typeface="Arial" panose="020B0604020202020204" pitchFamily="34" charset="0"/>
                <a:cs typeface="Arial" panose="020B0604020202020204" pitchFamily="34" charset="0"/>
              </a:rPr>
              <a:t>Tratamientos con terapias </a:t>
            </a:r>
            <a:r>
              <a:rPr lang="es-ES" sz="1600" dirty="0" err="1">
                <a:solidFill>
                  <a:prstClr val="black"/>
                </a:solidFill>
                <a:latin typeface="Arial" panose="020B0604020202020204" pitchFamily="34" charset="0"/>
                <a:cs typeface="Arial" panose="020B0604020202020204" pitchFamily="34" charset="0"/>
              </a:rPr>
              <a:t>anticélulas</a:t>
            </a:r>
            <a:r>
              <a:rPr lang="es-ES" sz="1600" dirty="0">
                <a:solidFill>
                  <a:prstClr val="black"/>
                </a:solidFill>
                <a:latin typeface="Arial" panose="020B0604020202020204" pitchFamily="34" charset="0"/>
                <a:cs typeface="Arial" panose="020B0604020202020204" pitchFamily="34" charset="0"/>
              </a:rPr>
              <a:t> B (anti-CD20) o CAR-T. </a:t>
            </a:r>
          </a:p>
          <a:p>
            <a:pPr marL="380981" indent="-380981" defTabSz="914377">
              <a:spcAft>
                <a:spcPts val="267"/>
              </a:spcAft>
              <a:buSzPct val="75000"/>
              <a:buFont typeface="Wingdings 2" panose="05020102010507070707" pitchFamily="18" charset="2"/>
              <a:buChar char="Ó"/>
            </a:pPr>
            <a:r>
              <a:rPr lang="es-ES" sz="1600" dirty="0">
                <a:solidFill>
                  <a:prstClr val="black"/>
                </a:solidFill>
                <a:latin typeface="Arial" panose="020B0604020202020204" pitchFamily="34" charset="0"/>
                <a:cs typeface="Arial" panose="020B0604020202020204" pitchFamily="34" charset="0"/>
              </a:rPr>
              <a:t>Deterioro grave inmunidad humoral adaptativa.</a:t>
            </a:r>
          </a:p>
          <a:p>
            <a:pPr marL="380981" indent="-380981" defTabSz="914377">
              <a:spcAft>
                <a:spcPts val="267"/>
              </a:spcAft>
              <a:buSzPct val="75000"/>
              <a:buFont typeface="Wingdings 2" panose="05020102010507070707" pitchFamily="18" charset="2"/>
              <a:buChar char="Ó"/>
            </a:pPr>
            <a:r>
              <a:rPr lang="es-ES" sz="1600" dirty="0">
                <a:solidFill>
                  <a:prstClr val="black"/>
                </a:solidFill>
                <a:latin typeface="Arial" panose="020B0604020202020204" pitchFamily="34" charset="0"/>
                <a:cs typeface="Arial" panose="020B0604020202020204" pitchFamily="34" charset="0"/>
              </a:rPr>
              <a:t>Mediana de tiempo de 42 días entre diagnóstico y combinación.</a:t>
            </a:r>
          </a:p>
          <a:p>
            <a:pPr marL="380981" indent="-380981" defTabSz="914377">
              <a:spcAft>
                <a:spcPts val="267"/>
              </a:spcAft>
              <a:buSzPct val="75000"/>
              <a:buFont typeface="Wingdings 2" panose="05020102010507070707" pitchFamily="18" charset="2"/>
              <a:buChar char="Ó"/>
            </a:pPr>
            <a:r>
              <a:rPr lang="es-ES" sz="1600" dirty="0">
                <a:solidFill>
                  <a:prstClr val="black"/>
                </a:solidFill>
                <a:latin typeface="Arial" panose="020B0604020202020204" pitchFamily="34" charset="0"/>
                <a:cs typeface="Arial" panose="020B0604020202020204" pitchFamily="34" charset="0"/>
              </a:rPr>
              <a:t>Tratamiento antiviral </a:t>
            </a:r>
            <a:r>
              <a:rPr lang="es-ES" sz="1600" b="1" dirty="0">
                <a:solidFill>
                  <a:prstClr val="black"/>
                </a:solidFill>
                <a:latin typeface="Arial" panose="020B0604020202020204" pitchFamily="34" charset="0"/>
                <a:cs typeface="Arial" panose="020B0604020202020204" pitchFamily="34" charset="0"/>
              </a:rPr>
              <a:t>combinado </a:t>
            </a:r>
            <a:r>
              <a:rPr lang="es-ES" sz="1600" dirty="0">
                <a:solidFill>
                  <a:prstClr val="black"/>
                </a:solidFill>
                <a:latin typeface="Arial" panose="020B0604020202020204" pitchFamily="34" charset="0"/>
                <a:cs typeface="Arial" panose="020B0604020202020204" pitchFamily="34" charset="0"/>
              </a:rPr>
              <a:t>RDV + nirmatrelvir/r (</a:t>
            </a:r>
            <a:r>
              <a:rPr lang="es-ES" sz="1600" b="1" dirty="0">
                <a:solidFill>
                  <a:prstClr val="black"/>
                </a:solidFill>
                <a:latin typeface="Arial" panose="020B0604020202020204" pitchFamily="34" charset="0"/>
                <a:cs typeface="Arial" panose="020B0604020202020204" pitchFamily="34" charset="0"/>
              </a:rPr>
              <a:t>mediana duración: 10 días</a:t>
            </a:r>
            <a:r>
              <a:rPr lang="es-ES" sz="1600" dirty="0">
                <a:solidFill>
                  <a:prstClr val="black"/>
                </a:solidFill>
                <a:latin typeface="Arial" panose="020B0604020202020204" pitchFamily="34" charset="0"/>
                <a:cs typeface="Arial" panose="020B0604020202020204" pitchFamily="34" charset="0"/>
              </a:rPr>
              <a:t>).</a:t>
            </a:r>
          </a:p>
          <a:p>
            <a:pPr marL="380981" indent="-380981" defTabSz="914377">
              <a:spcAft>
                <a:spcPts val="267"/>
              </a:spcAft>
              <a:buSzPct val="75000"/>
              <a:buFont typeface="Wingdings 2" panose="05020102010507070707" pitchFamily="18" charset="2"/>
              <a:buChar char="Ó"/>
            </a:pPr>
            <a:r>
              <a:rPr lang="es-ES" sz="1600" b="1" dirty="0">
                <a:solidFill>
                  <a:srgbClr val="C00000"/>
                </a:solidFill>
                <a:latin typeface="Arial" panose="020B0604020202020204" pitchFamily="34" charset="0"/>
                <a:cs typeface="Arial" panose="020B0604020202020204" pitchFamily="34" charset="0"/>
              </a:rPr>
              <a:t>Resolución de síntomas COVID en todos, tras mediana de 6 días </a:t>
            </a:r>
            <a:r>
              <a:rPr lang="es-ES" sz="1600" dirty="0">
                <a:solidFill>
                  <a:prstClr val="black"/>
                </a:solidFill>
                <a:latin typeface="Arial" panose="020B0604020202020204" pitchFamily="34" charset="0"/>
                <a:cs typeface="Arial" panose="020B0604020202020204" pitchFamily="34" charset="0"/>
              </a:rPr>
              <a:t>(IQR 4-11).</a:t>
            </a:r>
          </a:p>
          <a:p>
            <a:pPr marL="380981" indent="-380981" defTabSz="914377">
              <a:spcAft>
                <a:spcPts val="267"/>
              </a:spcAft>
              <a:buSzPct val="75000"/>
              <a:buFont typeface="Wingdings 2" panose="05020102010507070707" pitchFamily="18" charset="2"/>
              <a:buChar char="Ó"/>
            </a:pPr>
            <a:r>
              <a:rPr lang="es-ES" sz="1600" b="1" dirty="0">
                <a:solidFill>
                  <a:srgbClr val="C00000"/>
                </a:solidFill>
                <a:latin typeface="Arial" panose="020B0604020202020204" pitchFamily="34" charset="0"/>
                <a:cs typeface="Arial" panose="020B0604020202020204" pitchFamily="34" charset="0"/>
              </a:rPr>
              <a:t>Eliminación viral en todos tras mediana de 9 días (IQR 5-11).</a:t>
            </a:r>
          </a:p>
        </p:txBody>
      </p:sp>
    </p:spTree>
    <p:extLst>
      <p:ext uri="{BB962C8B-B14F-4D97-AF65-F5344CB8AC3E}">
        <p14:creationId xmlns:p14="http://schemas.microsoft.com/office/powerpoint/2010/main" val="2822017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B27077-307C-4A9B-7EE3-DBC33A2B4FCE}"/>
              </a:ext>
            </a:extLst>
          </p:cNvPr>
          <p:cNvPicPr>
            <a:picLocks noChangeAspect="1"/>
          </p:cNvPicPr>
          <p:nvPr/>
        </p:nvPicPr>
        <p:blipFill>
          <a:blip r:embed="rId2"/>
          <a:stretch>
            <a:fillRect/>
          </a:stretch>
        </p:blipFill>
        <p:spPr>
          <a:xfrm>
            <a:off x="5714615" y="2290148"/>
            <a:ext cx="5205940" cy="2802485"/>
          </a:xfrm>
          <a:prstGeom prst="rect">
            <a:avLst/>
          </a:prstGeom>
          <a:effectLst>
            <a:outerShdw blurRad="50800" dist="38100" dir="2700000" algn="tl" rotWithShape="0">
              <a:prstClr val="black">
                <a:alpha val="40000"/>
              </a:prstClr>
            </a:outerShdw>
          </a:effectLst>
        </p:spPr>
      </p:pic>
      <p:sp>
        <p:nvSpPr>
          <p:cNvPr id="4" name="Título 1">
            <a:extLst>
              <a:ext uri="{FF2B5EF4-FFF2-40B4-BE49-F238E27FC236}">
                <a16:creationId xmlns:a16="http://schemas.microsoft.com/office/drawing/2014/main" id="{055E1040-6F3B-D700-3980-75CB0FC8606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t>Tratamiento del COVID-19. Inmunodeprimido.</a:t>
            </a:r>
            <a:endParaRPr lang="es-ES" dirty="0"/>
          </a:p>
        </p:txBody>
      </p:sp>
      <p:pic>
        <p:nvPicPr>
          <p:cNvPr id="6" name="Imagen 5">
            <a:extLst>
              <a:ext uri="{FF2B5EF4-FFF2-40B4-BE49-F238E27FC236}">
                <a16:creationId xmlns:a16="http://schemas.microsoft.com/office/drawing/2014/main" id="{2C2513A4-3934-9607-B5D2-A3780E97ABA0}"/>
              </a:ext>
            </a:extLst>
          </p:cNvPr>
          <p:cNvPicPr>
            <a:picLocks noChangeAspect="1"/>
          </p:cNvPicPr>
          <p:nvPr/>
        </p:nvPicPr>
        <p:blipFill>
          <a:blip r:embed="rId3"/>
          <a:stretch>
            <a:fillRect/>
          </a:stretch>
        </p:blipFill>
        <p:spPr>
          <a:xfrm>
            <a:off x="1193881" y="1228397"/>
            <a:ext cx="3600635" cy="1708238"/>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4BDECF00-9A99-8691-0BA4-699CC86019CF}"/>
              </a:ext>
            </a:extLst>
          </p:cNvPr>
          <p:cNvPicPr>
            <a:picLocks noChangeAspect="1"/>
          </p:cNvPicPr>
          <p:nvPr/>
        </p:nvPicPr>
        <p:blipFill>
          <a:blip r:embed="rId4"/>
          <a:stretch>
            <a:fillRect/>
          </a:stretch>
        </p:blipFill>
        <p:spPr>
          <a:xfrm>
            <a:off x="986684" y="3691390"/>
            <a:ext cx="3415634" cy="17823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832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25C2A-CC65-4AE8-5806-C5C568224A81}"/>
              </a:ext>
            </a:extLst>
          </p:cNvPr>
          <p:cNvSpPr>
            <a:spLocks noGrp="1"/>
          </p:cNvSpPr>
          <p:nvPr>
            <p:ph type="title"/>
          </p:nvPr>
        </p:nvSpPr>
        <p:spPr/>
        <p:txBody>
          <a:bodyPr/>
          <a:lstStyle/>
          <a:p>
            <a:r>
              <a:rPr lang="es-ES" dirty="0"/>
              <a:t>Tratamiento del COVID-19. Ambulatorio</a:t>
            </a:r>
          </a:p>
        </p:txBody>
      </p:sp>
      <p:graphicFrame>
        <p:nvGraphicFramePr>
          <p:cNvPr id="6" name="Marcador de contenido 5">
            <a:extLst>
              <a:ext uri="{FF2B5EF4-FFF2-40B4-BE49-F238E27FC236}">
                <a16:creationId xmlns:a16="http://schemas.microsoft.com/office/drawing/2014/main" id="{0B367107-C035-8864-1FF8-13A161ECF3CC}"/>
              </a:ext>
            </a:extLst>
          </p:cNvPr>
          <p:cNvGraphicFramePr>
            <a:graphicFrameLocks noGrp="1"/>
          </p:cNvGraphicFramePr>
          <p:nvPr>
            <p:ph idx="1"/>
            <p:extLst>
              <p:ext uri="{D42A27DB-BD31-4B8C-83A1-F6EECF244321}">
                <p14:modId xmlns:p14="http://schemas.microsoft.com/office/powerpoint/2010/main" val="1094922524"/>
              </p:ext>
            </p:extLst>
          </p:nvPr>
        </p:nvGraphicFramePr>
        <p:xfrm>
          <a:off x="715652" y="1526717"/>
          <a:ext cx="10515597" cy="496615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223220128"/>
                    </a:ext>
                  </a:extLst>
                </a:gridCol>
                <a:gridCol w="3505199">
                  <a:extLst>
                    <a:ext uri="{9D8B030D-6E8A-4147-A177-3AD203B41FA5}">
                      <a16:colId xmlns:a16="http://schemas.microsoft.com/office/drawing/2014/main" val="2996690728"/>
                    </a:ext>
                  </a:extLst>
                </a:gridCol>
                <a:gridCol w="3505199">
                  <a:extLst>
                    <a:ext uri="{9D8B030D-6E8A-4147-A177-3AD203B41FA5}">
                      <a16:colId xmlns:a16="http://schemas.microsoft.com/office/drawing/2014/main" val="1821332525"/>
                    </a:ext>
                  </a:extLst>
                </a:gridCol>
              </a:tblGrid>
              <a:tr h="370840">
                <a:tc>
                  <a:txBody>
                    <a:bodyPr/>
                    <a:lstStyle/>
                    <a:p>
                      <a:r>
                        <a:rPr lang="es-ES" dirty="0" err="1"/>
                        <a:t>Farmaco</a:t>
                      </a:r>
                      <a:endParaRPr lang="es-ES" dirty="0"/>
                    </a:p>
                  </a:txBody>
                  <a:tcPr/>
                </a:tc>
                <a:tc>
                  <a:txBody>
                    <a:bodyPr/>
                    <a:lstStyle/>
                    <a:p>
                      <a:r>
                        <a:rPr lang="es-ES" dirty="0"/>
                        <a:t>Dosis</a:t>
                      </a:r>
                    </a:p>
                  </a:txBody>
                  <a:tcPr/>
                </a:tc>
                <a:tc>
                  <a:txBody>
                    <a:bodyPr/>
                    <a:lstStyle/>
                    <a:p>
                      <a:r>
                        <a:rPr lang="es-ES" dirty="0"/>
                        <a:t>Duración</a:t>
                      </a:r>
                    </a:p>
                  </a:txBody>
                  <a:tcPr/>
                </a:tc>
                <a:extLst>
                  <a:ext uri="{0D108BD9-81ED-4DB2-BD59-A6C34878D82A}">
                    <a16:rowId xmlns:a16="http://schemas.microsoft.com/office/drawing/2014/main" val="346762643"/>
                  </a:ext>
                </a:extLst>
              </a:tr>
              <a:tr h="560299">
                <a:tc>
                  <a:txBody>
                    <a:bodyPr/>
                    <a:lstStyle/>
                    <a:p>
                      <a:pPr marL="0" indent="0">
                        <a:buNone/>
                      </a:pPr>
                      <a:r>
                        <a:rPr lang="es-ES" dirty="0"/>
                        <a:t>Paracetamol</a:t>
                      </a:r>
                    </a:p>
                  </a:txBody>
                  <a:tcPr/>
                </a:tc>
                <a:tc>
                  <a:txBody>
                    <a:bodyPr/>
                    <a:lstStyle/>
                    <a:p>
                      <a:r>
                        <a:rPr lang="es-ES" dirty="0"/>
                        <a:t>1000mg/8h</a:t>
                      </a:r>
                    </a:p>
                  </a:txBody>
                  <a:tcPr/>
                </a:tc>
                <a:tc>
                  <a:txBody>
                    <a:bodyPr/>
                    <a:lstStyle/>
                    <a:p>
                      <a:r>
                        <a:rPr lang="es-ES" dirty="0"/>
                        <a:t>Mientras tenga clínica</a:t>
                      </a:r>
                    </a:p>
                  </a:txBody>
                  <a:tcPr/>
                </a:tc>
                <a:extLst>
                  <a:ext uri="{0D108BD9-81ED-4DB2-BD59-A6C34878D82A}">
                    <a16:rowId xmlns:a16="http://schemas.microsoft.com/office/drawing/2014/main" val="1148599575"/>
                  </a:ext>
                </a:extLst>
              </a:tr>
              <a:tr h="560299">
                <a:tc>
                  <a:txBody>
                    <a:bodyPr/>
                    <a:lstStyle/>
                    <a:p>
                      <a:pPr marL="0" indent="0">
                        <a:buNone/>
                      </a:pPr>
                      <a:r>
                        <a:rPr lang="es-ES" dirty="0" err="1"/>
                        <a:t>Budesonida</a:t>
                      </a:r>
                      <a:r>
                        <a:rPr lang="es-ES" dirty="0"/>
                        <a:t> inhalada</a:t>
                      </a:r>
                    </a:p>
                  </a:txBody>
                  <a:tcPr/>
                </a:tc>
                <a:tc>
                  <a:txBody>
                    <a:bodyPr/>
                    <a:lstStyle/>
                    <a:p>
                      <a:r>
                        <a:rPr lang="es-ES" dirty="0"/>
                        <a:t>200mcg inhalados cada 12 horas </a:t>
                      </a:r>
                    </a:p>
                  </a:txBody>
                  <a:tcPr/>
                </a:tc>
                <a:tc>
                  <a:txBody>
                    <a:bodyPr/>
                    <a:lstStyle/>
                    <a:p>
                      <a:r>
                        <a:rPr lang="es-ES" dirty="0"/>
                        <a:t>14 días</a:t>
                      </a:r>
                    </a:p>
                  </a:txBody>
                  <a:tcPr/>
                </a:tc>
                <a:extLst>
                  <a:ext uri="{0D108BD9-81ED-4DB2-BD59-A6C34878D82A}">
                    <a16:rowId xmlns:a16="http://schemas.microsoft.com/office/drawing/2014/main" val="1609009270"/>
                  </a:ext>
                </a:extLst>
              </a:tr>
              <a:tr h="370840">
                <a:tc>
                  <a:txBody>
                    <a:bodyPr/>
                    <a:lstStyle/>
                    <a:p>
                      <a:pPr marL="0" indent="0">
                        <a:buNone/>
                      </a:pPr>
                      <a:r>
                        <a:rPr lang="es-ES" dirty="0" err="1"/>
                        <a:t>Nirmatrelvir</a:t>
                      </a:r>
                      <a:r>
                        <a:rPr lang="es-ES" dirty="0"/>
                        <a:t>/ritonavir </a:t>
                      </a:r>
                    </a:p>
                  </a:txBody>
                  <a:tcPr/>
                </a:tc>
                <a:tc>
                  <a:txBody>
                    <a:bodyPr/>
                    <a:lstStyle/>
                    <a:p>
                      <a:r>
                        <a:rPr lang="es-ES" dirty="0"/>
                        <a:t>300mg/100mg /12h.</a:t>
                      </a:r>
                    </a:p>
                    <a:p>
                      <a:r>
                        <a:rPr lang="es-ES" sz="1800" b="0" i="0" kern="1200" dirty="0" err="1">
                          <a:solidFill>
                            <a:schemeClr val="dk1"/>
                          </a:solidFill>
                          <a:effectLst/>
                          <a:latin typeface="+mn-lt"/>
                          <a:ea typeface="+mn-ea"/>
                          <a:cs typeface="+mn-cs"/>
                        </a:rPr>
                        <a:t>eFGR</a:t>
                      </a:r>
                      <a:r>
                        <a:rPr lang="es-ES" sz="1800" b="0" i="0" kern="1200" dirty="0">
                          <a:solidFill>
                            <a:schemeClr val="dk1"/>
                          </a:solidFill>
                          <a:effectLst/>
                          <a:latin typeface="+mn-lt"/>
                          <a:ea typeface="+mn-ea"/>
                          <a:cs typeface="+mn-cs"/>
                        </a:rPr>
                        <a:t> 30-60ml/min: </a:t>
                      </a:r>
                      <a:r>
                        <a:rPr lang="es-ES" sz="1800" b="0" i="0" kern="1200" dirty="0" err="1">
                          <a:solidFill>
                            <a:schemeClr val="dk1"/>
                          </a:solidFill>
                          <a:effectLst/>
                          <a:latin typeface="+mn-lt"/>
                          <a:ea typeface="+mn-ea"/>
                          <a:cs typeface="+mn-cs"/>
                        </a:rPr>
                        <a:t>Nirmatrelvir</a:t>
                      </a:r>
                      <a:r>
                        <a:rPr lang="es-ES" sz="1800" b="0" i="0" kern="1200" dirty="0">
                          <a:solidFill>
                            <a:schemeClr val="dk1"/>
                          </a:solidFill>
                          <a:effectLst/>
                          <a:latin typeface="+mn-lt"/>
                          <a:ea typeface="+mn-ea"/>
                          <a:cs typeface="+mn-cs"/>
                        </a:rPr>
                        <a:t> 150 mg con RTV 100 mg PO dos veces al día.</a:t>
                      </a:r>
                      <a:br>
                        <a:rPr lang="es-ES" dirty="0"/>
                      </a:br>
                      <a:r>
                        <a:rPr lang="es-ES" sz="1800" b="0" i="0" kern="1200" dirty="0">
                          <a:solidFill>
                            <a:schemeClr val="dk1"/>
                          </a:solidFill>
                          <a:effectLst/>
                          <a:latin typeface="+mn-lt"/>
                          <a:ea typeface="+mn-ea"/>
                          <a:cs typeface="+mn-cs"/>
                        </a:rPr>
                        <a:t>· Si </a:t>
                      </a:r>
                      <a:r>
                        <a:rPr lang="es-ES" sz="1800" b="0" i="0" kern="1200" dirty="0" err="1">
                          <a:solidFill>
                            <a:schemeClr val="dk1"/>
                          </a:solidFill>
                          <a:effectLst/>
                          <a:latin typeface="+mn-lt"/>
                          <a:ea typeface="+mn-ea"/>
                          <a:cs typeface="+mn-cs"/>
                        </a:rPr>
                        <a:t>eFGR</a:t>
                      </a:r>
                      <a:r>
                        <a:rPr lang="es-ES" sz="1800" b="0" i="0" kern="1200" dirty="0">
                          <a:solidFill>
                            <a:schemeClr val="dk1"/>
                          </a:solidFill>
                          <a:effectLst/>
                          <a:latin typeface="+mn-lt"/>
                          <a:ea typeface="+mn-ea"/>
                          <a:cs typeface="+mn-cs"/>
                        </a:rPr>
                        <a:t> &lt;30: ¿300/100 1er día y luego 150/100 1 vez/</a:t>
                      </a:r>
                      <a:r>
                        <a:rPr lang="es-ES" sz="1800" b="0" i="0" kern="1200" dirty="0" err="1">
                          <a:solidFill>
                            <a:schemeClr val="dk1"/>
                          </a:solidFill>
                          <a:effectLst/>
                          <a:latin typeface="+mn-lt"/>
                          <a:ea typeface="+mn-ea"/>
                          <a:cs typeface="+mn-cs"/>
                        </a:rPr>
                        <a:t>dia</a:t>
                      </a:r>
                      <a:r>
                        <a:rPr lang="es-ES" sz="1800" b="0" i="0" kern="1200" dirty="0">
                          <a:solidFill>
                            <a:schemeClr val="dk1"/>
                          </a:solidFill>
                          <a:effectLst/>
                          <a:latin typeface="+mn-lt"/>
                          <a:ea typeface="+mn-ea"/>
                          <a:cs typeface="+mn-cs"/>
                        </a:rPr>
                        <a:t>?.</a:t>
                      </a:r>
                      <a:br>
                        <a:rPr lang="es-ES" dirty="0"/>
                      </a:br>
                      <a:r>
                        <a:rPr lang="es-ES" sz="1800" b="0" i="0" kern="1200" dirty="0">
                          <a:solidFill>
                            <a:schemeClr val="dk1"/>
                          </a:solidFill>
                          <a:effectLst/>
                          <a:latin typeface="+mn-lt"/>
                          <a:ea typeface="+mn-ea"/>
                          <a:cs typeface="+mn-cs"/>
                        </a:rPr>
                        <a:t>· Insuficiencia hepática grave (Child-Pugh C): no recomendado.</a:t>
                      </a:r>
                      <a:endParaRPr lang="es-ES" dirty="0"/>
                    </a:p>
                    <a:p>
                      <a:endParaRPr lang="es-ES" dirty="0"/>
                    </a:p>
                  </a:txBody>
                  <a:tcPr/>
                </a:tc>
                <a:tc>
                  <a:txBody>
                    <a:bodyPr/>
                    <a:lstStyle/>
                    <a:p>
                      <a:r>
                        <a:rPr lang="es-ES" dirty="0"/>
                        <a:t>5 días</a:t>
                      </a:r>
                    </a:p>
                  </a:txBody>
                  <a:tcPr/>
                </a:tc>
                <a:extLst>
                  <a:ext uri="{0D108BD9-81ED-4DB2-BD59-A6C34878D82A}">
                    <a16:rowId xmlns:a16="http://schemas.microsoft.com/office/drawing/2014/main" val="2761614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Remdesivir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200mg IV primer día y luego 100mg IV</a:t>
                      </a:r>
                    </a:p>
                    <a:p>
                      <a:endParaRPr lang="es-ES" dirty="0"/>
                    </a:p>
                  </a:txBody>
                  <a:tcPr/>
                </a:tc>
                <a:tc>
                  <a:txBody>
                    <a:bodyPr/>
                    <a:lstStyle/>
                    <a:p>
                      <a:r>
                        <a:rPr lang="es-ES" dirty="0"/>
                        <a:t>3 días</a:t>
                      </a:r>
                    </a:p>
                  </a:txBody>
                  <a:tcPr/>
                </a:tc>
                <a:extLst>
                  <a:ext uri="{0D108BD9-81ED-4DB2-BD59-A6C34878D82A}">
                    <a16:rowId xmlns:a16="http://schemas.microsoft.com/office/drawing/2014/main" val="1112358942"/>
                  </a:ext>
                </a:extLst>
              </a:tr>
            </a:tbl>
          </a:graphicData>
        </a:graphic>
      </p:graphicFrame>
    </p:spTree>
    <p:extLst>
      <p:ext uri="{BB962C8B-B14F-4D97-AF65-F5344CB8AC3E}">
        <p14:creationId xmlns:p14="http://schemas.microsoft.com/office/powerpoint/2010/main" val="3063549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90174-3E31-E2AE-C498-801416358312}"/>
              </a:ext>
            </a:extLst>
          </p:cNvPr>
          <p:cNvSpPr>
            <a:spLocks noGrp="1"/>
          </p:cNvSpPr>
          <p:nvPr>
            <p:ph type="title"/>
          </p:nvPr>
        </p:nvSpPr>
        <p:spPr/>
        <p:txBody>
          <a:bodyPr/>
          <a:lstStyle/>
          <a:p>
            <a:r>
              <a:rPr lang="es-ES" dirty="0"/>
              <a:t>Tratamiento COVID-19. Hospitalizado</a:t>
            </a:r>
          </a:p>
        </p:txBody>
      </p:sp>
      <p:graphicFrame>
        <p:nvGraphicFramePr>
          <p:cNvPr id="4" name="Marcador de contenido 3">
            <a:extLst>
              <a:ext uri="{FF2B5EF4-FFF2-40B4-BE49-F238E27FC236}">
                <a16:creationId xmlns:a16="http://schemas.microsoft.com/office/drawing/2014/main" id="{F0440003-A26E-4880-3D03-5A7E11E895DE}"/>
              </a:ext>
            </a:extLst>
          </p:cNvPr>
          <p:cNvGraphicFramePr>
            <a:graphicFrameLocks noGrp="1"/>
          </p:cNvGraphicFramePr>
          <p:nvPr>
            <p:ph idx="1"/>
            <p:extLst>
              <p:ext uri="{D42A27DB-BD31-4B8C-83A1-F6EECF244321}">
                <p14:modId xmlns:p14="http://schemas.microsoft.com/office/powerpoint/2010/main" val="2294366627"/>
              </p:ext>
            </p:extLst>
          </p:nvPr>
        </p:nvGraphicFramePr>
        <p:xfrm>
          <a:off x="533400" y="1835458"/>
          <a:ext cx="11269956" cy="3302000"/>
        </p:xfrm>
        <a:graphic>
          <a:graphicData uri="http://schemas.openxmlformats.org/drawingml/2006/table">
            <a:tbl>
              <a:tblPr firstRow="1" bandRow="1">
                <a:tableStyleId>{5C22544A-7EE6-4342-B048-85BDC9FD1C3A}</a:tableStyleId>
              </a:tblPr>
              <a:tblGrid>
                <a:gridCol w="4438142">
                  <a:extLst>
                    <a:ext uri="{9D8B030D-6E8A-4147-A177-3AD203B41FA5}">
                      <a16:colId xmlns:a16="http://schemas.microsoft.com/office/drawing/2014/main" val="3937339961"/>
                    </a:ext>
                  </a:extLst>
                </a:gridCol>
                <a:gridCol w="3415907">
                  <a:extLst>
                    <a:ext uri="{9D8B030D-6E8A-4147-A177-3AD203B41FA5}">
                      <a16:colId xmlns:a16="http://schemas.microsoft.com/office/drawing/2014/main" val="3754729630"/>
                    </a:ext>
                  </a:extLst>
                </a:gridCol>
                <a:gridCol w="3415907">
                  <a:extLst>
                    <a:ext uri="{9D8B030D-6E8A-4147-A177-3AD203B41FA5}">
                      <a16:colId xmlns:a16="http://schemas.microsoft.com/office/drawing/2014/main" val="240319870"/>
                    </a:ext>
                  </a:extLst>
                </a:gridCol>
              </a:tblGrid>
              <a:tr h="370840">
                <a:tc>
                  <a:txBody>
                    <a:bodyPr/>
                    <a:lstStyle/>
                    <a:p>
                      <a:r>
                        <a:rPr lang="es-ES" dirty="0"/>
                        <a:t>Tratamiento</a:t>
                      </a:r>
                    </a:p>
                  </a:txBody>
                  <a:tcPr/>
                </a:tc>
                <a:tc>
                  <a:txBody>
                    <a:bodyPr/>
                    <a:lstStyle/>
                    <a:p>
                      <a:r>
                        <a:rPr lang="es-ES" dirty="0"/>
                        <a:t>Dosis</a:t>
                      </a:r>
                    </a:p>
                  </a:txBody>
                  <a:tcPr/>
                </a:tc>
                <a:tc>
                  <a:txBody>
                    <a:bodyPr/>
                    <a:lstStyle/>
                    <a:p>
                      <a:r>
                        <a:rPr lang="es-ES" dirty="0"/>
                        <a:t>Duración</a:t>
                      </a:r>
                    </a:p>
                  </a:txBody>
                  <a:tcPr/>
                </a:tc>
                <a:extLst>
                  <a:ext uri="{0D108BD9-81ED-4DB2-BD59-A6C34878D82A}">
                    <a16:rowId xmlns:a16="http://schemas.microsoft.com/office/drawing/2014/main" val="605320221"/>
                  </a:ext>
                </a:extLst>
              </a:tr>
              <a:tr h="370840">
                <a:tc>
                  <a:txBody>
                    <a:bodyPr/>
                    <a:lstStyle/>
                    <a:p>
                      <a:pPr marL="0" indent="0">
                        <a:buNone/>
                      </a:pPr>
                      <a:r>
                        <a:rPr lang="es-ES" dirty="0"/>
                        <a:t>Remdesivir</a:t>
                      </a:r>
                    </a:p>
                    <a:p>
                      <a:endParaRPr lang="es-ES" dirty="0"/>
                    </a:p>
                  </a:txBody>
                  <a:tcPr/>
                </a:tc>
                <a:tc>
                  <a:txBody>
                    <a:bodyPr/>
                    <a:lstStyle/>
                    <a:p>
                      <a:r>
                        <a:rPr lang="es-ES" dirty="0"/>
                        <a:t>200mg IV primer día y luego 100mg IV</a:t>
                      </a:r>
                    </a:p>
                  </a:txBody>
                  <a:tcPr/>
                </a:tc>
                <a:tc>
                  <a:txBody>
                    <a:bodyPr/>
                    <a:lstStyle/>
                    <a:p>
                      <a:r>
                        <a:rPr lang="es-ES" dirty="0"/>
                        <a:t>5 días inmunocompetentes</a:t>
                      </a:r>
                    </a:p>
                    <a:p>
                      <a:r>
                        <a:rPr lang="es-ES" dirty="0"/>
                        <a:t>10 días inmunodeprimidos</a:t>
                      </a:r>
                    </a:p>
                  </a:txBody>
                  <a:tcPr/>
                </a:tc>
                <a:extLst>
                  <a:ext uri="{0D108BD9-81ED-4DB2-BD59-A6C34878D82A}">
                    <a16:rowId xmlns:a16="http://schemas.microsoft.com/office/drawing/2014/main" val="1694728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Dexametasona </a:t>
                      </a:r>
                    </a:p>
                  </a:txBody>
                  <a:tcPr/>
                </a:tc>
                <a:tc>
                  <a:txBody>
                    <a:bodyPr/>
                    <a:lstStyle/>
                    <a:p>
                      <a:r>
                        <a:rPr lang="es-ES" dirty="0"/>
                        <a:t>7.2 mg VO o IV</a:t>
                      </a:r>
                    </a:p>
                  </a:txBody>
                  <a:tcPr/>
                </a:tc>
                <a:tc>
                  <a:txBody>
                    <a:bodyPr/>
                    <a:lstStyle/>
                    <a:p>
                      <a:r>
                        <a:rPr lang="es-ES" dirty="0"/>
                        <a:t>Hasta retirada de O2 o alta hospitalaria</a:t>
                      </a:r>
                    </a:p>
                  </a:txBody>
                  <a:tcPr/>
                </a:tc>
                <a:extLst>
                  <a:ext uri="{0D108BD9-81ED-4DB2-BD59-A6C34878D82A}">
                    <a16:rowId xmlns:a16="http://schemas.microsoft.com/office/drawing/2014/main" val="21522991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r>
                        <a:rPr lang="es-ES" dirty="0" err="1"/>
                        <a:t>Tocilizumab</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a:txBody>
                    <a:bodyPr/>
                    <a:lstStyle/>
                    <a:p>
                      <a:r>
                        <a:rPr lang="es-ES" dirty="0"/>
                        <a:t>8mg/kg IV</a:t>
                      </a:r>
                    </a:p>
                  </a:txBody>
                  <a:tcPr/>
                </a:tc>
                <a:tc>
                  <a:txBody>
                    <a:bodyPr/>
                    <a:lstStyle/>
                    <a:p>
                      <a:r>
                        <a:rPr lang="es-ES" dirty="0"/>
                        <a:t>Dosis única</a:t>
                      </a:r>
                    </a:p>
                  </a:txBody>
                  <a:tcPr/>
                </a:tc>
                <a:extLst>
                  <a:ext uri="{0D108BD9-81ED-4DB2-BD59-A6C34878D82A}">
                    <a16:rowId xmlns:a16="http://schemas.microsoft.com/office/drawing/2014/main" val="10797202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Baricitinib</a:t>
                      </a:r>
                      <a:endParaRPr lang="es-ES" dirty="0"/>
                    </a:p>
                  </a:txBody>
                  <a:tcPr/>
                </a:tc>
                <a:tc>
                  <a:txBody>
                    <a:bodyPr/>
                    <a:lstStyle/>
                    <a:p>
                      <a:r>
                        <a:rPr lang="es-ES" sz="1800" b="0" i="0" kern="1200" dirty="0">
                          <a:solidFill>
                            <a:schemeClr val="dk1"/>
                          </a:solidFill>
                          <a:effectLst/>
                          <a:latin typeface="+mn-lt"/>
                          <a:ea typeface="+mn-ea"/>
                          <a:cs typeface="+mn-cs"/>
                        </a:rPr>
                        <a:t>4mg /día (2 mg/día si filtrado glomerular &lt;60ml/min).</a:t>
                      </a:r>
                      <a:endParaRPr lang="es-ES" dirty="0"/>
                    </a:p>
                  </a:txBody>
                  <a:tcPr/>
                </a:tc>
                <a:tc>
                  <a:txBody>
                    <a:bodyPr/>
                    <a:lstStyle/>
                    <a:p>
                      <a:r>
                        <a:rPr lang="es-ES" dirty="0"/>
                        <a:t>14 días</a:t>
                      </a:r>
                    </a:p>
                  </a:txBody>
                  <a:tcPr/>
                </a:tc>
                <a:extLst>
                  <a:ext uri="{0D108BD9-81ED-4DB2-BD59-A6C34878D82A}">
                    <a16:rowId xmlns:a16="http://schemas.microsoft.com/office/drawing/2014/main" val="1720174164"/>
                  </a:ext>
                </a:extLst>
              </a:tr>
              <a:tr h="370840">
                <a:tc>
                  <a:txBody>
                    <a:bodyPr/>
                    <a:lstStyle/>
                    <a:p>
                      <a:pPr marL="0" indent="0">
                        <a:buNone/>
                      </a:pPr>
                      <a:r>
                        <a:rPr lang="es-ES" dirty="0"/>
                        <a:t>HBPM</a:t>
                      </a:r>
                    </a:p>
                  </a:txBody>
                  <a:tcPr/>
                </a:tc>
                <a:tc>
                  <a:txBody>
                    <a:bodyPr/>
                    <a:lstStyle/>
                    <a:p>
                      <a:r>
                        <a:rPr lang="es-ES" dirty="0"/>
                        <a:t>Dosis profilácticas</a:t>
                      </a:r>
                    </a:p>
                  </a:txBody>
                  <a:tcPr/>
                </a:tc>
                <a:tc>
                  <a:txBody>
                    <a:bodyPr/>
                    <a:lstStyle/>
                    <a:p>
                      <a:r>
                        <a:rPr lang="es-ES" dirty="0"/>
                        <a:t>Durante todo el ingreso</a:t>
                      </a:r>
                    </a:p>
                  </a:txBody>
                  <a:tcPr/>
                </a:tc>
                <a:extLst>
                  <a:ext uri="{0D108BD9-81ED-4DB2-BD59-A6C34878D82A}">
                    <a16:rowId xmlns:a16="http://schemas.microsoft.com/office/drawing/2014/main" val="1665568719"/>
                  </a:ext>
                </a:extLst>
              </a:tr>
            </a:tbl>
          </a:graphicData>
        </a:graphic>
      </p:graphicFrame>
    </p:spTree>
    <p:extLst>
      <p:ext uri="{BB962C8B-B14F-4D97-AF65-F5344CB8AC3E}">
        <p14:creationId xmlns:p14="http://schemas.microsoft.com/office/powerpoint/2010/main" val="1277423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ipe española: la primera pandemia global">
            <a:extLst>
              <a:ext uri="{FF2B5EF4-FFF2-40B4-BE49-F238E27FC236}">
                <a16:creationId xmlns:a16="http://schemas.microsoft.com/office/drawing/2014/main" id="{ECFE0851-0FC2-6AFA-FC72-8107764AB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0"/>
            <a:ext cx="9105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740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13F1E-FD21-5170-3887-6F5C85A02AF4}"/>
              </a:ext>
            </a:extLst>
          </p:cNvPr>
          <p:cNvSpPr>
            <a:spLocks noGrp="1"/>
          </p:cNvSpPr>
          <p:nvPr>
            <p:ph type="title"/>
          </p:nvPr>
        </p:nvSpPr>
        <p:spPr/>
        <p:txBody>
          <a:bodyPr/>
          <a:lstStyle/>
          <a:p>
            <a:r>
              <a:rPr lang="es-ES" dirty="0"/>
              <a:t>Gripe. Indicaciones de tratamiento.</a:t>
            </a:r>
          </a:p>
        </p:txBody>
      </p:sp>
      <p:sp>
        <p:nvSpPr>
          <p:cNvPr id="3" name="Marcador de contenido 2">
            <a:extLst>
              <a:ext uri="{FF2B5EF4-FFF2-40B4-BE49-F238E27FC236}">
                <a16:creationId xmlns:a16="http://schemas.microsoft.com/office/drawing/2014/main" id="{53050651-5EAE-7833-C286-6E44D93CF63A}"/>
              </a:ext>
            </a:extLst>
          </p:cNvPr>
          <p:cNvSpPr>
            <a:spLocks noGrp="1"/>
          </p:cNvSpPr>
          <p:nvPr>
            <p:ph idx="1"/>
          </p:nvPr>
        </p:nvSpPr>
        <p:spPr/>
        <p:txBody>
          <a:bodyPr>
            <a:normAutofit lnSpcReduction="10000"/>
          </a:bodyPr>
          <a:lstStyle/>
          <a:p>
            <a:pPr algn="l"/>
            <a:r>
              <a:rPr lang="es-ES" sz="3200" i="1" dirty="0"/>
              <a:t>Adultos y niños con influenza documentada o sospechada </a:t>
            </a:r>
          </a:p>
          <a:p>
            <a:pPr lvl="1"/>
            <a:r>
              <a:rPr lang="es-ES" sz="2800" i="1" dirty="0"/>
              <a:t>Hospitalizadas con influenza</a:t>
            </a:r>
          </a:p>
          <a:p>
            <a:pPr lvl="1"/>
            <a:r>
              <a:rPr lang="es-ES" sz="2800" i="1" dirty="0"/>
              <a:t>Ambulatorios de cualquier edad con enfermedad grave o progresiva</a:t>
            </a:r>
          </a:p>
          <a:p>
            <a:pPr lvl="1"/>
            <a:r>
              <a:rPr lang="es-ES" sz="2800" i="1" dirty="0"/>
              <a:t>Pacientes ambulatorios que tienen un alto riesgo de complicaciones </a:t>
            </a:r>
          </a:p>
          <a:p>
            <a:pPr lvl="1"/>
            <a:r>
              <a:rPr lang="es-ES" sz="2800" i="1" dirty="0"/>
              <a:t>Niños menores de 2 años </a:t>
            </a:r>
          </a:p>
          <a:p>
            <a:pPr lvl="1"/>
            <a:r>
              <a:rPr lang="es-ES" sz="2800" i="1" dirty="0"/>
              <a:t>Adultos mayores de 65 años </a:t>
            </a:r>
          </a:p>
          <a:p>
            <a:pPr lvl="1"/>
            <a:r>
              <a:rPr lang="es-ES" sz="2800" i="1" dirty="0"/>
              <a:t>Mujeres embarazadas y aquellas dentro de las 2 semanas posteriores al parto </a:t>
            </a:r>
            <a:endParaRPr lang="es-ES" i="1" dirty="0"/>
          </a:p>
        </p:txBody>
      </p:sp>
      <p:sp>
        <p:nvSpPr>
          <p:cNvPr id="4" name="CuadroTexto 3">
            <a:extLst>
              <a:ext uri="{FF2B5EF4-FFF2-40B4-BE49-F238E27FC236}">
                <a16:creationId xmlns:a16="http://schemas.microsoft.com/office/drawing/2014/main" id="{08833134-1CDE-492E-767E-125F91AA29AB}"/>
              </a:ext>
            </a:extLst>
          </p:cNvPr>
          <p:cNvSpPr txBox="1"/>
          <p:nvPr/>
        </p:nvSpPr>
        <p:spPr>
          <a:xfrm>
            <a:off x="9360310" y="6292645"/>
            <a:ext cx="2186752" cy="369332"/>
          </a:xfrm>
          <a:prstGeom prst="rect">
            <a:avLst/>
          </a:prstGeom>
          <a:noFill/>
        </p:spPr>
        <p:txBody>
          <a:bodyPr wrap="none" rtlCol="0">
            <a:spAutoFit/>
          </a:bodyPr>
          <a:lstStyle/>
          <a:p>
            <a:r>
              <a:rPr lang="es-ES" dirty="0"/>
              <a:t>IDSA </a:t>
            </a:r>
            <a:r>
              <a:rPr lang="es-ES" dirty="0" err="1"/>
              <a:t>Guidelines</a:t>
            </a:r>
            <a:r>
              <a:rPr lang="es-ES" dirty="0"/>
              <a:t> 2018</a:t>
            </a:r>
          </a:p>
        </p:txBody>
      </p:sp>
    </p:spTree>
    <p:extLst>
      <p:ext uri="{BB962C8B-B14F-4D97-AF65-F5344CB8AC3E}">
        <p14:creationId xmlns:p14="http://schemas.microsoft.com/office/powerpoint/2010/main" val="197672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6B49F5-2BF9-CB36-BFDD-AAD57492BC51}"/>
              </a:ext>
            </a:extLst>
          </p:cNvPr>
          <p:cNvSpPr>
            <a:spLocks noGrp="1"/>
          </p:cNvSpPr>
          <p:nvPr>
            <p:ph type="title"/>
          </p:nvPr>
        </p:nvSpPr>
        <p:spPr>
          <a:xfrm>
            <a:off x="635000" y="640823"/>
            <a:ext cx="3418659" cy="5583148"/>
          </a:xfrm>
        </p:spPr>
        <p:txBody>
          <a:bodyPr anchor="ctr">
            <a:normAutofit/>
          </a:bodyPr>
          <a:lstStyle/>
          <a:p>
            <a:r>
              <a:rPr lang="es-ES" sz="5400"/>
              <a:t>Antivirales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D9EE665D-9C49-8C85-49FE-9F46A6B03F17}"/>
              </a:ext>
            </a:extLst>
          </p:cNvPr>
          <p:cNvGraphicFramePr>
            <a:graphicFrameLocks noGrp="1"/>
          </p:cNvGraphicFramePr>
          <p:nvPr>
            <p:ph idx="1"/>
            <p:extLst>
              <p:ext uri="{D42A27DB-BD31-4B8C-83A1-F6EECF244321}">
                <p14:modId xmlns:p14="http://schemas.microsoft.com/office/powerpoint/2010/main" val="12720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714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32CAD-0C12-B722-33C3-8605BFC9DC3F}"/>
              </a:ext>
            </a:extLst>
          </p:cNvPr>
          <p:cNvSpPr>
            <a:spLocks noGrp="1"/>
          </p:cNvSpPr>
          <p:nvPr>
            <p:ph type="title"/>
          </p:nvPr>
        </p:nvSpPr>
        <p:spPr/>
        <p:txBody>
          <a:bodyPr/>
          <a:lstStyle/>
          <a:p>
            <a:r>
              <a:rPr lang="es-ES" dirty="0"/>
              <a:t>Tratamiento de la Gripe</a:t>
            </a:r>
          </a:p>
        </p:txBody>
      </p:sp>
      <p:pic>
        <p:nvPicPr>
          <p:cNvPr id="5" name="Imagen 4">
            <a:extLst>
              <a:ext uri="{FF2B5EF4-FFF2-40B4-BE49-F238E27FC236}">
                <a16:creationId xmlns:a16="http://schemas.microsoft.com/office/drawing/2014/main" id="{44724AFE-642B-D847-C941-654DBA397B05}"/>
              </a:ext>
            </a:extLst>
          </p:cNvPr>
          <p:cNvPicPr>
            <a:picLocks noChangeAspect="1"/>
          </p:cNvPicPr>
          <p:nvPr/>
        </p:nvPicPr>
        <p:blipFill>
          <a:blip r:embed="rId2"/>
          <a:stretch>
            <a:fillRect/>
          </a:stretch>
        </p:blipFill>
        <p:spPr>
          <a:xfrm>
            <a:off x="489673" y="1494745"/>
            <a:ext cx="7163168" cy="1106524"/>
          </a:xfrm>
          <a:prstGeom prst="rect">
            <a:avLst/>
          </a:prstGeom>
        </p:spPr>
      </p:pic>
      <p:pic>
        <p:nvPicPr>
          <p:cNvPr id="7" name="Imagen 6">
            <a:extLst>
              <a:ext uri="{FF2B5EF4-FFF2-40B4-BE49-F238E27FC236}">
                <a16:creationId xmlns:a16="http://schemas.microsoft.com/office/drawing/2014/main" id="{7FBC4F49-8F44-3BA2-3576-4D82E210B9BB}"/>
              </a:ext>
            </a:extLst>
          </p:cNvPr>
          <p:cNvPicPr>
            <a:picLocks noChangeAspect="1"/>
          </p:cNvPicPr>
          <p:nvPr/>
        </p:nvPicPr>
        <p:blipFill>
          <a:blip r:embed="rId3"/>
          <a:stretch>
            <a:fillRect/>
          </a:stretch>
        </p:blipFill>
        <p:spPr>
          <a:xfrm>
            <a:off x="3120029" y="2704853"/>
            <a:ext cx="3112936" cy="3971353"/>
          </a:xfrm>
          <a:prstGeom prst="rect">
            <a:avLst/>
          </a:prstGeom>
        </p:spPr>
      </p:pic>
      <p:pic>
        <p:nvPicPr>
          <p:cNvPr id="9" name="Imagen 8">
            <a:extLst>
              <a:ext uri="{FF2B5EF4-FFF2-40B4-BE49-F238E27FC236}">
                <a16:creationId xmlns:a16="http://schemas.microsoft.com/office/drawing/2014/main" id="{CD150AA9-45B6-3F2B-2010-A7DFCA9F17A4}"/>
              </a:ext>
            </a:extLst>
          </p:cNvPr>
          <p:cNvPicPr>
            <a:picLocks noChangeAspect="1"/>
          </p:cNvPicPr>
          <p:nvPr/>
        </p:nvPicPr>
        <p:blipFill>
          <a:blip r:embed="rId4"/>
          <a:stretch>
            <a:fillRect/>
          </a:stretch>
        </p:blipFill>
        <p:spPr>
          <a:xfrm>
            <a:off x="6635931" y="2704853"/>
            <a:ext cx="3481068" cy="4049731"/>
          </a:xfrm>
          <a:prstGeom prst="rect">
            <a:avLst/>
          </a:prstGeom>
        </p:spPr>
      </p:pic>
    </p:spTree>
    <p:extLst>
      <p:ext uri="{BB962C8B-B14F-4D97-AF65-F5344CB8AC3E}">
        <p14:creationId xmlns:p14="http://schemas.microsoft.com/office/powerpoint/2010/main" val="2212181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4BADE-7A23-94F7-C1BC-CC29891F3B49}"/>
              </a:ext>
            </a:extLst>
          </p:cNvPr>
          <p:cNvSpPr>
            <a:spLocks noGrp="1"/>
          </p:cNvSpPr>
          <p:nvPr>
            <p:ph type="title"/>
          </p:nvPr>
        </p:nvSpPr>
        <p:spPr/>
        <p:txBody>
          <a:bodyPr/>
          <a:lstStyle/>
          <a:p>
            <a:r>
              <a:rPr lang="es-ES" dirty="0"/>
              <a:t>Tratamiento de la Gripe</a:t>
            </a:r>
          </a:p>
        </p:txBody>
      </p:sp>
      <p:pic>
        <p:nvPicPr>
          <p:cNvPr id="5" name="Imagen 4">
            <a:extLst>
              <a:ext uri="{FF2B5EF4-FFF2-40B4-BE49-F238E27FC236}">
                <a16:creationId xmlns:a16="http://schemas.microsoft.com/office/drawing/2014/main" id="{78225355-C32D-D4CB-1BB9-E54DB190A446}"/>
              </a:ext>
            </a:extLst>
          </p:cNvPr>
          <p:cNvPicPr>
            <a:picLocks noChangeAspect="1"/>
          </p:cNvPicPr>
          <p:nvPr/>
        </p:nvPicPr>
        <p:blipFill>
          <a:blip r:embed="rId2"/>
          <a:stretch>
            <a:fillRect/>
          </a:stretch>
        </p:blipFill>
        <p:spPr>
          <a:xfrm>
            <a:off x="470263" y="1332322"/>
            <a:ext cx="5472092" cy="1445948"/>
          </a:xfrm>
          <a:prstGeom prst="rect">
            <a:avLst/>
          </a:prstGeom>
        </p:spPr>
      </p:pic>
      <p:pic>
        <p:nvPicPr>
          <p:cNvPr id="8" name="Imagen 7">
            <a:extLst>
              <a:ext uri="{FF2B5EF4-FFF2-40B4-BE49-F238E27FC236}">
                <a16:creationId xmlns:a16="http://schemas.microsoft.com/office/drawing/2014/main" id="{1DFAB502-B2D4-A8B7-66AB-0D3FBF2C7777}"/>
              </a:ext>
            </a:extLst>
          </p:cNvPr>
          <p:cNvPicPr>
            <a:picLocks noChangeAspect="1"/>
          </p:cNvPicPr>
          <p:nvPr/>
        </p:nvPicPr>
        <p:blipFill>
          <a:blip r:embed="rId3"/>
          <a:stretch>
            <a:fillRect/>
          </a:stretch>
        </p:blipFill>
        <p:spPr>
          <a:xfrm>
            <a:off x="3909135" y="2543166"/>
            <a:ext cx="7639443" cy="3835597"/>
          </a:xfrm>
          <a:prstGeom prst="rect">
            <a:avLst/>
          </a:prstGeom>
        </p:spPr>
      </p:pic>
    </p:spTree>
    <p:extLst>
      <p:ext uri="{BB962C8B-B14F-4D97-AF65-F5344CB8AC3E}">
        <p14:creationId xmlns:p14="http://schemas.microsoft.com/office/powerpoint/2010/main" val="773353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46342-1899-72B3-D280-B2D26AA34E9A}"/>
              </a:ext>
            </a:extLst>
          </p:cNvPr>
          <p:cNvSpPr>
            <a:spLocks noGrp="1"/>
          </p:cNvSpPr>
          <p:nvPr>
            <p:ph type="title"/>
          </p:nvPr>
        </p:nvSpPr>
        <p:spPr/>
        <p:txBody>
          <a:bodyPr/>
          <a:lstStyle/>
          <a:p>
            <a:r>
              <a:rPr lang="es-ES" dirty="0"/>
              <a:t>Tratamiento de la gripe</a:t>
            </a:r>
          </a:p>
        </p:txBody>
      </p:sp>
      <p:graphicFrame>
        <p:nvGraphicFramePr>
          <p:cNvPr id="4" name="Marcador de contenido 3">
            <a:extLst>
              <a:ext uri="{FF2B5EF4-FFF2-40B4-BE49-F238E27FC236}">
                <a16:creationId xmlns:a16="http://schemas.microsoft.com/office/drawing/2014/main" id="{9AEC066C-B10B-B7EB-9232-68A9A9013DA8}"/>
              </a:ext>
            </a:extLst>
          </p:cNvPr>
          <p:cNvGraphicFramePr>
            <a:graphicFrameLocks noGrp="1"/>
          </p:cNvGraphicFramePr>
          <p:nvPr>
            <p:ph idx="1"/>
            <p:extLst>
              <p:ext uri="{D42A27DB-BD31-4B8C-83A1-F6EECF244321}">
                <p14:modId xmlns:p14="http://schemas.microsoft.com/office/powerpoint/2010/main" val="1528427790"/>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69493420"/>
                    </a:ext>
                  </a:extLst>
                </a:gridCol>
                <a:gridCol w="3505199">
                  <a:extLst>
                    <a:ext uri="{9D8B030D-6E8A-4147-A177-3AD203B41FA5}">
                      <a16:colId xmlns:a16="http://schemas.microsoft.com/office/drawing/2014/main" val="2726863875"/>
                    </a:ext>
                  </a:extLst>
                </a:gridCol>
                <a:gridCol w="3505199">
                  <a:extLst>
                    <a:ext uri="{9D8B030D-6E8A-4147-A177-3AD203B41FA5}">
                      <a16:colId xmlns:a16="http://schemas.microsoft.com/office/drawing/2014/main" val="4079813463"/>
                    </a:ext>
                  </a:extLst>
                </a:gridCol>
              </a:tblGrid>
              <a:tr h="370840">
                <a:tc>
                  <a:txBody>
                    <a:bodyPr/>
                    <a:lstStyle/>
                    <a:p>
                      <a:r>
                        <a:rPr lang="es-ES" dirty="0"/>
                        <a:t>Fármaco</a:t>
                      </a:r>
                    </a:p>
                  </a:txBody>
                  <a:tcPr/>
                </a:tc>
                <a:tc>
                  <a:txBody>
                    <a:bodyPr/>
                    <a:lstStyle/>
                    <a:p>
                      <a:r>
                        <a:rPr lang="es-ES" dirty="0"/>
                        <a:t>Dosis</a:t>
                      </a:r>
                    </a:p>
                  </a:txBody>
                  <a:tcPr/>
                </a:tc>
                <a:tc>
                  <a:txBody>
                    <a:bodyPr/>
                    <a:lstStyle/>
                    <a:p>
                      <a:r>
                        <a:rPr lang="es-ES" dirty="0"/>
                        <a:t>Duración</a:t>
                      </a:r>
                    </a:p>
                  </a:txBody>
                  <a:tcPr/>
                </a:tc>
                <a:extLst>
                  <a:ext uri="{0D108BD9-81ED-4DB2-BD59-A6C34878D82A}">
                    <a16:rowId xmlns:a16="http://schemas.microsoft.com/office/drawing/2014/main" val="810478559"/>
                  </a:ext>
                </a:extLst>
              </a:tr>
              <a:tr h="370840">
                <a:tc>
                  <a:txBody>
                    <a:bodyPr/>
                    <a:lstStyle/>
                    <a:p>
                      <a:r>
                        <a:rPr lang="es-ES" dirty="0"/>
                        <a:t>Oseltamivir</a:t>
                      </a:r>
                    </a:p>
                  </a:txBody>
                  <a:tcPr/>
                </a:tc>
                <a:tc>
                  <a:txBody>
                    <a:bodyPr/>
                    <a:lstStyle/>
                    <a:p>
                      <a:r>
                        <a:rPr lang="es-ES" dirty="0"/>
                        <a:t>Oral 75mg/12h </a:t>
                      </a:r>
                    </a:p>
                  </a:txBody>
                  <a:tcPr/>
                </a:tc>
                <a:tc>
                  <a:txBody>
                    <a:bodyPr/>
                    <a:lstStyle/>
                    <a:p>
                      <a:r>
                        <a:rPr lang="es-ES" dirty="0"/>
                        <a:t>5 días</a:t>
                      </a:r>
                    </a:p>
                  </a:txBody>
                  <a:tcPr/>
                </a:tc>
                <a:extLst>
                  <a:ext uri="{0D108BD9-81ED-4DB2-BD59-A6C34878D82A}">
                    <a16:rowId xmlns:a16="http://schemas.microsoft.com/office/drawing/2014/main" val="2777841778"/>
                  </a:ext>
                </a:extLst>
              </a:tr>
              <a:tr h="370840">
                <a:tc>
                  <a:txBody>
                    <a:bodyPr/>
                    <a:lstStyle/>
                    <a:p>
                      <a:r>
                        <a:rPr lang="es-ES" dirty="0"/>
                        <a:t>Zanamivir</a:t>
                      </a:r>
                    </a:p>
                  </a:txBody>
                  <a:tcPr/>
                </a:tc>
                <a:tc>
                  <a:txBody>
                    <a:bodyPr/>
                    <a:lstStyle/>
                    <a:p>
                      <a:r>
                        <a:rPr lang="es-ES" dirty="0"/>
                        <a:t>Inhalado 10mg /12h </a:t>
                      </a:r>
                    </a:p>
                  </a:txBody>
                  <a:tcPr/>
                </a:tc>
                <a:tc>
                  <a:txBody>
                    <a:bodyPr/>
                    <a:lstStyle/>
                    <a:p>
                      <a:r>
                        <a:rPr lang="es-ES" dirty="0"/>
                        <a:t>5 días</a:t>
                      </a:r>
                    </a:p>
                  </a:txBody>
                  <a:tcPr/>
                </a:tc>
                <a:extLst>
                  <a:ext uri="{0D108BD9-81ED-4DB2-BD59-A6C34878D82A}">
                    <a16:rowId xmlns:a16="http://schemas.microsoft.com/office/drawing/2014/main" val="2987556448"/>
                  </a:ext>
                </a:extLst>
              </a:tr>
              <a:tr h="370840">
                <a:tc>
                  <a:txBody>
                    <a:bodyPr/>
                    <a:lstStyle/>
                    <a:p>
                      <a:r>
                        <a:rPr lang="es-ES" dirty="0" err="1"/>
                        <a:t>Peramivir</a:t>
                      </a:r>
                      <a:endParaRPr lang="es-ES" dirty="0"/>
                    </a:p>
                  </a:txBody>
                  <a:tcPr/>
                </a:tc>
                <a:tc>
                  <a:txBody>
                    <a:bodyPr/>
                    <a:lstStyle/>
                    <a:p>
                      <a:r>
                        <a:rPr lang="es-ES" dirty="0"/>
                        <a:t>Intravenoso 600mg </a:t>
                      </a:r>
                    </a:p>
                  </a:txBody>
                  <a:tcPr/>
                </a:tc>
                <a:tc>
                  <a:txBody>
                    <a:bodyPr/>
                    <a:lstStyle/>
                    <a:p>
                      <a:r>
                        <a:rPr lang="es-ES" dirty="0"/>
                        <a:t>Dosis única</a:t>
                      </a:r>
                    </a:p>
                  </a:txBody>
                  <a:tcPr/>
                </a:tc>
                <a:extLst>
                  <a:ext uri="{0D108BD9-81ED-4DB2-BD59-A6C34878D82A}">
                    <a16:rowId xmlns:a16="http://schemas.microsoft.com/office/drawing/2014/main" val="3298451181"/>
                  </a:ext>
                </a:extLst>
              </a:tr>
              <a:tr h="370840">
                <a:tc>
                  <a:txBody>
                    <a:bodyPr/>
                    <a:lstStyle/>
                    <a:p>
                      <a:r>
                        <a:rPr lang="es-ES" dirty="0" err="1"/>
                        <a:t>Baloxavir</a:t>
                      </a:r>
                      <a:endParaRPr lang="es-ES" dirty="0"/>
                    </a:p>
                  </a:txBody>
                  <a:tcPr/>
                </a:tc>
                <a:tc>
                  <a:txBody>
                    <a:bodyPr/>
                    <a:lstStyle/>
                    <a:p>
                      <a:r>
                        <a:rPr lang="es-ES" dirty="0"/>
                        <a:t>Oral 80mg</a:t>
                      </a:r>
                    </a:p>
                  </a:txBody>
                  <a:tcPr/>
                </a:tc>
                <a:tc>
                  <a:txBody>
                    <a:bodyPr/>
                    <a:lstStyle/>
                    <a:p>
                      <a:r>
                        <a:rPr lang="es-ES" dirty="0"/>
                        <a:t>Dosis única</a:t>
                      </a:r>
                    </a:p>
                  </a:txBody>
                  <a:tcPr/>
                </a:tc>
                <a:extLst>
                  <a:ext uri="{0D108BD9-81ED-4DB2-BD59-A6C34878D82A}">
                    <a16:rowId xmlns:a16="http://schemas.microsoft.com/office/drawing/2014/main" val="1555325336"/>
                  </a:ext>
                </a:extLst>
              </a:tr>
            </a:tbl>
          </a:graphicData>
        </a:graphic>
      </p:graphicFrame>
    </p:spTree>
    <p:extLst>
      <p:ext uri="{BB962C8B-B14F-4D97-AF65-F5344CB8AC3E}">
        <p14:creationId xmlns:p14="http://schemas.microsoft.com/office/powerpoint/2010/main" val="198918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97E50-C287-BD9E-0073-E7BAAEF27883}"/>
              </a:ext>
            </a:extLst>
          </p:cNvPr>
          <p:cNvSpPr>
            <a:spLocks noGrp="1"/>
          </p:cNvSpPr>
          <p:nvPr>
            <p:ph type="title"/>
          </p:nvPr>
        </p:nvSpPr>
        <p:spPr/>
        <p:txBody>
          <a:bodyPr/>
          <a:lstStyle/>
          <a:p>
            <a:r>
              <a:rPr lang="es-ES" dirty="0"/>
              <a:t>Diagnóstico del COVID-19 y de la </a:t>
            </a:r>
            <a:r>
              <a:rPr lang="es-ES" b="1" dirty="0"/>
              <a:t>Gripe</a:t>
            </a:r>
          </a:p>
        </p:txBody>
      </p:sp>
      <p:pic>
        <p:nvPicPr>
          <p:cNvPr id="1026" name="Picture 2" descr="How to Obtain a Nasopharyngeal Swab Specimen | NEJM">
            <a:extLst>
              <a:ext uri="{FF2B5EF4-FFF2-40B4-BE49-F238E27FC236}">
                <a16:creationId xmlns:a16="http://schemas.microsoft.com/office/drawing/2014/main" id="{00CB59C5-0F5F-D5A2-5A03-0670084140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6481" y="2142308"/>
            <a:ext cx="4112590" cy="32900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103B2DC-1543-45D2-7F9A-E8B956C1652F}"/>
              </a:ext>
            </a:extLst>
          </p:cNvPr>
          <p:cNvSpPr txBox="1"/>
          <p:nvPr/>
        </p:nvSpPr>
        <p:spPr>
          <a:xfrm>
            <a:off x="6096000" y="6123543"/>
            <a:ext cx="6093822" cy="369332"/>
          </a:xfrm>
          <a:prstGeom prst="rect">
            <a:avLst/>
          </a:prstGeom>
          <a:noFill/>
        </p:spPr>
        <p:txBody>
          <a:bodyPr wrap="square">
            <a:spAutoFit/>
          </a:bodyPr>
          <a:lstStyle/>
          <a:p>
            <a:r>
              <a:rPr lang="es-ES" dirty="0"/>
              <a:t>https://www.nejm.org/doi/full/10.1056/nejmvcm2010260</a:t>
            </a:r>
          </a:p>
        </p:txBody>
      </p:sp>
      <p:sp>
        <p:nvSpPr>
          <p:cNvPr id="7" name="CuadroTexto 6">
            <a:extLst>
              <a:ext uri="{FF2B5EF4-FFF2-40B4-BE49-F238E27FC236}">
                <a16:creationId xmlns:a16="http://schemas.microsoft.com/office/drawing/2014/main" id="{1E92C948-92AE-3516-228E-1EC162B5E38F}"/>
              </a:ext>
            </a:extLst>
          </p:cNvPr>
          <p:cNvSpPr txBox="1"/>
          <p:nvPr/>
        </p:nvSpPr>
        <p:spPr>
          <a:xfrm>
            <a:off x="560439" y="1690688"/>
            <a:ext cx="5447071" cy="4154984"/>
          </a:xfrm>
          <a:prstGeom prst="rect">
            <a:avLst/>
          </a:prstGeom>
          <a:noFill/>
        </p:spPr>
        <p:txBody>
          <a:bodyPr wrap="square">
            <a:spAutoFit/>
          </a:bodyPr>
          <a:lstStyle/>
          <a:p>
            <a:pPr marL="285750" indent="-285750" algn="l">
              <a:buFont typeface="Arial" panose="020B0604020202020204" pitchFamily="34" charset="0"/>
              <a:buChar char="•"/>
            </a:pPr>
            <a:r>
              <a:rPr lang="es-ES" sz="2400" b="0" i="0" dirty="0">
                <a:solidFill>
                  <a:srgbClr val="374151"/>
                </a:solidFill>
                <a:effectLst/>
                <a:latin typeface="Söhne"/>
              </a:rPr>
              <a:t>Cambiar la atención clínica del paciente </a:t>
            </a:r>
          </a:p>
          <a:p>
            <a:pPr marL="285750" indent="-285750" algn="l">
              <a:buFont typeface="Arial" panose="020B0604020202020204" pitchFamily="34" charset="0"/>
              <a:buChar char="•"/>
            </a:pPr>
            <a:r>
              <a:rPr lang="es-ES" sz="2400" dirty="0">
                <a:solidFill>
                  <a:srgbClr val="374151"/>
                </a:solidFill>
                <a:latin typeface="Söhne"/>
              </a:rPr>
              <a:t>I</a:t>
            </a:r>
            <a:r>
              <a:rPr lang="es-ES" sz="2400" b="0" i="0" dirty="0">
                <a:solidFill>
                  <a:srgbClr val="374151"/>
                </a:solidFill>
                <a:effectLst/>
                <a:latin typeface="Söhne"/>
              </a:rPr>
              <a:t>nfluir en el enfoque clínico hacia otros sujetos expuestos al paciente evaluado</a:t>
            </a:r>
          </a:p>
          <a:p>
            <a:pPr marL="285750" indent="-285750" algn="l">
              <a:buFont typeface="Arial" panose="020B0604020202020204" pitchFamily="34" charset="0"/>
              <a:buChar char="•"/>
            </a:pPr>
            <a:r>
              <a:rPr lang="es-ES" sz="2400" b="0" i="0" dirty="0">
                <a:solidFill>
                  <a:srgbClr val="374151"/>
                </a:solidFill>
                <a:effectLst/>
                <a:latin typeface="Söhne"/>
              </a:rPr>
              <a:t>Curso clínico grave y para personas con alto riesgo de desarrollar complicaciones </a:t>
            </a:r>
          </a:p>
          <a:p>
            <a:pPr marL="285750" indent="-285750" algn="l">
              <a:buFont typeface="Arial" panose="020B0604020202020204" pitchFamily="34" charset="0"/>
              <a:buChar char="•"/>
            </a:pPr>
            <a:r>
              <a:rPr lang="es-ES" sz="2400" b="0" i="0" dirty="0">
                <a:solidFill>
                  <a:srgbClr val="374151"/>
                </a:solidFill>
                <a:effectLst/>
                <a:latin typeface="Söhne"/>
              </a:rPr>
              <a:t>Hospitalizado </a:t>
            </a:r>
          </a:p>
          <a:p>
            <a:pPr marL="285750" indent="-285750" algn="l">
              <a:buFont typeface="Arial" panose="020B0604020202020204" pitchFamily="34" charset="0"/>
              <a:buChar char="•"/>
            </a:pPr>
            <a:r>
              <a:rPr lang="es-ES" sz="2400" b="0" i="0" dirty="0">
                <a:solidFill>
                  <a:srgbClr val="374151"/>
                </a:solidFill>
                <a:effectLst/>
                <a:latin typeface="Söhne"/>
              </a:rPr>
              <a:t>Trabajadores de la salud cuidando a pacientes con factores de riesgo para desarrollar formas graves de influenza u hospitalizados</a:t>
            </a:r>
            <a:endParaRPr lang="es-ES" sz="2400" dirty="0"/>
          </a:p>
        </p:txBody>
      </p:sp>
      <p:sp>
        <p:nvSpPr>
          <p:cNvPr id="8" name="CuadroTexto 7">
            <a:extLst>
              <a:ext uri="{FF2B5EF4-FFF2-40B4-BE49-F238E27FC236}">
                <a16:creationId xmlns:a16="http://schemas.microsoft.com/office/drawing/2014/main" id="{BC8FFA20-F803-D7FE-9780-D2B23AF139AF}"/>
              </a:ext>
            </a:extLst>
          </p:cNvPr>
          <p:cNvSpPr txBox="1"/>
          <p:nvPr/>
        </p:nvSpPr>
        <p:spPr>
          <a:xfrm>
            <a:off x="320274" y="6123543"/>
            <a:ext cx="5871520" cy="646331"/>
          </a:xfrm>
          <a:prstGeom prst="rect">
            <a:avLst/>
          </a:prstGeom>
          <a:noFill/>
        </p:spPr>
        <p:txBody>
          <a:bodyPr wrap="square" rtlCol="0">
            <a:spAutoFit/>
          </a:bodyPr>
          <a:lstStyle/>
          <a:p>
            <a:r>
              <a:rPr lang="es-ES" dirty="0"/>
              <a:t>Medrano et al. </a:t>
            </a:r>
            <a:r>
              <a:rPr lang="es-ES" sz="1800" b="0" i="0" u="none" strike="noStrike" baseline="0" dirty="0">
                <a:latin typeface="GulliverIT"/>
              </a:rPr>
              <a:t>Enfermedades Infecciosas y Microbiología Clínica 41 (2023)</a:t>
            </a:r>
            <a:endParaRPr lang="es-ES" dirty="0"/>
          </a:p>
        </p:txBody>
      </p:sp>
    </p:spTree>
    <p:extLst>
      <p:ext uri="{BB962C8B-B14F-4D97-AF65-F5344CB8AC3E}">
        <p14:creationId xmlns:p14="http://schemas.microsoft.com/office/powerpoint/2010/main" val="1157906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7B412C-97E9-8851-6118-368F7F822C87}"/>
              </a:ext>
            </a:extLst>
          </p:cNvPr>
          <p:cNvSpPr>
            <a:spLocks noGrp="1"/>
          </p:cNvSpPr>
          <p:nvPr>
            <p:ph type="title"/>
          </p:nvPr>
        </p:nvSpPr>
        <p:spPr>
          <a:xfrm>
            <a:off x="4654296" y="329184"/>
            <a:ext cx="6894576" cy="1783080"/>
          </a:xfrm>
        </p:spPr>
        <p:txBody>
          <a:bodyPr anchor="b">
            <a:normAutofit/>
          </a:bodyPr>
          <a:lstStyle/>
          <a:p>
            <a:r>
              <a:rPr lang="es-ES" sz="5400"/>
              <a:t>Mensajes clave</a:t>
            </a:r>
          </a:p>
        </p:txBody>
      </p:sp>
      <p:pic>
        <p:nvPicPr>
          <p:cNvPr id="5" name="Picture 4" descr="Analizar resultados médicos mediante rayos x">
            <a:extLst>
              <a:ext uri="{FF2B5EF4-FFF2-40B4-BE49-F238E27FC236}">
                <a16:creationId xmlns:a16="http://schemas.microsoft.com/office/drawing/2014/main" id="{6A16933C-F6D3-8F98-1F2D-739FC9D94B06}"/>
              </a:ext>
            </a:extLst>
          </p:cNvPr>
          <p:cNvPicPr>
            <a:picLocks noChangeAspect="1"/>
          </p:cNvPicPr>
          <p:nvPr/>
        </p:nvPicPr>
        <p:blipFill rotWithShape="1">
          <a:blip r:embed="rId2"/>
          <a:srcRect l="42538" r="1801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70363AF-10C2-92EC-AC25-72D9DEA772C4}"/>
              </a:ext>
            </a:extLst>
          </p:cNvPr>
          <p:cNvSpPr>
            <a:spLocks noGrp="1"/>
          </p:cNvSpPr>
          <p:nvPr>
            <p:ph idx="1"/>
          </p:nvPr>
        </p:nvSpPr>
        <p:spPr>
          <a:xfrm>
            <a:off x="4654296" y="2706624"/>
            <a:ext cx="6894576" cy="3483864"/>
          </a:xfrm>
        </p:spPr>
        <p:txBody>
          <a:bodyPr>
            <a:normAutofit/>
          </a:bodyPr>
          <a:lstStyle/>
          <a:p>
            <a:r>
              <a:rPr lang="es-ES" sz="1400" dirty="0"/>
              <a:t>Diagnóstico</a:t>
            </a:r>
          </a:p>
          <a:p>
            <a:pPr lvl="1"/>
            <a:r>
              <a:rPr lang="es-ES" sz="1400" dirty="0"/>
              <a:t>Si nos cambia el manejo</a:t>
            </a:r>
          </a:p>
          <a:p>
            <a:pPr lvl="1"/>
            <a:r>
              <a:rPr lang="es-ES" sz="1400" dirty="0"/>
              <a:t>Si se hospitaliza</a:t>
            </a:r>
          </a:p>
          <a:p>
            <a:pPr lvl="1"/>
            <a:endParaRPr lang="es-ES" sz="1400" dirty="0"/>
          </a:p>
          <a:p>
            <a:r>
              <a:rPr lang="es-ES" sz="1400" dirty="0"/>
              <a:t>Tratamiento</a:t>
            </a:r>
          </a:p>
          <a:p>
            <a:pPr lvl="1"/>
            <a:r>
              <a:rPr lang="es-ES" sz="1400" dirty="0"/>
              <a:t>Sintomático</a:t>
            </a:r>
          </a:p>
          <a:p>
            <a:pPr lvl="1"/>
            <a:r>
              <a:rPr lang="es-ES" sz="1400" dirty="0"/>
              <a:t>Reducción de complicaciones en pacientes de riesgo/graves</a:t>
            </a:r>
          </a:p>
          <a:p>
            <a:pPr lvl="1"/>
            <a:r>
              <a:rPr lang="es-ES" sz="1400" dirty="0"/>
              <a:t>Hospitalizados</a:t>
            </a:r>
          </a:p>
          <a:p>
            <a:pPr lvl="1"/>
            <a:endParaRPr lang="es-ES" sz="1400" dirty="0"/>
          </a:p>
          <a:p>
            <a:r>
              <a:rPr lang="es-ES" sz="1400" dirty="0"/>
              <a:t>Lecturas complementarias</a:t>
            </a:r>
          </a:p>
          <a:p>
            <a:pPr lvl="1"/>
            <a:r>
              <a:rPr lang="es-ES" sz="1100" dirty="0"/>
              <a:t>Medrano et al. </a:t>
            </a:r>
            <a:r>
              <a:rPr lang="es-ES" sz="1100" b="0" i="0" u="none" strike="noStrike" baseline="0" dirty="0">
                <a:latin typeface="GulliverIT"/>
              </a:rPr>
              <a:t>Enfermedades Infecciosas y Microbiología Clínica 41 (2023)</a:t>
            </a:r>
            <a:endParaRPr lang="es-ES" sz="1100" dirty="0"/>
          </a:p>
          <a:p>
            <a:pPr lvl="1"/>
            <a:r>
              <a:rPr lang="es-ES" sz="1100" dirty="0" err="1"/>
              <a:t>Javanian</a:t>
            </a:r>
            <a:r>
              <a:rPr lang="es-ES" sz="1100" dirty="0"/>
              <a:t> et al. A </a:t>
            </a:r>
            <a:r>
              <a:rPr lang="es-ES" sz="1100" dirty="0" err="1"/>
              <a:t>brief</a:t>
            </a:r>
            <a:r>
              <a:rPr lang="es-ES" sz="1100" dirty="0"/>
              <a:t> </a:t>
            </a:r>
            <a:r>
              <a:rPr lang="es-ES" sz="1100" dirty="0" err="1"/>
              <a:t>review</a:t>
            </a:r>
            <a:r>
              <a:rPr lang="es-ES" sz="1100" dirty="0"/>
              <a:t> </a:t>
            </a:r>
            <a:r>
              <a:rPr lang="es-ES" sz="1100" dirty="0" err="1"/>
              <a:t>of</a:t>
            </a:r>
            <a:r>
              <a:rPr lang="es-ES" sz="1100" dirty="0"/>
              <a:t> influenza </a:t>
            </a:r>
            <a:r>
              <a:rPr lang="es-ES" sz="1100" dirty="0" err="1"/>
              <a:t>infection</a:t>
            </a:r>
            <a:r>
              <a:rPr lang="es-ES" sz="1100" dirty="0"/>
              <a:t>. </a:t>
            </a:r>
            <a:r>
              <a:rPr lang="es-ES" sz="1100" dirty="0" err="1"/>
              <a:t>Journal</a:t>
            </a:r>
            <a:r>
              <a:rPr lang="es-ES" sz="1100" dirty="0"/>
              <a:t> </a:t>
            </a:r>
            <a:r>
              <a:rPr lang="es-ES" sz="1100" dirty="0" err="1"/>
              <a:t>of</a:t>
            </a:r>
            <a:r>
              <a:rPr lang="es-ES" sz="1100" dirty="0"/>
              <a:t> Medical </a:t>
            </a:r>
            <a:r>
              <a:rPr lang="es-ES" sz="1100" dirty="0" err="1"/>
              <a:t>Virology</a:t>
            </a:r>
            <a:r>
              <a:rPr lang="es-ES" sz="1100" dirty="0"/>
              <a:t> (2021)</a:t>
            </a:r>
          </a:p>
          <a:p>
            <a:pPr lvl="1"/>
            <a:r>
              <a:rPr lang="es-ES" sz="1100" dirty="0" err="1"/>
              <a:t>Therapeutic</a:t>
            </a:r>
            <a:r>
              <a:rPr lang="es-ES" sz="1100" dirty="0"/>
              <a:t> </a:t>
            </a:r>
            <a:r>
              <a:rPr lang="es-ES" sz="1100" dirty="0" err="1"/>
              <a:t>strategies</a:t>
            </a:r>
            <a:r>
              <a:rPr lang="es-ES" sz="1100" dirty="0"/>
              <a:t> </a:t>
            </a:r>
            <a:r>
              <a:rPr lang="es-ES" sz="1100" dirty="0" err="1"/>
              <a:t>for</a:t>
            </a:r>
            <a:r>
              <a:rPr lang="es-ES" sz="1100" dirty="0"/>
              <a:t> COVID-19: </a:t>
            </a:r>
            <a:r>
              <a:rPr lang="es-ES" sz="1100" dirty="0" err="1"/>
              <a:t>progress</a:t>
            </a:r>
            <a:r>
              <a:rPr lang="es-ES" sz="1100" dirty="0"/>
              <a:t> and </a:t>
            </a:r>
            <a:r>
              <a:rPr lang="es-ES" sz="1100" dirty="0" err="1"/>
              <a:t>lessons</a:t>
            </a:r>
            <a:r>
              <a:rPr lang="es-ES" sz="1100" dirty="0"/>
              <a:t> </a:t>
            </a:r>
            <a:r>
              <a:rPr lang="es-ES" sz="1100" dirty="0" err="1"/>
              <a:t>learned</a:t>
            </a:r>
            <a:r>
              <a:rPr lang="es-ES" sz="1100" dirty="0"/>
              <a:t>. </a:t>
            </a:r>
            <a:r>
              <a:rPr lang="es-ES" sz="1100" dirty="0" err="1"/>
              <a:t>Nature</a:t>
            </a:r>
            <a:r>
              <a:rPr lang="es-ES" sz="1100" dirty="0"/>
              <a:t> </a:t>
            </a:r>
            <a:r>
              <a:rPr lang="es-ES" sz="1100" dirty="0" err="1"/>
              <a:t>reviews</a:t>
            </a:r>
            <a:r>
              <a:rPr lang="es-ES" sz="1100" dirty="0"/>
              <a:t> </a:t>
            </a:r>
            <a:r>
              <a:rPr lang="es-ES" sz="1100" dirty="0" err="1"/>
              <a:t>drug</a:t>
            </a:r>
            <a:r>
              <a:rPr lang="es-ES" sz="1100" dirty="0"/>
              <a:t> Discovery (2023).</a:t>
            </a:r>
          </a:p>
          <a:p>
            <a:pPr lvl="1"/>
            <a:endParaRPr lang="es-ES" sz="1400" dirty="0"/>
          </a:p>
        </p:txBody>
      </p:sp>
    </p:spTree>
    <p:extLst>
      <p:ext uri="{BB962C8B-B14F-4D97-AF65-F5344CB8AC3E}">
        <p14:creationId xmlns:p14="http://schemas.microsoft.com/office/powerpoint/2010/main" val="338934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8EB546F-1368-2799-24F9-238D4D2F0E73}"/>
              </a:ext>
            </a:extLst>
          </p:cNvPr>
          <p:cNvSpPr txBox="1"/>
          <p:nvPr/>
        </p:nvSpPr>
        <p:spPr>
          <a:xfrm>
            <a:off x="511277" y="511278"/>
            <a:ext cx="8789477" cy="5909310"/>
          </a:xfrm>
          <a:prstGeom prst="rect">
            <a:avLst/>
          </a:prstGeom>
          <a:noFill/>
        </p:spPr>
        <p:txBody>
          <a:bodyPr wrap="square">
            <a:spAutoFit/>
          </a:bodyPr>
          <a:lstStyle/>
          <a:p>
            <a:r>
              <a:rPr lang="es-ES" sz="1400" dirty="0"/>
              <a:t>Factores de riesgo de complicaciones por gripe:</a:t>
            </a:r>
          </a:p>
          <a:p>
            <a:endParaRPr lang="es-ES" sz="1400" dirty="0"/>
          </a:p>
          <a:p>
            <a:r>
              <a:rPr lang="es-ES" sz="1400" dirty="0"/>
              <a:t>1. Adultos mayores de 65 años.</a:t>
            </a:r>
          </a:p>
          <a:p>
            <a:r>
              <a:rPr lang="es-ES" sz="1400" dirty="0"/>
              <a:t>2. Niños menores de 2 años cuando están hospitalizados o cuando el resultado podría desencadenar un tratamiento o evitar la prescripción de antimicrobianos.</a:t>
            </a:r>
          </a:p>
          <a:p>
            <a:r>
              <a:rPr lang="es-ES" sz="1400" dirty="0"/>
              <a:t>3. Mujeres embarazadas.</a:t>
            </a:r>
          </a:p>
          <a:p>
            <a:r>
              <a:rPr lang="es-ES" sz="1400" dirty="0"/>
              <a:t>4. Mujeres en las primeras dos semanas del puerperio (el período posparto).</a:t>
            </a:r>
          </a:p>
          <a:p>
            <a:r>
              <a:rPr lang="es-ES" sz="1400" dirty="0"/>
              <a:t>5. Personas que viven en hogares de ancianos u otros tipos de instalaciones de atención a largo plazo.</a:t>
            </a:r>
          </a:p>
          <a:p>
            <a:r>
              <a:rPr lang="es-ES" sz="1400" dirty="0"/>
              <a:t>6. Asma.</a:t>
            </a:r>
          </a:p>
          <a:p>
            <a:r>
              <a:rPr lang="es-ES" sz="1400" dirty="0"/>
              <a:t>7. Enfermedades neurológicas y del neurodesarroll0.</a:t>
            </a:r>
          </a:p>
          <a:p>
            <a:r>
              <a:rPr lang="es-ES" sz="1400" dirty="0"/>
              <a:t>8. Anemia falciforme.</a:t>
            </a:r>
          </a:p>
          <a:p>
            <a:r>
              <a:rPr lang="es-ES" sz="1400" dirty="0"/>
              <a:t>9. Enfermedad pulmonar obstructiva crónica (EPOC) y fibrosis quística.</a:t>
            </a:r>
          </a:p>
          <a:p>
            <a:r>
              <a:rPr lang="es-ES" sz="1400" dirty="0"/>
              <a:t>10. Enfermedades cardíacas congénitas.</a:t>
            </a:r>
          </a:p>
          <a:p>
            <a:r>
              <a:rPr lang="es-ES" sz="1400" dirty="0"/>
              <a:t>11. Insuficiencia cardíaca congestiva y enfermedad coronaria.</a:t>
            </a:r>
          </a:p>
          <a:p>
            <a:r>
              <a:rPr lang="es-ES" sz="1400" dirty="0"/>
              <a:t>12. Insuficiencia renal crónica, incluida la diálisis.</a:t>
            </a:r>
          </a:p>
          <a:p>
            <a:r>
              <a:rPr lang="es-ES" sz="1400" dirty="0"/>
              <a:t>13. Insuficiencia hepática crónica, incluyendo cirrosis.</a:t>
            </a:r>
          </a:p>
          <a:p>
            <a:r>
              <a:rPr lang="es-ES" sz="1400" dirty="0"/>
              <a:t>14. Trastornos metabólicos hereditarios y trastornos mitocondriales.</a:t>
            </a:r>
          </a:p>
          <a:p>
            <a:r>
              <a:rPr lang="es-ES" sz="1400" dirty="0"/>
              <a:t>15. Obesidad con un índice de masa corporal (IMC) de 40 o más.</a:t>
            </a:r>
          </a:p>
          <a:p>
            <a:r>
              <a:rPr lang="es-ES" sz="1400" dirty="0"/>
              <a:t>16. Sujetos menores de 19 años en medicamentos que contienen aspirina o salicilatos a largo plazo.</a:t>
            </a:r>
          </a:p>
          <a:p>
            <a:r>
              <a:rPr lang="es-ES" sz="1400" dirty="0"/>
              <a:t>17. Personas con infección por VIH o SIDA.</a:t>
            </a:r>
          </a:p>
          <a:p>
            <a:r>
              <a:rPr lang="es-ES" sz="1400" dirty="0"/>
              <a:t>18. Personas con tumores malignos no curados.</a:t>
            </a:r>
          </a:p>
          <a:p>
            <a:r>
              <a:rPr lang="es-ES" sz="1400" dirty="0"/>
              <a:t>19. Personas con leucemia o linfoma no curados.</a:t>
            </a:r>
          </a:p>
          <a:p>
            <a:r>
              <a:rPr lang="es-ES" sz="1400" dirty="0"/>
              <a:t>20. Receptores de trasplante de células madre hematopoyéticas.</a:t>
            </a:r>
          </a:p>
          <a:p>
            <a:r>
              <a:rPr lang="es-ES" sz="1400" dirty="0"/>
              <a:t>21. Receptores de trasplantes de órganos sólidos.</a:t>
            </a:r>
          </a:p>
          <a:p>
            <a:r>
              <a:rPr lang="es-ES" sz="1400" dirty="0"/>
              <a:t>22. Sujetos que reciben tratamiento crónico con esteroides (prednisona en una dosis igual o mayor a 20 mg durante más de tres semanas o una dosis equivalente).</a:t>
            </a:r>
          </a:p>
          <a:p>
            <a:r>
              <a:rPr lang="es-ES" sz="1400" dirty="0"/>
              <a:t>23. Sujetos con cualquier otro tipo de inmunosupresión.</a:t>
            </a:r>
          </a:p>
        </p:txBody>
      </p:sp>
      <p:sp>
        <p:nvSpPr>
          <p:cNvPr id="8" name="CuadroTexto 7">
            <a:extLst>
              <a:ext uri="{FF2B5EF4-FFF2-40B4-BE49-F238E27FC236}">
                <a16:creationId xmlns:a16="http://schemas.microsoft.com/office/drawing/2014/main" id="{3395DC39-CC1D-D481-6019-C8885896456B}"/>
              </a:ext>
            </a:extLst>
          </p:cNvPr>
          <p:cNvSpPr txBox="1"/>
          <p:nvPr/>
        </p:nvSpPr>
        <p:spPr>
          <a:xfrm>
            <a:off x="4866148" y="6420588"/>
            <a:ext cx="7325852" cy="369332"/>
          </a:xfrm>
          <a:prstGeom prst="rect">
            <a:avLst/>
          </a:prstGeom>
          <a:noFill/>
        </p:spPr>
        <p:txBody>
          <a:bodyPr wrap="none" rtlCol="0">
            <a:spAutoFit/>
          </a:bodyPr>
          <a:lstStyle/>
          <a:p>
            <a:r>
              <a:rPr lang="es-ES" dirty="0"/>
              <a:t>Medrano et al. </a:t>
            </a:r>
            <a:r>
              <a:rPr lang="es-ES" sz="1800" b="0" i="0" u="none" strike="noStrike" baseline="0" dirty="0">
                <a:latin typeface="GulliverIT"/>
              </a:rPr>
              <a:t>Enfermedades Infecciosas y Microbiología Clínica 41 (2023)</a:t>
            </a:r>
            <a:endParaRPr lang="es-ES" dirty="0"/>
          </a:p>
        </p:txBody>
      </p:sp>
    </p:spTree>
    <p:extLst>
      <p:ext uri="{BB962C8B-B14F-4D97-AF65-F5344CB8AC3E}">
        <p14:creationId xmlns:p14="http://schemas.microsoft.com/office/powerpoint/2010/main" val="383056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F8A5C59-CF23-1A97-C97E-CBD568C127D0}"/>
              </a:ext>
            </a:extLst>
          </p:cNvPr>
          <p:cNvSpPr txBox="1"/>
          <p:nvPr/>
        </p:nvSpPr>
        <p:spPr>
          <a:xfrm>
            <a:off x="511277" y="462116"/>
            <a:ext cx="11248104" cy="5432256"/>
          </a:xfrm>
          <a:prstGeom prst="rect">
            <a:avLst/>
          </a:prstGeom>
          <a:noFill/>
        </p:spPr>
        <p:txBody>
          <a:bodyPr wrap="square">
            <a:spAutoFit/>
          </a:bodyPr>
          <a:lstStyle/>
          <a:p>
            <a:r>
              <a:rPr lang="es-ES" sz="600" dirty="0"/>
              <a:t>Factores de riesgo de complicaciones por COVID-19:</a:t>
            </a:r>
          </a:p>
          <a:p>
            <a:endParaRPr lang="es-ES" sz="600" dirty="0"/>
          </a:p>
          <a:p>
            <a:pPr algn="l"/>
            <a:r>
              <a:rPr lang="es-ES" sz="800" b="1" i="0" dirty="0">
                <a:solidFill>
                  <a:srgbClr val="000000"/>
                </a:solidFill>
                <a:effectLst/>
                <a:latin typeface="Montserrat" panose="00000500000000000000" pitchFamily="2" charset="0"/>
              </a:rPr>
              <a:t>1. Personas inmunocomprometidas y con otras condiciones de alto riesgo, independientemente del estado de vacunación:</a:t>
            </a:r>
            <a:endParaRPr lang="es-ES" sz="800" b="0" i="0" dirty="0">
              <a:solidFill>
                <a:srgbClr val="000000"/>
              </a:solidFill>
              <a:effectLst/>
              <a:latin typeface="Montserrat" panose="00000500000000000000" pitchFamily="2" charset="0"/>
            </a:endParaRPr>
          </a:p>
          <a:p>
            <a:pPr algn="l">
              <a:buFont typeface="Arial" panose="020B0604020202020204" pitchFamily="34" charset="0"/>
              <a:buChar char="•"/>
            </a:pPr>
            <a:r>
              <a:rPr lang="es-ES" sz="800" b="0" i="0" dirty="0">
                <a:solidFill>
                  <a:srgbClr val="000000"/>
                </a:solidFill>
                <a:effectLst/>
                <a:latin typeface="Montserrat" panose="00000500000000000000" pitchFamily="2" charset="0"/>
              </a:rPr>
              <a:t>Receptores de trasplante de progenitores hematopoyéticos o CAR-T, en los dos años tras el trasplante/tratamiento, en tratamiento inmunosupresor o que tengan EICH independientemente del tiempo desde el TPH.</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Receptores de trasplante de órgano sólido (menos de dos años o sometido a tratamiento inmunosupresor por sospecha de rechazo activo con independencia del tiempo desde el trasplante).</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Tratamiento sustitutivo renal (hemodiálisis y diálisis peritoneal).</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Inmunodeficiencias primarias: combinadas y de células B en las que se haya demostrado ausencia de respuesta vacunal.</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Tratamiento activo con quimioterapia </a:t>
            </a:r>
            <a:r>
              <a:rPr lang="es-ES" sz="800" b="0" i="0" dirty="0" err="1">
                <a:solidFill>
                  <a:srgbClr val="000000"/>
                </a:solidFill>
                <a:effectLst/>
                <a:latin typeface="Montserrat" panose="00000500000000000000" pitchFamily="2" charset="0"/>
              </a:rPr>
              <a:t>mielotóxica</a:t>
            </a:r>
            <a:r>
              <a:rPr lang="es-ES" sz="800" b="0" i="0" dirty="0">
                <a:solidFill>
                  <a:srgbClr val="000000"/>
                </a:solidFill>
                <a:effectLst/>
                <a:latin typeface="Montserrat" panose="00000500000000000000" pitchFamily="2" charset="0"/>
              </a:rPr>
              <a:t> para enfermedades oncológicas o hematológicas. Se excluye el uso de hormonoterapia, inhibidores de </a:t>
            </a:r>
            <a:r>
              <a:rPr lang="es-ES" sz="800" b="0" i="0" dirty="0" err="1">
                <a:solidFill>
                  <a:srgbClr val="000000"/>
                </a:solidFill>
                <a:effectLst/>
                <a:latin typeface="Montserrat" panose="00000500000000000000" pitchFamily="2" charset="0"/>
              </a:rPr>
              <a:t>checkpoint</a:t>
            </a:r>
            <a:r>
              <a:rPr lang="es-ES" sz="800" b="0" i="0" dirty="0">
                <a:solidFill>
                  <a:srgbClr val="000000"/>
                </a:solidFill>
                <a:effectLst/>
                <a:latin typeface="Montserrat" panose="00000500000000000000" pitchFamily="2" charset="0"/>
              </a:rPr>
              <a:t> inmunes u otros tratamientos que no condicionan aumento en el riesgo de infección (por ejemplo, anticuerpos monoclonales </a:t>
            </a:r>
            <a:r>
              <a:rPr lang="es-ES" sz="800" b="0" i="0" dirty="0" err="1">
                <a:solidFill>
                  <a:srgbClr val="000000"/>
                </a:solidFill>
                <a:effectLst/>
                <a:latin typeface="Montserrat" panose="00000500000000000000" pitchFamily="2" charset="0"/>
              </a:rPr>
              <a:t>antidiana</a:t>
            </a:r>
            <a:r>
              <a:rPr lang="es-ES" sz="800" b="0" i="0" dirty="0">
                <a:solidFill>
                  <a:srgbClr val="000000"/>
                </a:solidFill>
                <a:effectLst/>
                <a:latin typeface="Montserrat" panose="00000500000000000000" pitchFamily="2" charset="0"/>
              </a:rPr>
              <a:t> no </a:t>
            </a:r>
            <a:r>
              <a:rPr lang="es-ES" sz="800" b="0" i="0" dirty="0" err="1">
                <a:solidFill>
                  <a:srgbClr val="000000"/>
                </a:solidFill>
                <a:effectLst/>
                <a:latin typeface="Montserrat" panose="00000500000000000000" pitchFamily="2" charset="0"/>
              </a:rPr>
              <a:t>mielotóxicos</a:t>
            </a:r>
            <a:r>
              <a:rPr lang="es-ES" sz="800" b="0" i="0" dirty="0">
                <a:solidFill>
                  <a:srgbClr val="000000"/>
                </a:solidFill>
                <a:effectLst/>
                <a:latin typeface="Montserrat" panose="00000500000000000000" pitchFamily="2" charset="0"/>
              </a:rPr>
              <a:t>).</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Pacientes con tratamientos </a:t>
            </a:r>
            <a:r>
              <a:rPr lang="es-ES" sz="800" b="0" i="0" dirty="0" err="1">
                <a:solidFill>
                  <a:srgbClr val="000000"/>
                </a:solidFill>
                <a:effectLst/>
                <a:latin typeface="Montserrat" panose="00000500000000000000" pitchFamily="2" charset="0"/>
              </a:rPr>
              <a:t>onco</a:t>
            </a:r>
            <a:r>
              <a:rPr lang="es-ES" sz="800" b="0" i="0" dirty="0">
                <a:solidFill>
                  <a:srgbClr val="000000"/>
                </a:solidFill>
                <a:effectLst/>
                <a:latin typeface="Montserrat" panose="00000500000000000000" pitchFamily="2" charset="0"/>
              </a:rPr>
              <a:t>-hematológicos no citotóxicos con neutropenia (&lt; 500 neutrófilos/</a:t>
            </a:r>
            <a:r>
              <a:rPr lang="es-ES" sz="800" b="0" i="0" dirty="0" err="1">
                <a:solidFill>
                  <a:srgbClr val="000000"/>
                </a:solidFill>
                <a:effectLst/>
                <a:latin typeface="Montserrat" panose="00000500000000000000" pitchFamily="2" charset="0"/>
              </a:rPr>
              <a:t>mcL</a:t>
            </a:r>
            <a:r>
              <a:rPr lang="es-ES" sz="800" b="0" i="0" dirty="0">
                <a:solidFill>
                  <a:srgbClr val="000000"/>
                </a:solidFill>
                <a:effectLst/>
                <a:latin typeface="Montserrat" panose="00000500000000000000" pitchFamily="2" charset="0"/>
              </a:rPr>
              <a:t>) o </a:t>
            </a:r>
            <a:r>
              <a:rPr lang="es-ES" sz="800" b="0" i="0" dirty="0" err="1">
                <a:solidFill>
                  <a:srgbClr val="000000"/>
                </a:solidFill>
                <a:effectLst/>
                <a:latin typeface="Montserrat" panose="00000500000000000000" pitchFamily="2" charset="0"/>
              </a:rPr>
              <a:t>linfopenia</a:t>
            </a:r>
            <a:r>
              <a:rPr lang="es-ES" sz="800" b="0" i="0" dirty="0">
                <a:solidFill>
                  <a:srgbClr val="000000"/>
                </a:solidFill>
                <a:effectLst/>
                <a:latin typeface="Montserrat" panose="00000500000000000000" pitchFamily="2" charset="0"/>
              </a:rPr>
              <a:t> (&lt; 1000 linfocitos/</a:t>
            </a:r>
            <a:r>
              <a:rPr lang="es-ES" sz="800" b="0" i="0" dirty="0" err="1">
                <a:solidFill>
                  <a:srgbClr val="000000"/>
                </a:solidFill>
                <a:effectLst/>
                <a:latin typeface="Montserrat" panose="00000500000000000000" pitchFamily="2" charset="0"/>
              </a:rPr>
              <a:t>mcL</a:t>
            </a:r>
            <a:r>
              <a:rPr lang="es-ES" sz="800" b="0" i="0" dirty="0">
                <a:solidFill>
                  <a:srgbClr val="000000"/>
                </a:solidFill>
                <a:effectLst/>
                <a:latin typeface="Montserrat" panose="00000500000000000000" pitchFamily="2" charset="0"/>
              </a:rPr>
              <a:t>) en el momento de la infección.</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Infección por VIH con ≤200 </a:t>
            </a:r>
            <a:r>
              <a:rPr lang="es-ES" sz="800" b="0" i="0" dirty="0" err="1">
                <a:solidFill>
                  <a:srgbClr val="000000"/>
                </a:solidFill>
                <a:effectLst/>
                <a:latin typeface="Montserrat" panose="00000500000000000000" pitchFamily="2" charset="0"/>
              </a:rPr>
              <a:t>cel</a:t>
            </a:r>
            <a:r>
              <a:rPr lang="es-ES" sz="800" b="0" i="0" dirty="0">
                <a:solidFill>
                  <a:srgbClr val="000000"/>
                </a:solidFill>
                <a:effectLst/>
                <a:latin typeface="Montserrat" panose="00000500000000000000" pitchFamily="2" charset="0"/>
              </a:rPr>
              <a:t>/ml (analítica en los últimos 6 meses).</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Fibrosis quística.</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Síndrome de Down con 40 o más años de edad (nacidos en 1981 o antes).</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Tratamiento inmunosupresor con corticoides orales a altas dosis o durante tiempo prolongado y ciertos inmunomoduladores no biológicos: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Tratamiento con corticoides orales a altas dosis de manera continuada (equivalente a ≥20 mg/día de prednisolona durante 10 o más días consecutivos en los treinta días previos).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Tratamiento prolongado con corticoides orales a dosis moderadas (equivalente a ≥10 mg/día de prednisolona durante más de cuatro semanas consecutivas en los treinta días previos).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Altas dosis de corticoides orales (equivalente a &gt;40mg/día de prednisolona durante más de una semana) por cualquier motivo en los treinta días previos.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Tratamiento en los tres meses anteriores con alguno de los siguientes fármacos inmunomoduladores no biológicos: metotrexato (&gt;20 mg/semana o &gt;15 mg/m2/</a:t>
            </a:r>
            <a:r>
              <a:rPr lang="es-ES" sz="800" b="0" i="0" dirty="0" err="1">
                <a:solidFill>
                  <a:srgbClr val="000000"/>
                </a:solidFill>
                <a:effectLst/>
                <a:latin typeface="Montserrat" panose="00000500000000000000" pitchFamily="2" charset="0"/>
              </a:rPr>
              <a:t>sem</a:t>
            </a:r>
            <a:r>
              <a:rPr lang="es-ES" sz="800" b="0" i="0" dirty="0">
                <a:solidFill>
                  <a:srgbClr val="000000"/>
                </a:solidFill>
                <a:effectLst/>
                <a:latin typeface="Montserrat" panose="00000500000000000000" pitchFamily="2" charset="0"/>
              </a:rPr>
              <a:t>, oral o subcutáneo), </a:t>
            </a:r>
            <a:r>
              <a:rPr lang="es-ES" sz="800" b="0" i="0" dirty="0" err="1">
                <a:solidFill>
                  <a:srgbClr val="000000"/>
                </a:solidFill>
                <a:effectLst/>
                <a:latin typeface="Montserrat" panose="00000500000000000000" pitchFamily="2" charset="0"/>
              </a:rPr>
              <a:t>leflunomida</a:t>
            </a:r>
            <a:r>
              <a:rPr lang="es-ES" sz="800" b="0" i="0" dirty="0">
                <a:solidFill>
                  <a:srgbClr val="000000"/>
                </a:solidFill>
                <a:effectLst/>
                <a:latin typeface="Montserrat" panose="00000500000000000000" pitchFamily="2" charset="0"/>
              </a:rPr>
              <a:t>, 6 </a:t>
            </a:r>
            <a:r>
              <a:rPr lang="es-ES" sz="800" b="0" i="0" dirty="0" err="1">
                <a:solidFill>
                  <a:srgbClr val="000000"/>
                </a:solidFill>
                <a:effectLst/>
                <a:latin typeface="Montserrat" panose="00000500000000000000" pitchFamily="2" charset="0"/>
              </a:rPr>
              <a:t>mercaptopurina</a:t>
            </a:r>
            <a:r>
              <a:rPr lang="es-ES" sz="800" b="0" i="0" dirty="0">
                <a:solidFill>
                  <a:srgbClr val="000000"/>
                </a:solidFill>
                <a:effectLst/>
                <a:latin typeface="Montserrat" panose="00000500000000000000" pitchFamily="2" charset="0"/>
              </a:rPr>
              <a:t> (&gt;1,5 mg/kg/día) o azatioprina (&gt;3 mg/kg/día), ciclosporina, micofenolato, </a:t>
            </a:r>
            <a:r>
              <a:rPr lang="es-ES" sz="800" b="0" i="0" dirty="0" err="1">
                <a:solidFill>
                  <a:srgbClr val="000000"/>
                </a:solidFill>
                <a:effectLst/>
                <a:latin typeface="Montserrat" panose="00000500000000000000" pitchFamily="2" charset="0"/>
              </a:rPr>
              <a:t>tacrolimus</a:t>
            </a:r>
            <a:r>
              <a:rPr lang="es-ES" sz="800" b="0" i="0" dirty="0">
                <a:solidFill>
                  <a:srgbClr val="000000"/>
                </a:solidFill>
                <a:effectLst/>
                <a:latin typeface="Montserrat" panose="00000500000000000000" pitchFamily="2" charset="0"/>
              </a:rPr>
              <a:t> (formas orales), </a:t>
            </a:r>
            <a:r>
              <a:rPr lang="es-ES" sz="800" b="0" i="0" dirty="0" err="1">
                <a:solidFill>
                  <a:srgbClr val="000000"/>
                </a:solidFill>
                <a:effectLst/>
                <a:latin typeface="Montserrat" panose="00000500000000000000" pitchFamily="2" charset="0"/>
              </a:rPr>
              <a:t>sirolimus</a:t>
            </a:r>
            <a:r>
              <a:rPr lang="es-ES" sz="800" b="0" i="0" dirty="0">
                <a:solidFill>
                  <a:srgbClr val="000000"/>
                </a:solidFill>
                <a:effectLst/>
                <a:latin typeface="Montserrat" panose="00000500000000000000" pitchFamily="2" charset="0"/>
              </a:rPr>
              <a:t> y </a:t>
            </a:r>
            <a:r>
              <a:rPr lang="es-ES" sz="800" b="0" i="0" dirty="0" err="1">
                <a:solidFill>
                  <a:srgbClr val="000000"/>
                </a:solidFill>
                <a:effectLst/>
                <a:latin typeface="Montserrat" panose="00000500000000000000" pitchFamily="2" charset="0"/>
              </a:rPr>
              <a:t>everolimus</a:t>
            </a:r>
            <a:r>
              <a:rPr lang="es-ES" sz="800" b="0" i="0" dirty="0">
                <a:solidFill>
                  <a:srgbClr val="000000"/>
                </a:solidFill>
                <a:effectLst/>
                <a:latin typeface="Montserrat" panose="00000500000000000000" pitchFamily="2" charset="0"/>
              </a:rPr>
              <a:t> en los tres meses previos.</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Tratamiento inmunosupresor con inmunomoduladores biológicos: Personas que han recibido en los tres meses anteriores (seis meses en caso de anti CD20) terapia específica con alguno de los fármacos de los siguientes grupos: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Anticuerpos monoclonales anti CD20</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Inhibidores de la proliferación de células B (inmunomoduladores dirigidos a marcadores de las células B como CD40, CD19, CD38, CD79, Bcl6 entre otros)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Proteínas de fusión supresoras de linfocitos T (inmunomoduladores dirigidos a proteínas de fusión que supriman la proliferación de los linfocitos T como el antígeno CD152 o CTLA4 entre otros)</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Inhibidores de la </a:t>
            </a:r>
            <a:r>
              <a:rPr lang="es-ES" sz="800" b="0" i="0" dirty="0" err="1">
                <a:solidFill>
                  <a:srgbClr val="000000"/>
                </a:solidFill>
                <a:effectLst/>
                <a:latin typeface="Montserrat" panose="00000500000000000000" pitchFamily="2" charset="0"/>
              </a:rPr>
              <a:t>interleukina</a:t>
            </a:r>
            <a:r>
              <a:rPr lang="es-ES" sz="800" b="0" i="0" dirty="0">
                <a:solidFill>
                  <a:srgbClr val="000000"/>
                </a:solidFill>
                <a:effectLst/>
                <a:latin typeface="Montserrat" panose="00000500000000000000" pitchFamily="2" charset="0"/>
              </a:rPr>
              <a:t> 1 (IL-1)</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Anticuerpos monoclonales anti-CD52</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Moduladores del receptor de la esfingosina-1-fosfato</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Inhibidores de la </a:t>
            </a:r>
            <a:r>
              <a:rPr lang="es-ES" sz="800" b="0" i="0" dirty="0" err="1">
                <a:solidFill>
                  <a:srgbClr val="000000"/>
                </a:solidFill>
                <a:effectLst/>
                <a:latin typeface="Montserrat" panose="00000500000000000000" pitchFamily="2" charset="0"/>
              </a:rPr>
              <a:t>proteinquinasa</a:t>
            </a:r>
            <a:r>
              <a:rPr lang="es-ES" sz="800" b="0" i="0" dirty="0">
                <a:solidFill>
                  <a:srgbClr val="000000"/>
                </a:solidFill>
                <a:effectLst/>
                <a:latin typeface="Montserrat" panose="00000500000000000000" pitchFamily="2" charset="0"/>
              </a:rPr>
              <a:t>.</a:t>
            </a:r>
          </a:p>
          <a:p>
            <a:pPr marL="742950" lvl="1" indent="-285750" algn="l">
              <a:buFont typeface="Arial" panose="020B0604020202020204" pitchFamily="34" charset="0"/>
              <a:buChar char="•"/>
            </a:pPr>
            <a:r>
              <a:rPr lang="es-ES" sz="800" b="0" i="0" dirty="0">
                <a:solidFill>
                  <a:srgbClr val="000000"/>
                </a:solidFill>
                <a:effectLst/>
                <a:latin typeface="Montserrat" panose="00000500000000000000" pitchFamily="2" charset="0"/>
              </a:rPr>
              <a:t>Inhibidores de la familia </a:t>
            </a:r>
            <a:r>
              <a:rPr lang="es-ES" sz="800" b="0" i="0" dirty="0" err="1">
                <a:solidFill>
                  <a:srgbClr val="000000"/>
                </a:solidFill>
                <a:effectLst/>
                <a:latin typeface="Montserrat" panose="00000500000000000000" pitchFamily="2" charset="0"/>
              </a:rPr>
              <a:t>janus</a:t>
            </a:r>
            <a:r>
              <a:rPr lang="es-ES" sz="800" b="0" i="0" dirty="0">
                <a:solidFill>
                  <a:srgbClr val="000000"/>
                </a:solidFill>
                <a:effectLst/>
                <a:latin typeface="Montserrat" panose="00000500000000000000" pitchFamily="2" charset="0"/>
              </a:rPr>
              <a:t> quinasa (JAK)</a:t>
            </a:r>
          </a:p>
          <a:p>
            <a:pPr algn="l"/>
            <a:r>
              <a:rPr lang="es-ES" sz="800" b="1" i="0" dirty="0">
                <a:solidFill>
                  <a:srgbClr val="000000"/>
                </a:solidFill>
                <a:effectLst/>
                <a:latin typeface="Montserrat" panose="00000500000000000000" pitchFamily="2" charset="0"/>
              </a:rPr>
              <a:t>2. Personas no vacunadas* con &gt;80 años.</a:t>
            </a:r>
            <a:endParaRPr lang="es-ES" sz="800" b="0" i="0" dirty="0">
              <a:solidFill>
                <a:srgbClr val="000000"/>
              </a:solidFill>
              <a:effectLst/>
              <a:latin typeface="Montserrat" panose="00000500000000000000" pitchFamily="2" charset="0"/>
            </a:endParaRPr>
          </a:p>
          <a:p>
            <a:pPr algn="l"/>
            <a:r>
              <a:rPr lang="es-ES" sz="800" b="1" i="0" dirty="0">
                <a:solidFill>
                  <a:srgbClr val="000000"/>
                </a:solidFill>
                <a:effectLst/>
                <a:latin typeface="Montserrat" panose="00000500000000000000" pitchFamily="2" charset="0"/>
              </a:rPr>
              <a:t>3. Personas no vacunadas* con &gt;65 años y con al menos un factor de riesgo para progresión**.</a:t>
            </a:r>
            <a:endParaRPr lang="es-ES" sz="800" b="0" i="0" dirty="0">
              <a:solidFill>
                <a:srgbClr val="000000"/>
              </a:solidFill>
              <a:effectLst/>
              <a:latin typeface="Montserrat" panose="00000500000000000000" pitchFamily="2" charset="0"/>
            </a:endParaRPr>
          </a:p>
          <a:p>
            <a:pPr algn="l"/>
            <a:r>
              <a:rPr lang="es-ES" sz="800" b="1" i="0" dirty="0">
                <a:solidFill>
                  <a:srgbClr val="000000"/>
                </a:solidFill>
                <a:effectLst/>
                <a:latin typeface="Montserrat" panose="00000500000000000000" pitchFamily="2" charset="0"/>
              </a:rPr>
              <a:t>4. Personas vacunadas (&gt; 6 meses) con &gt; 65 años y con al menos un factor de riesgo para progresión**.</a:t>
            </a:r>
            <a:endParaRPr lang="es-ES" sz="800" b="0" i="0" dirty="0">
              <a:solidFill>
                <a:srgbClr val="000000"/>
              </a:solidFill>
              <a:effectLst/>
              <a:latin typeface="Montserrat" panose="00000500000000000000" pitchFamily="2" charset="0"/>
            </a:endParaRPr>
          </a:p>
          <a:p>
            <a:pPr algn="l"/>
            <a:r>
              <a:rPr lang="es-ES" sz="800" b="0" i="0" dirty="0">
                <a:solidFill>
                  <a:srgbClr val="000000"/>
                </a:solidFill>
                <a:effectLst/>
                <a:latin typeface="Montserrat" panose="00000500000000000000" pitchFamily="2" charset="0"/>
              </a:rPr>
              <a:t>* Se consideran personas no vacunadas las persones que no han recibido la pauta de vacunación completa (incluidas las dosis de recuerdo) y no han padecido la enfermedad en los 3 últimos meses.</a:t>
            </a:r>
          </a:p>
          <a:p>
            <a:pPr algn="l"/>
            <a:r>
              <a:rPr lang="es-ES" sz="800" b="0" i="0" dirty="0">
                <a:solidFill>
                  <a:srgbClr val="000000"/>
                </a:solidFill>
                <a:effectLst/>
                <a:latin typeface="Montserrat" panose="00000500000000000000" pitchFamily="2" charset="0"/>
              </a:rPr>
              <a:t>** Se consideran factores de riesgo de progresión:</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Enfermedad renal crónica: Pacientes con tasa de filtración glomerular inferior a 60 ml/min.</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Enfermedad hepática crónica: pacientes con una clasificación en la escala de Child-Pugh para gravedad de la enfermedad hepática de clase B o C (enfermedad hepática descompensada).</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Enfermedad neurológica crónica (Esclerosis múltiple, esclerosis lateral amiotrófica, miastenia </a:t>
            </a:r>
            <a:r>
              <a:rPr lang="es-ES" sz="800" b="0" i="0" dirty="0" err="1">
                <a:solidFill>
                  <a:srgbClr val="000000"/>
                </a:solidFill>
                <a:effectLst/>
                <a:latin typeface="Montserrat" panose="00000500000000000000" pitchFamily="2" charset="0"/>
              </a:rPr>
              <a:t>gravis</a:t>
            </a:r>
            <a:r>
              <a:rPr lang="es-ES" sz="800" b="0" i="0" dirty="0">
                <a:solidFill>
                  <a:srgbClr val="000000"/>
                </a:solidFill>
                <a:effectLst/>
                <a:latin typeface="Montserrat" panose="00000500000000000000" pitchFamily="2" charset="0"/>
              </a:rPr>
              <a:t> o enfermedad de Huntington).</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Enfermedades cardiovasculares, definidas como antecedentes de cualquiera de los siguientes: infarto de miocardio, accidente cerebrovascular (ACV), accidente isquémico transitorio (AIR), insuficiencia cardíaca, angina de pecho con nitroglicerina prescrita, injertos de revascularización coronaria, intervención coronaria percutánea, endarterectomía carotídea y derivación aórtica.</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Enfermedad pulmonar crónica (EPOC de alto riesgo (FEV1 </a:t>
            </a:r>
            <a:r>
              <a:rPr lang="es-ES" sz="800" b="0" i="0" dirty="0" err="1">
                <a:solidFill>
                  <a:srgbClr val="000000"/>
                </a:solidFill>
                <a:effectLst/>
                <a:latin typeface="Montserrat" panose="00000500000000000000" pitchFamily="2" charset="0"/>
              </a:rPr>
              <a:t>postbroncodilatación</a:t>
            </a:r>
            <a:r>
              <a:rPr lang="es-ES" sz="800" b="0" i="0" dirty="0">
                <a:solidFill>
                  <a:srgbClr val="000000"/>
                </a:solidFill>
                <a:effectLst/>
                <a:latin typeface="Montserrat" panose="00000500000000000000" pitchFamily="2" charset="0"/>
              </a:rPr>
              <a:t> &lt; 50% o disnea (</a:t>
            </a:r>
            <a:r>
              <a:rPr lang="es-ES" sz="800" b="0" i="0" dirty="0" err="1">
                <a:solidFill>
                  <a:srgbClr val="000000"/>
                </a:solidFill>
                <a:effectLst/>
                <a:latin typeface="Montserrat" panose="00000500000000000000" pitchFamily="2" charset="0"/>
              </a:rPr>
              <a:t>mMRC</a:t>
            </a:r>
            <a:r>
              <a:rPr lang="es-ES" sz="800" b="0" i="0" dirty="0">
                <a:solidFill>
                  <a:srgbClr val="000000"/>
                </a:solidFill>
                <a:effectLst/>
                <a:latin typeface="Montserrat" panose="00000500000000000000" pitchFamily="2" charset="0"/>
              </a:rPr>
              <a:t>) de 2-4 o 2 o más exacerbaciones en el último año o 1 ingreso); asma con requerimiento de tratamiento diario).</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Diabetes con afectación de órgano diana.</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Obesidad (IMC≥35).</a:t>
            </a:r>
          </a:p>
          <a:p>
            <a:pPr algn="l">
              <a:buFont typeface="Arial" panose="020B0604020202020204" pitchFamily="34" charset="0"/>
              <a:buChar char="•"/>
            </a:pPr>
            <a:r>
              <a:rPr lang="es-ES" sz="800" b="0" i="0" dirty="0">
                <a:solidFill>
                  <a:srgbClr val="000000"/>
                </a:solidFill>
                <a:effectLst/>
                <a:latin typeface="Montserrat" panose="00000500000000000000" pitchFamily="2" charset="0"/>
              </a:rPr>
              <a:t>Bajo peso (IMC≤18,5).</a:t>
            </a:r>
          </a:p>
          <a:p>
            <a:endParaRPr lang="es-ES" sz="600" dirty="0"/>
          </a:p>
        </p:txBody>
      </p:sp>
      <p:sp>
        <p:nvSpPr>
          <p:cNvPr id="6" name="CuadroTexto 5">
            <a:extLst>
              <a:ext uri="{FF2B5EF4-FFF2-40B4-BE49-F238E27FC236}">
                <a16:creationId xmlns:a16="http://schemas.microsoft.com/office/drawing/2014/main" id="{3C9EC179-ADD7-61AD-F5C2-93DED9498293}"/>
              </a:ext>
            </a:extLst>
          </p:cNvPr>
          <p:cNvSpPr txBox="1"/>
          <p:nvPr/>
        </p:nvSpPr>
        <p:spPr>
          <a:xfrm>
            <a:off x="403122" y="6072718"/>
            <a:ext cx="11464413" cy="646331"/>
          </a:xfrm>
          <a:prstGeom prst="rect">
            <a:avLst/>
          </a:prstGeom>
          <a:noFill/>
        </p:spPr>
        <p:txBody>
          <a:bodyPr wrap="square">
            <a:spAutoFit/>
          </a:bodyPr>
          <a:lstStyle/>
          <a:p>
            <a:r>
              <a:rPr lang="es-ES" dirty="0"/>
              <a:t>https://www.aemps.gob.es/medicamentos-de-uso-humano/acceso-a-medicamentos-en-situaciones-especiales/criterios-para-valorar-la-administracion-de-las-nuevas-alternativas-terapeuticas-antivirales-frente-a-la-infeccion-por-sars-cov-2/</a:t>
            </a:r>
          </a:p>
        </p:txBody>
      </p:sp>
    </p:spTree>
    <p:extLst>
      <p:ext uri="{BB962C8B-B14F-4D97-AF65-F5344CB8AC3E}">
        <p14:creationId xmlns:p14="http://schemas.microsoft.com/office/powerpoint/2010/main" val="216810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5C7B71F-E935-265E-F25E-87187D837D9D}"/>
              </a:ext>
            </a:extLst>
          </p:cNvPr>
          <p:cNvSpPr>
            <a:spLocks noGrp="1"/>
          </p:cNvSpPr>
          <p:nvPr>
            <p:ph type="title"/>
          </p:nvPr>
        </p:nvSpPr>
        <p:spPr>
          <a:xfrm>
            <a:off x="1371597" y="348865"/>
            <a:ext cx="10044023" cy="877729"/>
          </a:xfrm>
        </p:spPr>
        <p:txBody>
          <a:bodyPr anchor="ctr">
            <a:normAutofit/>
          </a:bodyPr>
          <a:lstStyle/>
          <a:p>
            <a:r>
              <a:rPr lang="es-ES" sz="4000">
                <a:solidFill>
                  <a:srgbClr val="FFFFFF"/>
                </a:solidFill>
              </a:rPr>
              <a:t>¿A quién hacer el test?</a:t>
            </a:r>
          </a:p>
        </p:txBody>
      </p:sp>
      <p:graphicFrame>
        <p:nvGraphicFramePr>
          <p:cNvPr id="5" name="Marcador de contenido 2">
            <a:extLst>
              <a:ext uri="{FF2B5EF4-FFF2-40B4-BE49-F238E27FC236}">
                <a16:creationId xmlns:a16="http://schemas.microsoft.com/office/drawing/2014/main" id="{4A6776C3-8637-B9F1-2B12-2371D08FCAC6}"/>
              </a:ext>
            </a:extLst>
          </p:cNvPr>
          <p:cNvGraphicFramePr>
            <a:graphicFrameLocks noGrp="1"/>
          </p:cNvGraphicFramePr>
          <p:nvPr>
            <p:ph idx="1"/>
            <p:extLst>
              <p:ext uri="{D42A27DB-BD31-4B8C-83A1-F6EECF244321}">
                <p14:modId xmlns:p14="http://schemas.microsoft.com/office/powerpoint/2010/main" val="8740919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45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Freeform: Shape 205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7" name="Isosceles Triangle 206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Vector gratuito escena de recepción de hospital dibujada a mano con personas con máscaras faciales">
            <a:extLst>
              <a:ext uri="{FF2B5EF4-FFF2-40B4-BE49-F238E27FC236}">
                <a16:creationId xmlns:a16="http://schemas.microsoft.com/office/drawing/2014/main" id="{6A3D7B3A-5DDC-3EAE-4D44-586E313970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229" y="643467"/>
            <a:ext cx="8377541"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69" name="Isosceles Triangle 206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2383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11274</TotalTime>
  <Words>4775</Words>
  <Application>Microsoft Office PowerPoint</Application>
  <PresentationFormat>Panorámica</PresentationFormat>
  <Paragraphs>341</Paragraphs>
  <Slides>50</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50</vt:i4>
      </vt:variant>
    </vt:vector>
  </HeadingPairs>
  <TitlesOfParts>
    <vt:vector size="59" baseType="lpstr">
      <vt:lpstr>Arial</vt:lpstr>
      <vt:lpstr>ArialMT</vt:lpstr>
      <vt:lpstr>Calibri</vt:lpstr>
      <vt:lpstr>Calibri Light</vt:lpstr>
      <vt:lpstr>GulliverIT</vt:lpstr>
      <vt:lpstr>Montserrat</vt:lpstr>
      <vt:lpstr>Söhne</vt:lpstr>
      <vt:lpstr>Wingdings 2</vt:lpstr>
      <vt:lpstr>Tema de Office</vt:lpstr>
      <vt:lpstr>Presentación de PowerPoint</vt:lpstr>
      <vt:lpstr>Infecciones víricas respiratorias</vt:lpstr>
      <vt:lpstr>Guión</vt:lpstr>
      <vt:lpstr>Diagnóstico del COVID-19 y la Gripe</vt:lpstr>
      <vt:lpstr>Diagnóstico del COVID-19 y de la Gripe</vt:lpstr>
      <vt:lpstr>Presentación de PowerPoint</vt:lpstr>
      <vt:lpstr>Presentación de PowerPoint</vt:lpstr>
      <vt:lpstr>¿A quién hacer el test?</vt:lpstr>
      <vt:lpstr>Presentación de PowerPoint</vt:lpstr>
      <vt:lpstr>Tratamiento de las infecciones víricas. Ambulatorio.</vt:lpstr>
      <vt:lpstr>Tratamiento del COVID-19. Ambulatorio.</vt:lpstr>
      <vt:lpstr>Tratamiento del COVID-19. Ambulatorio</vt:lpstr>
      <vt:lpstr>Tratamiento del COVID-19. Ambulatorio.</vt:lpstr>
      <vt:lpstr>Tratamiento del COVID-19. Ambulatorio.</vt:lpstr>
      <vt:lpstr>Tratamiento del COVID-19. Ambulatorio.</vt:lpstr>
      <vt:lpstr>Tratamiento COVID-19. Ambulatorio.</vt:lpstr>
      <vt:lpstr>Tratamiento del COVID-19. Ambulatorio.</vt:lpstr>
      <vt:lpstr>Presentación de PowerPoint</vt:lpstr>
      <vt:lpstr>Tratamiento del COVID-19. Ambulatorio.</vt:lpstr>
      <vt:lpstr>Tratamiento del COVID-19. Ambulatorio.</vt:lpstr>
      <vt:lpstr>Presentación de PowerPoint</vt:lpstr>
      <vt:lpstr>Presentación de PowerPoint</vt:lpstr>
      <vt:lpstr>Tratamiento del COVID-19. Hospitalizado</vt:lpstr>
      <vt:lpstr>Tratamiento del COVID-19. Hospitalizado</vt:lpstr>
      <vt:lpstr>Tratamiento del COVID-19. Hospitalizado</vt:lpstr>
      <vt:lpstr>Tratamiento del COVID-19. Hospitalizado</vt:lpstr>
      <vt:lpstr>Tratamiento del COVID-19. Hospitalizado</vt:lpstr>
      <vt:lpstr>Tratamiento del COVID-19. Hospitalizado</vt:lpstr>
      <vt:lpstr>Tratamiento del COVID-19. Hospitalizado</vt:lpstr>
      <vt:lpstr>Tratamiento del COVID-19. Hospitalizado</vt:lpstr>
      <vt:lpstr>Tratamiento del COVID-19. Inmunodeprimido.</vt:lpstr>
      <vt:lpstr>Remdesivir Reduces Mortality in Hospitalized COVID-19 Patients and Immunocompromised Patients Across Variant SARS-CoV-2 Eras</vt:lpstr>
      <vt:lpstr>Presentación de PowerPoint</vt:lpstr>
      <vt:lpstr>Remdesivir Reduced Mortality in Immunocompromised Patients Hospitalized for Coronavirus Disease 2019 Across Variant Waves: Findings From Routine Clinical Practice</vt:lpstr>
      <vt:lpstr>Mortality (14-day and 28-day ) among immunocompromised patients across the coronavirus disease 2019 variant periods</vt:lpstr>
      <vt:lpstr>Summary of Key Guidelines Recommendations for RDV Specific Treatments</vt:lpstr>
      <vt:lpstr>Update of recommendations for the management of COVID-19 in patients with haematological malignancies, haematopoietic cell transplantation and CAR-T therapy, from the 2022 European Conference on Infections in Leukaemia (ECIL 9)</vt:lpstr>
      <vt:lpstr>Update of recommendations for the management of COVID-19 in patients with haematological malignancies, haematopoietic cell transplantation and CAR-T therapy, from the 2022 European Conference on Infections in Leukaemia (ECIL 9)</vt:lpstr>
      <vt:lpstr>Presentación de PowerPoint</vt:lpstr>
      <vt:lpstr>Presentación de PowerPoint</vt:lpstr>
      <vt:lpstr>Presentación de PowerPoint</vt:lpstr>
      <vt:lpstr>Tratamiento del COVID-19. Ambulatorio</vt:lpstr>
      <vt:lpstr>Tratamiento COVID-19. Hospitalizado</vt:lpstr>
      <vt:lpstr>Presentación de PowerPoint</vt:lpstr>
      <vt:lpstr>Gripe. Indicaciones de tratamiento.</vt:lpstr>
      <vt:lpstr>Antivirales</vt:lpstr>
      <vt:lpstr>Tratamiento de la Gripe</vt:lpstr>
      <vt:lpstr>Tratamiento de la Gripe</vt:lpstr>
      <vt:lpstr>Tratamiento de la gripe</vt:lpstr>
      <vt:lpstr>Mensajes clave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Philip Wikman</dc:creator>
  <cp:lastModifiedBy>Philip Wikman</cp:lastModifiedBy>
  <cp:revision>65</cp:revision>
  <dcterms:created xsi:type="dcterms:W3CDTF">2023-11-27T12:22:15Z</dcterms:created>
  <dcterms:modified xsi:type="dcterms:W3CDTF">2024-01-30T21:37:45Z</dcterms:modified>
</cp:coreProperties>
</file>