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83" r:id="rId5"/>
    <p:sldId id="262" r:id="rId6"/>
    <p:sldId id="263" r:id="rId7"/>
    <p:sldId id="282" r:id="rId8"/>
    <p:sldId id="284" r:id="rId9"/>
    <p:sldId id="285" r:id="rId10"/>
    <p:sldId id="286" r:id="rId11"/>
    <p:sldId id="287" r:id="rId12"/>
    <p:sldId id="280" r:id="rId13"/>
    <p:sldId id="264" r:id="rId14"/>
    <p:sldId id="275" r:id="rId15"/>
    <p:sldId id="273" r:id="rId16"/>
    <p:sldId id="271" r:id="rId17"/>
    <p:sldId id="288" r:id="rId18"/>
    <p:sldId id="289"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253849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422932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40025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1369934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106859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419960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345143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206508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267974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83692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82C94DE-D6CF-431B-BE73-5FDE538CD285}" type="datetimeFigureOut">
              <a:rPr lang="es-ES" smtClean="0"/>
              <a:t>05/11/2018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A5EA7E-8E11-4F50-852F-5B51408052C9}" type="slidenum">
              <a:rPr lang="es-ES" smtClean="0"/>
              <a:t>‹Nº›</a:t>
            </a:fld>
            <a:endParaRPr lang="es-ES"/>
          </a:p>
        </p:txBody>
      </p:sp>
    </p:spTree>
    <p:extLst>
      <p:ext uri="{BB962C8B-B14F-4D97-AF65-F5344CB8AC3E}">
        <p14:creationId xmlns:p14="http://schemas.microsoft.com/office/powerpoint/2010/main" val="2106416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C94DE-D6CF-431B-BE73-5FDE538CD285}" type="datetimeFigureOut">
              <a:rPr lang="es-ES" smtClean="0"/>
              <a:t>05/11/2018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5EA7E-8E11-4F50-852F-5B51408052C9}" type="slidenum">
              <a:rPr lang="es-ES" smtClean="0"/>
              <a:t>‹Nº›</a:t>
            </a:fld>
            <a:endParaRPr lang="es-ES"/>
          </a:p>
        </p:txBody>
      </p:sp>
    </p:spTree>
    <p:extLst>
      <p:ext uri="{BB962C8B-B14F-4D97-AF65-F5344CB8AC3E}">
        <p14:creationId xmlns:p14="http://schemas.microsoft.com/office/powerpoint/2010/main" val="183418393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sssi.gob.es/profesionales/formacion/registroEspecialistas/uniDocentes/docs/2018_19InformeEvaluacionRotacion.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orreu.cs.san.gva.es/owa/redir.aspx?C=JR_0oiAAsGUIAVaI3VMdJ91LH07qHUpAaft6QpOVUrHzcOJq8ynWCA..&amp;URL=http://www.msssi.gob.es/profesionales/formacion/registroEspecialistas/uniDocentes/docs/2018_19InformeEvaluacionRotacio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cs.san.gva.es\DFS_D18\HDOCS_D18\21482274k\Mis%20documentos\BOE-A-2018-538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692696"/>
            <a:ext cx="7846640" cy="2907755"/>
          </a:xfrm>
        </p:spPr>
        <p:txBody>
          <a:bodyPr>
            <a:normAutofit fontScale="90000"/>
          </a:bodyPr>
          <a:lstStyle/>
          <a:p>
            <a:r>
              <a:rPr lang="es-ES" b="1" dirty="0" smtClean="0"/>
              <a:t/>
            </a:r>
            <a:br>
              <a:rPr lang="es-ES" b="1" dirty="0" smtClean="0"/>
            </a:br>
            <a:r>
              <a:rPr lang="es-ES" b="1" cap="all" dirty="0" smtClean="0">
                <a:solidFill>
                  <a:srgbClr val="FF0000"/>
                </a:solidFill>
              </a:rPr>
              <a:t>Las evaluaciones durante la</a:t>
            </a:r>
            <a:br>
              <a:rPr lang="es-ES" b="1" cap="all" dirty="0" smtClean="0">
                <a:solidFill>
                  <a:srgbClr val="FF0000"/>
                </a:solidFill>
              </a:rPr>
            </a:br>
            <a:r>
              <a:rPr lang="es-ES" b="1" cap="all" dirty="0" smtClean="0">
                <a:solidFill>
                  <a:srgbClr val="FF0000"/>
                </a:solidFill>
              </a:rPr>
              <a:t>residencia. La entrevista con el</a:t>
            </a:r>
            <a:br>
              <a:rPr lang="es-ES" b="1" cap="all" dirty="0" smtClean="0">
                <a:solidFill>
                  <a:srgbClr val="FF0000"/>
                </a:solidFill>
              </a:rPr>
            </a:br>
            <a:r>
              <a:rPr lang="es-ES" b="1" cap="all" dirty="0" smtClean="0">
                <a:solidFill>
                  <a:srgbClr val="FF0000"/>
                </a:solidFill>
              </a:rPr>
              <a:t>tutor. El examen de final de</a:t>
            </a:r>
            <a:br>
              <a:rPr lang="es-ES" b="1" cap="all" dirty="0" smtClean="0">
                <a:solidFill>
                  <a:srgbClr val="FF0000"/>
                </a:solidFill>
              </a:rPr>
            </a:br>
            <a:r>
              <a:rPr lang="es-ES" b="1" cap="all" dirty="0" smtClean="0">
                <a:solidFill>
                  <a:srgbClr val="FF0000"/>
                </a:solidFill>
              </a:rPr>
              <a:t>residencia.</a:t>
            </a:r>
            <a:br>
              <a:rPr lang="es-ES" b="1" cap="all" dirty="0" smtClean="0">
                <a:solidFill>
                  <a:srgbClr val="FF0000"/>
                </a:solidFill>
              </a:rPr>
            </a:br>
            <a:endParaRPr lang="es-ES" b="1" cap="all" dirty="0">
              <a:solidFill>
                <a:srgbClr val="FF0000"/>
              </a:solidFill>
            </a:endParaRPr>
          </a:p>
        </p:txBody>
      </p:sp>
      <p:sp>
        <p:nvSpPr>
          <p:cNvPr id="3" name="2 Subtítulo"/>
          <p:cNvSpPr>
            <a:spLocks noGrp="1"/>
          </p:cNvSpPr>
          <p:nvPr>
            <p:ph type="subTitle" idx="1"/>
          </p:nvPr>
        </p:nvSpPr>
        <p:spPr/>
        <p:txBody>
          <a:bodyPr>
            <a:normAutofit fontScale="70000" lnSpcReduction="20000"/>
          </a:bodyPr>
          <a:lstStyle/>
          <a:p>
            <a:r>
              <a:rPr lang="es-ES_tradnl" dirty="0" smtClean="0"/>
              <a:t>				</a:t>
            </a:r>
            <a:endParaRPr lang="es-ES_tradnl" dirty="0"/>
          </a:p>
          <a:p>
            <a:r>
              <a:rPr lang="es-ES" b="1" dirty="0"/>
              <a:t>COMISIÓN DE DOCENCIA, HOSPITAL UNIVERSITARIO DE </a:t>
            </a:r>
            <a:r>
              <a:rPr lang="es-ES" b="1" dirty="0" smtClean="0"/>
              <a:t>ELDA</a:t>
            </a:r>
            <a:r>
              <a:rPr lang="es-ES" b="1" dirty="0"/>
              <a:t>,</a:t>
            </a:r>
            <a:endParaRPr lang="es-ES" b="1" dirty="0" smtClean="0"/>
          </a:p>
          <a:p>
            <a:r>
              <a:rPr lang="es-ES" dirty="0" smtClean="0"/>
              <a:t>Ctra</a:t>
            </a:r>
            <a:r>
              <a:rPr lang="es-ES" dirty="0"/>
              <a:t>. Elda a </a:t>
            </a:r>
            <a:r>
              <a:rPr lang="es-ES" dirty="0" err="1"/>
              <a:t>Sax</a:t>
            </a:r>
            <a:r>
              <a:rPr lang="es-ES" dirty="0"/>
              <a:t> S/N, 03600 – Elda (Alicante). </a:t>
            </a:r>
            <a:r>
              <a:rPr lang="es-ES" dirty="0" err="1"/>
              <a:t>Tfno</a:t>
            </a:r>
            <a:r>
              <a:rPr lang="es-ES" dirty="0"/>
              <a:t>: 96.698.90.19. Fax: 96.697.51.48</a:t>
            </a:r>
          </a:p>
          <a:p>
            <a:endParaRPr lang="es-ES" dirty="0"/>
          </a:p>
        </p:txBody>
      </p:sp>
    </p:spTree>
    <p:extLst>
      <p:ext uri="{BB962C8B-B14F-4D97-AF65-F5344CB8AC3E}">
        <p14:creationId xmlns:p14="http://schemas.microsoft.com/office/powerpoint/2010/main" val="2605422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chemeClr val="accent4">
                    <a:lumMod val="75000"/>
                  </a:schemeClr>
                </a:solidFill>
              </a:rPr>
              <a:t>DOCUMENTOS A ELABORAR POR TUTORES</a:t>
            </a:r>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d) </a:t>
            </a:r>
            <a:r>
              <a:rPr lang="es-ES" u="sng" dirty="0"/>
              <a:t>Documentos de evaluación anual y final de </a:t>
            </a:r>
            <a:r>
              <a:rPr lang="es-ES" u="sng" dirty="0" smtClean="0"/>
              <a:t>residencia.</a:t>
            </a:r>
            <a:r>
              <a:rPr lang="es-ES" dirty="0" smtClean="0"/>
              <a:t> </a:t>
            </a:r>
            <a:r>
              <a:rPr lang="es-ES" sz="2800" dirty="0" smtClean="0"/>
              <a:t>Evaluación </a:t>
            </a:r>
            <a:r>
              <a:rPr lang="es-ES" sz="2800" dirty="0"/>
              <a:t>del residente al final de cada </a:t>
            </a:r>
            <a:r>
              <a:rPr lang="es-ES" sz="2800" dirty="0" smtClean="0"/>
              <a:t>año de formación </a:t>
            </a:r>
            <a:r>
              <a:rPr lang="es-ES" sz="2800" dirty="0"/>
              <a:t>cuyo objetivo es calificar </a:t>
            </a:r>
            <a:r>
              <a:rPr lang="es-ES" sz="2800" dirty="0" smtClean="0"/>
              <a:t>sus conocimientos</a:t>
            </a:r>
            <a:r>
              <a:rPr lang="es-ES" sz="2800" dirty="0"/>
              <a:t>, habilidades y actitudes alcanzadas </a:t>
            </a:r>
            <a:r>
              <a:rPr lang="es-ES" sz="2800" dirty="0" smtClean="0"/>
              <a:t>y </a:t>
            </a:r>
            <a:r>
              <a:rPr lang="es-ES" sz="2800" dirty="0"/>
              <a:t>de final de la residencia para calificar si es apto </a:t>
            </a:r>
            <a:r>
              <a:rPr lang="es-ES" sz="2800" dirty="0" smtClean="0"/>
              <a:t>de obtener </a:t>
            </a:r>
            <a:r>
              <a:rPr lang="es-ES" sz="2800" dirty="0"/>
              <a:t>el título de especialista. Será realizado </a:t>
            </a:r>
            <a:r>
              <a:rPr lang="es-ES" sz="2800" dirty="0" smtClean="0"/>
              <a:t>por el </a:t>
            </a:r>
            <a:r>
              <a:rPr lang="es-ES" sz="2800" dirty="0"/>
              <a:t>comité de evaluación designado al efecto por la </a:t>
            </a:r>
            <a:r>
              <a:rPr lang="es-ES" sz="2800" dirty="0" smtClean="0"/>
              <a:t>	comisión </a:t>
            </a:r>
            <a:r>
              <a:rPr lang="es-ES" sz="2800" dirty="0"/>
              <a:t>de docencia, del que será miembro nato el </a:t>
            </a:r>
            <a:r>
              <a:rPr lang="es-ES" sz="2800" dirty="0" smtClean="0"/>
              <a:t>tutor. </a:t>
            </a:r>
          </a:p>
          <a:p>
            <a:pPr algn="just"/>
            <a:r>
              <a:rPr lang="es-ES" dirty="0" smtClean="0"/>
              <a:t> </a:t>
            </a:r>
            <a:r>
              <a:rPr lang="es-ES" b="1" u="sng" dirty="0" smtClean="0"/>
              <a:t>Informe </a:t>
            </a:r>
            <a:r>
              <a:rPr lang="es-ES" b="1" u="sng" dirty="0"/>
              <a:t>anual del tutor</a:t>
            </a:r>
            <a:r>
              <a:rPr lang="es-ES" dirty="0"/>
              <a:t>: junto a los datos de las </a:t>
            </a:r>
            <a:r>
              <a:rPr lang="es-ES" dirty="0" smtClean="0"/>
              <a:t>entrevistas </a:t>
            </a:r>
            <a:r>
              <a:rPr lang="es-ES" dirty="0"/>
              <a:t>formativas, evaluación de rotaciones y </a:t>
            </a:r>
            <a:r>
              <a:rPr lang="es-ES" dirty="0" smtClean="0"/>
              <a:t>Libro </a:t>
            </a:r>
            <a:r>
              <a:rPr lang="es-ES" dirty="0"/>
              <a:t>del residente.</a:t>
            </a:r>
          </a:p>
        </p:txBody>
      </p:sp>
    </p:spTree>
    <p:extLst>
      <p:ext uri="{BB962C8B-B14F-4D97-AF65-F5344CB8AC3E}">
        <p14:creationId xmlns:p14="http://schemas.microsoft.com/office/powerpoint/2010/main" val="2350378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cap="all" dirty="0">
                <a:solidFill>
                  <a:schemeClr val="accent2">
                    <a:lumMod val="60000"/>
                    <a:lumOff val="40000"/>
                  </a:schemeClr>
                </a:solidFill>
              </a:rPr>
              <a:t>Planificación y supervisión de la formación del residente</a:t>
            </a:r>
          </a:p>
        </p:txBody>
      </p:sp>
      <p:sp>
        <p:nvSpPr>
          <p:cNvPr id="3" name="2 Marcador de contenido"/>
          <p:cNvSpPr>
            <a:spLocks noGrp="1"/>
          </p:cNvSpPr>
          <p:nvPr>
            <p:ph idx="1"/>
          </p:nvPr>
        </p:nvSpPr>
        <p:spPr/>
        <p:txBody>
          <a:bodyPr>
            <a:normAutofit fontScale="62500" lnSpcReduction="20000"/>
          </a:bodyPr>
          <a:lstStyle/>
          <a:p>
            <a:r>
              <a:rPr lang="es-ES" b="1" u="sng" dirty="0"/>
              <a:t>A. Elaborar una guía o itinerario formativo tipo de la formación. </a:t>
            </a:r>
            <a:endParaRPr lang="es-ES" b="1" u="sng" dirty="0" smtClean="0"/>
          </a:p>
          <a:p>
            <a:pPr algn="just"/>
            <a:r>
              <a:rPr lang="es-ES" b="1" u="sng" dirty="0" smtClean="0"/>
              <a:t>B</a:t>
            </a:r>
            <a:r>
              <a:rPr lang="es-ES" b="1" u="sng" dirty="0"/>
              <a:t>. Elaborar un plan individualizado de formación de cada residente</a:t>
            </a:r>
            <a:r>
              <a:rPr lang="es-ES" dirty="0"/>
              <a:t>. Debe incluir las rotaciones, pero también los objetivos formativos, la metodología, los recursos con que se cuenta para la formación, las actividades formativas que se desarrollarán (cursos, sesiones, etc.), las actividades asistenciales y científicas que se espera que el residente desarrolle, y los conocimientos y habilidades a adquirir</a:t>
            </a:r>
            <a:r>
              <a:rPr lang="es-ES" dirty="0" smtClean="0"/>
              <a:t>.</a:t>
            </a:r>
          </a:p>
          <a:p>
            <a:pPr algn="just"/>
            <a:r>
              <a:rPr lang="es-ES" b="1" dirty="0"/>
              <a:t>C. Actualización anual</a:t>
            </a:r>
            <a:r>
              <a:rPr lang="es-ES" dirty="0"/>
              <a:t>. </a:t>
            </a:r>
            <a:endParaRPr lang="es-ES" dirty="0" smtClean="0"/>
          </a:p>
          <a:p>
            <a:pPr lvl="1" algn="just"/>
            <a:r>
              <a:rPr lang="es-ES" dirty="0" smtClean="0"/>
              <a:t>Elaboración </a:t>
            </a:r>
            <a:r>
              <a:rPr lang="es-ES" dirty="0"/>
              <a:t>por parte del tutor de un nuevo plan de formación para el siguiente año personalizado según la consecución o no de los objetivos del año previo. </a:t>
            </a:r>
            <a:endParaRPr lang="es-ES" dirty="0" smtClean="0"/>
          </a:p>
          <a:p>
            <a:pPr lvl="1" algn="just"/>
            <a:r>
              <a:rPr lang="es-ES" dirty="0" smtClean="0"/>
              <a:t>Actividades </a:t>
            </a:r>
            <a:r>
              <a:rPr lang="es-ES" dirty="0"/>
              <a:t>de refuerzo. </a:t>
            </a:r>
            <a:endParaRPr lang="es-ES" dirty="0" smtClean="0"/>
          </a:p>
          <a:p>
            <a:pPr algn="just"/>
            <a:r>
              <a:rPr lang="es-ES" b="1" u="sng" dirty="0" smtClean="0"/>
              <a:t>D</a:t>
            </a:r>
            <a:r>
              <a:rPr lang="es-ES" b="1" u="sng" dirty="0"/>
              <a:t>. Supervisar el desarrollo de los planes de formación</a:t>
            </a:r>
            <a:r>
              <a:rPr lang="es-ES" dirty="0"/>
              <a:t>. </a:t>
            </a:r>
            <a:endParaRPr lang="es-ES" dirty="0" smtClean="0"/>
          </a:p>
          <a:p>
            <a:pPr algn="just"/>
            <a:r>
              <a:rPr lang="es-ES" b="1" u="sng" dirty="0" smtClean="0"/>
              <a:t>E</a:t>
            </a:r>
            <a:r>
              <a:rPr lang="es-ES" b="1" u="sng" dirty="0"/>
              <a:t>. Proponer a la Comisión de Docencia las rotaciones externas. </a:t>
            </a:r>
            <a:r>
              <a:rPr lang="es-ES" dirty="0"/>
              <a:t>Especificando los objetivos que se pretenden, que deben referirse a la ampliación de conocimientos o al aprendizaje de técnicas no practicadas en el centro y que, según el programa de formación, sean necesarias.</a:t>
            </a:r>
          </a:p>
        </p:txBody>
      </p:sp>
    </p:spTree>
    <p:extLst>
      <p:ext uri="{BB962C8B-B14F-4D97-AF65-F5344CB8AC3E}">
        <p14:creationId xmlns:p14="http://schemas.microsoft.com/office/powerpoint/2010/main" val="3323195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EVALUACIONES</a:t>
            </a:r>
            <a:endParaRPr lang="es-ES" b="1" dirty="0"/>
          </a:p>
        </p:txBody>
      </p:sp>
      <p:sp>
        <p:nvSpPr>
          <p:cNvPr id="3" name="2 Marcador de contenido"/>
          <p:cNvSpPr>
            <a:spLocks noGrp="1"/>
          </p:cNvSpPr>
          <p:nvPr>
            <p:ph idx="1"/>
          </p:nvPr>
        </p:nvSpPr>
        <p:spPr/>
        <p:txBody>
          <a:bodyPr>
            <a:normAutofit fontScale="85000" lnSpcReduction="10000"/>
          </a:bodyPr>
          <a:lstStyle/>
          <a:p>
            <a:pPr algn="just"/>
            <a:r>
              <a:rPr lang="es-ES" dirty="0" smtClean="0"/>
              <a:t>La evaluación del residente es </a:t>
            </a:r>
            <a:r>
              <a:rPr lang="es-ES" dirty="0" err="1" smtClean="0"/>
              <a:t>sumativa</a:t>
            </a:r>
            <a:r>
              <a:rPr lang="es-ES" dirty="0" smtClean="0"/>
              <a:t> y formativa. </a:t>
            </a:r>
          </a:p>
          <a:p>
            <a:pPr algn="just"/>
            <a:r>
              <a:rPr lang="es-ES" dirty="0" smtClean="0"/>
              <a:t>Los encargados de realizar esta evaluación son los especialistas responsables directos de cada período de rotación: el tutor y el Jefe de Unidad. </a:t>
            </a:r>
          </a:p>
          <a:p>
            <a:pPr lvl="1" algn="just"/>
            <a:r>
              <a:rPr lang="es-ES" dirty="0" smtClean="0"/>
              <a:t>Se valorará la adquisición de conocimientos, habilidades y actitudes durante cada período y se valorarán sus trabajos de investigación y docencia realizados. </a:t>
            </a:r>
          </a:p>
          <a:p>
            <a:pPr algn="just"/>
            <a:r>
              <a:rPr lang="es-ES" dirty="0" smtClean="0"/>
              <a:t>La Comisión de Docencia es la encargada de controlar y velar por la adecuada formación de los residentes.</a:t>
            </a:r>
            <a:endParaRPr lang="es-ES" dirty="0"/>
          </a:p>
        </p:txBody>
      </p:sp>
    </p:spTree>
    <p:extLst>
      <p:ext uri="{BB962C8B-B14F-4D97-AF65-F5344CB8AC3E}">
        <p14:creationId xmlns:p14="http://schemas.microsoft.com/office/powerpoint/2010/main" val="3191975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cap="all" dirty="0" smtClean="0">
                <a:solidFill>
                  <a:schemeClr val="accent6">
                    <a:lumMod val="75000"/>
                  </a:schemeClr>
                </a:solidFill>
              </a:rPr>
              <a:t>El tutor en la evaluación del residente</a:t>
            </a:r>
            <a:endParaRPr lang="es-ES" cap="all" dirty="0">
              <a:solidFill>
                <a:schemeClr val="accent6">
                  <a:lumMod val="75000"/>
                </a:schemeClr>
              </a:solidFill>
            </a:endParaRPr>
          </a:p>
        </p:txBody>
      </p:sp>
      <p:sp>
        <p:nvSpPr>
          <p:cNvPr id="3" name="2 Marcador de contenido"/>
          <p:cNvSpPr>
            <a:spLocks noGrp="1"/>
          </p:cNvSpPr>
          <p:nvPr>
            <p:ph idx="1"/>
          </p:nvPr>
        </p:nvSpPr>
        <p:spPr/>
        <p:txBody>
          <a:bodyPr>
            <a:normAutofit fontScale="77500" lnSpcReduction="20000"/>
          </a:bodyPr>
          <a:lstStyle/>
          <a:p>
            <a:pPr algn="just"/>
            <a:r>
              <a:rPr lang="es-ES" b="1" dirty="0" smtClean="0"/>
              <a:t>A</a:t>
            </a:r>
            <a:r>
              <a:rPr lang="es-ES" b="1" dirty="0"/>
              <a:t>. </a:t>
            </a:r>
            <a:r>
              <a:rPr lang="es-ES" b="1" i="1" dirty="0"/>
              <a:t>Realizar la </a:t>
            </a:r>
            <a:r>
              <a:rPr lang="es-ES" b="1" i="1" u="sng" dirty="0"/>
              <a:t>evaluación continuada </a:t>
            </a:r>
            <a:r>
              <a:rPr lang="es-ES" b="1" i="1" dirty="0"/>
              <a:t>de los residentes</a:t>
            </a:r>
            <a:r>
              <a:rPr lang="es-ES" i="1" dirty="0"/>
              <a:t>.</a:t>
            </a:r>
          </a:p>
          <a:p>
            <a:pPr lvl="1" algn="just"/>
            <a:r>
              <a:rPr lang="es-ES" dirty="0" smtClean="0"/>
              <a:t>Entrevistas </a:t>
            </a:r>
            <a:r>
              <a:rPr lang="es-ES" dirty="0"/>
              <a:t>periódicas con los profesionales que intervengan en </a:t>
            </a:r>
            <a:r>
              <a:rPr lang="es-ES" dirty="0" smtClean="0"/>
              <a:t>la formación </a:t>
            </a:r>
            <a:r>
              <a:rPr lang="es-ES" dirty="0"/>
              <a:t>del residente para analizar el proceso de aprendizaje</a:t>
            </a:r>
            <a:r>
              <a:rPr lang="es-ES" dirty="0" smtClean="0"/>
              <a:t>.</a:t>
            </a:r>
          </a:p>
          <a:p>
            <a:pPr lvl="1" algn="just"/>
            <a:r>
              <a:rPr lang="es-ES" dirty="0" smtClean="0"/>
              <a:t>Entrevista </a:t>
            </a:r>
            <a:r>
              <a:rPr lang="es-ES" dirty="0"/>
              <a:t>con el residente. &gt; = 4 por cada año, para valorar los avances </a:t>
            </a:r>
            <a:r>
              <a:rPr lang="es-ES" dirty="0" smtClean="0"/>
              <a:t>y déficits </a:t>
            </a:r>
            <a:r>
              <a:rPr lang="es-ES" dirty="0"/>
              <a:t>y estudiar posibles mejoras. Se registrarán en el libro del residente </a:t>
            </a:r>
            <a:r>
              <a:rPr lang="es-ES" dirty="0" smtClean="0"/>
              <a:t>y en </a:t>
            </a:r>
            <a:r>
              <a:rPr lang="es-ES" dirty="0"/>
              <a:t>los informes de evaluación.</a:t>
            </a:r>
          </a:p>
          <a:p>
            <a:pPr algn="just"/>
            <a:r>
              <a:rPr lang="es-ES" b="1" dirty="0" smtClean="0"/>
              <a:t>B</a:t>
            </a:r>
            <a:r>
              <a:rPr lang="es-ES" b="1" dirty="0"/>
              <a:t>. </a:t>
            </a:r>
            <a:r>
              <a:rPr lang="es-ES" b="1" i="1" dirty="0"/>
              <a:t>Participar en la </a:t>
            </a:r>
            <a:r>
              <a:rPr lang="es-ES" b="1" i="1" u="sng" dirty="0"/>
              <a:t>evaluación anual del residente</a:t>
            </a:r>
            <a:r>
              <a:rPr lang="es-ES" b="1" i="1" dirty="0"/>
              <a:t>. </a:t>
            </a:r>
            <a:r>
              <a:rPr lang="es-ES" b="1" dirty="0"/>
              <a:t>Informe </a:t>
            </a:r>
            <a:r>
              <a:rPr lang="es-ES" b="1" dirty="0" smtClean="0"/>
              <a:t>de evaluación </a:t>
            </a:r>
            <a:r>
              <a:rPr lang="es-ES" b="1" dirty="0"/>
              <a:t>de los progresos del residente</a:t>
            </a:r>
            <a:r>
              <a:rPr lang="es-ES" dirty="0"/>
              <a:t>.</a:t>
            </a:r>
          </a:p>
          <a:p>
            <a:pPr lvl="1" algn="just"/>
            <a:r>
              <a:rPr lang="es-ES" dirty="0" smtClean="0"/>
              <a:t>Documentos </a:t>
            </a:r>
            <a:r>
              <a:rPr lang="es-ES" dirty="0"/>
              <a:t>básicos de evaluación anual. El tutor participará también en </a:t>
            </a:r>
            <a:r>
              <a:rPr lang="es-ES" dirty="0" smtClean="0"/>
              <a:t>el comité </a:t>
            </a:r>
            <a:r>
              <a:rPr lang="es-ES" dirty="0"/>
              <a:t>que realizará esta evaluación anual y, en caso de evaluación </a:t>
            </a:r>
            <a:r>
              <a:rPr lang="es-ES" dirty="0" smtClean="0"/>
              <a:t>negativa no </a:t>
            </a:r>
            <a:r>
              <a:rPr lang="es-ES" dirty="0"/>
              <a:t>recuperable, podrá acompañar al residente al acto de revisión.</a:t>
            </a:r>
          </a:p>
        </p:txBody>
      </p:sp>
    </p:spTree>
    <p:extLst>
      <p:ext uri="{BB962C8B-B14F-4D97-AF65-F5344CB8AC3E}">
        <p14:creationId xmlns:p14="http://schemas.microsoft.com/office/powerpoint/2010/main" val="4081931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fontScale="90000"/>
          </a:bodyPr>
          <a:lstStyle/>
          <a:p>
            <a:r>
              <a:rPr lang="es-ES" sz="3600" b="1" dirty="0" smtClean="0">
                <a:solidFill>
                  <a:srgbClr val="FF0000"/>
                </a:solidFill>
              </a:rPr>
              <a:t>A. EVALUACION CONTINUADA: </a:t>
            </a:r>
            <a:r>
              <a:rPr lang="es-ES" sz="3600" b="1" u="sng" cap="all" dirty="0" smtClean="0">
                <a:solidFill>
                  <a:srgbClr val="FF0000"/>
                </a:solidFill>
              </a:rPr>
              <a:t>contenido</a:t>
            </a:r>
            <a:endParaRPr lang="es-ES" sz="3600" b="1" u="sng" cap="all" dirty="0">
              <a:solidFill>
                <a:srgbClr val="FF0000"/>
              </a:solidFill>
            </a:endParaRPr>
          </a:p>
        </p:txBody>
      </p:sp>
      <p:sp>
        <p:nvSpPr>
          <p:cNvPr id="3" name="2 Marcador de contenido"/>
          <p:cNvSpPr>
            <a:spLocks noGrp="1"/>
          </p:cNvSpPr>
          <p:nvPr>
            <p:ph idx="1"/>
          </p:nvPr>
        </p:nvSpPr>
        <p:spPr>
          <a:xfrm>
            <a:off x="457200" y="1196752"/>
            <a:ext cx="8229600" cy="4929411"/>
          </a:xfrm>
        </p:spPr>
        <p:txBody>
          <a:bodyPr>
            <a:noAutofit/>
          </a:bodyPr>
          <a:lstStyle/>
          <a:p>
            <a:pPr algn="just"/>
            <a:r>
              <a:rPr lang="es-ES" sz="1800" b="1" u="sng" dirty="0" smtClean="0"/>
              <a:t>Entrevistas trimestrales</a:t>
            </a:r>
            <a:r>
              <a:rPr lang="es-ES" sz="1800" dirty="0" smtClean="0"/>
              <a:t> </a:t>
            </a:r>
            <a:r>
              <a:rPr lang="es-ES" sz="1800" b="1" i="1" dirty="0" smtClean="0">
                <a:solidFill>
                  <a:schemeClr val="accent2">
                    <a:lumMod val="60000"/>
                    <a:lumOff val="40000"/>
                  </a:schemeClr>
                </a:solidFill>
              </a:rPr>
              <a:t>No </a:t>
            </a:r>
            <a:r>
              <a:rPr lang="es-ES" sz="1800" b="1" i="1" dirty="0">
                <a:solidFill>
                  <a:schemeClr val="accent2">
                    <a:lumMod val="60000"/>
                    <a:lumOff val="40000"/>
                  </a:schemeClr>
                </a:solidFill>
              </a:rPr>
              <a:t>menos de 4 por año</a:t>
            </a:r>
            <a:r>
              <a:rPr lang="es-ES" sz="1800" b="1" i="1" dirty="0" smtClean="0">
                <a:solidFill>
                  <a:schemeClr val="accent2">
                    <a:lumMod val="60000"/>
                    <a:lumOff val="40000"/>
                  </a:schemeClr>
                </a:solidFill>
              </a:rPr>
              <a:t>.</a:t>
            </a:r>
          </a:p>
          <a:p>
            <a:pPr lvl="1" algn="just"/>
            <a:r>
              <a:rPr lang="es-ES" sz="1800" dirty="0" smtClean="0"/>
              <a:t>Se </a:t>
            </a:r>
            <a:r>
              <a:rPr lang="es-ES" sz="1800" dirty="0"/>
              <a:t>incluirán en el </a:t>
            </a:r>
            <a:r>
              <a:rPr lang="es-ES" sz="1800" u="sng" dirty="0"/>
              <a:t>Libro del Residente</a:t>
            </a:r>
            <a:r>
              <a:rPr lang="es-ES" sz="1800" dirty="0"/>
              <a:t>, y en el </a:t>
            </a:r>
            <a:r>
              <a:rPr lang="es-ES" sz="1800" u="sng" dirty="0" smtClean="0"/>
              <a:t>Informe Trimestral </a:t>
            </a:r>
            <a:r>
              <a:rPr lang="es-ES" sz="1800" u="sng" dirty="0"/>
              <a:t>de </a:t>
            </a:r>
            <a:r>
              <a:rPr lang="es-ES" sz="1800" u="sng" dirty="0" smtClean="0"/>
              <a:t>Evaluación Formativa. </a:t>
            </a:r>
          </a:p>
          <a:p>
            <a:pPr lvl="1" algn="just"/>
            <a:r>
              <a:rPr lang="es-ES_tradnl" sz="1800" dirty="0" smtClean="0"/>
              <a:t>Son entrevistas de carácter pactado y estructurado, básicas para el seguimiento anual de la evaluación formativa del mismo. </a:t>
            </a:r>
          </a:p>
          <a:p>
            <a:pPr lvl="1" algn="just"/>
            <a:r>
              <a:rPr lang="es-ES_tradnl" sz="1800" dirty="0" smtClean="0"/>
              <a:t>Serán cumplimentadas por el tutor y el residente y, necesariamente, firmadas y aceptadas por ambos señalando la fecha de realización de la entrevista. </a:t>
            </a:r>
          </a:p>
          <a:p>
            <a:pPr lvl="1" algn="just"/>
            <a:r>
              <a:rPr lang="es-ES_tradnl" sz="1800" dirty="0" smtClean="0"/>
              <a:t>DEBEN SER INCLUIDAS EN LA MEMORIA DOCENTE ANUAL DEL RESIDENTE.</a:t>
            </a:r>
          </a:p>
          <a:p>
            <a:pPr lvl="1" algn="just"/>
            <a:endParaRPr lang="es-ES_tradnl" sz="1800" dirty="0" smtClean="0"/>
          </a:p>
          <a:p>
            <a:pPr algn="just"/>
            <a:r>
              <a:rPr lang="es-ES" sz="1800" b="1" u="sng" dirty="0" smtClean="0"/>
              <a:t>Evaluación de las rotaciones</a:t>
            </a:r>
            <a:r>
              <a:rPr lang="es-ES" sz="1800" b="1" dirty="0" smtClean="0"/>
              <a:t> </a:t>
            </a:r>
            <a:r>
              <a:rPr lang="es-ES" sz="1800" dirty="0" smtClean="0"/>
              <a:t>final de cada rotatorio. De 0 a 10 puntos. </a:t>
            </a:r>
          </a:p>
          <a:p>
            <a:pPr lvl="1" algn="just"/>
            <a:r>
              <a:rPr lang="es-ES" sz="1800" dirty="0" smtClean="0"/>
              <a:t>El residente será evaluado por el facultativo que le fue asignado, el tutor y el jefe del servicio donde ha estado adscrito Libro </a:t>
            </a:r>
            <a:r>
              <a:rPr lang="es-ES" sz="1800" u="sng" dirty="0" smtClean="0"/>
              <a:t>del Residente </a:t>
            </a:r>
            <a:r>
              <a:rPr lang="es-ES" sz="1800" dirty="0" smtClean="0"/>
              <a:t>quienes emitirán el correspondiente informe a la Comisión de Docencia que lo incorporará a su expediente. El </a:t>
            </a:r>
            <a:r>
              <a:rPr lang="es-ES" sz="1800" dirty="0"/>
              <a:t>enlace a la página web dónde se encuentra </a:t>
            </a:r>
            <a:r>
              <a:rPr lang="es-ES" sz="1800" dirty="0" smtClean="0">
                <a:hlinkClick r:id="rId2"/>
              </a:rPr>
              <a:t>http</a:t>
            </a:r>
            <a:r>
              <a:rPr lang="es-ES" sz="1800" dirty="0">
                <a:hlinkClick r:id="rId2"/>
              </a:rPr>
              <a:t>://</a:t>
            </a:r>
            <a:r>
              <a:rPr lang="es-ES" sz="1800" dirty="0" smtClean="0">
                <a:hlinkClick r:id="rId2"/>
              </a:rPr>
              <a:t>www.msssi.gob.es/profesionales/formacion/registroEspecialistas/uniDocentes/docs/2018_19InformeEvaluacionRotacion.pdf</a:t>
            </a:r>
            <a:endParaRPr lang="es-ES" sz="1800" dirty="0"/>
          </a:p>
        </p:txBody>
      </p:sp>
    </p:spTree>
    <p:extLst>
      <p:ext uri="{BB962C8B-B14F-4D97-AF65-F5344CB8AC3E}">
        <p14:creationId xmlns:p14="http://schemas.microsoft.com/office/powerpoint/2010/main" val="2749520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rPr>
              <a:t>INSTRUCCIONES EVALUACIÓN CONTINUADA: </a:t>
            </a:r>
            <a:r>
              <a:rPr lang="es-ES" b="1" u="sng" dirty="0" smtClean="0">
                <a:solidFill>
                  <a:srgbClr val="FF0000"/>
                </a:solidFill>
              </a:rPr>
              <a:t>ROTACIONES</a:t>
            </a:r>
            <a:endParaRPr lang="es-ES" u="sng" dirty="0">
              <a:solidFill>
                <a:srgbClr val="FF0000"/>
              </a:solidFill>
            </a:endParaRPr>
          </a:p>
        </p:txBody>
      </p:sp>
      <p:sp>
        <p:nvSpPr>
          <p:cNvPr id="3" name="2 Marcador de contenido"/>
          <p:cNvSpPr>
            <a:spLocks noGrp="1"/>
          </p:cNvSpPr>
          <p:nvPr>
            <p:ph idx="1"/>
          </p:nvPr>
        </p:nvSpPr>
        <p:spPr>
          <a:xfrm>
            <a:off x="457200" y="1600200"/>
            <a:ext cx="8229600" cy="5069160"/>
          </a:xfrm>
        </p:spPr>
        <p:txBody>
          <a:bodyPr>
            <a:normAutofit fontScale="55000" lnSpcReduction="20000"/>
          </a:bodyPr>
          <a:lstStyle/>
          <a:p>
            <a:r>
              <a:rPr lang="es-ES" b="1" dirty="0" smtClean="0"/>
              <a:t>INSTRUCCIONES DE CUMPLIMENTACIÓN DEL INFORME DE EVALUACIÓN DE LA ROTACIÓN</a:t>
            </a:r>
          </a:p>
          <a:p>
            <a:pPr lvl="1" algn="just"/>
            <a:r>
              <a:rPr lang="es-ES" dirty="0"/>
              <a:t>En la evaluación de estas competencias se tendrá en cuenta los resultados de las pruebas objetivas aplicadas, que se adjuntarán a este informe (exámenes escritos, </a:t>
            </a:r>
            <a:r>
              <a:rPr lang="es-ES" dirty="0" err="1"/>
              <a:t>audit</a:t>
            </a:r>
            <a:r>
              <a:rPr lang="es-ES" dirty="0"/>
              <a:t>, observación estructurada, 360º, </a:t>
            </a:r>
            <a:r>
              <a:rPr lang="es-ES" dirty="0" smtClean="0"/>
              <a:t>portafolio).</a:t>
            </a:r>
          </a:p>
          <a:p>
            <a:pPr lvl="1"/>
            <a:r>
              <a:rPr lang="es-ES" dirty="0" smtClean="0"/>
              <a:t>Cuantitativa: De 0 a 10 puntos :</a:t>
            </a:r>
            <a:endParaRPr lang="es-ES" sz="3200" dirty="0" smtClean="0"/>
          </a:p>
          <a:p>
            <a:pPr lvl="2"/>
            <a:r>
              <a:rPr lang="es-ES_tradnl" sz="3600" dirty="0" smtClean="0"/>
              <a:t>A. CONOCIMIENTO Y HABILIDADES  (70%)</a:t>
            </a:r>
          </a:p>
          <a:p>
            <a:pPr lvl="2"/>
            <a:r>
              <a:rPr lang="es-ES_tradnl" sz="3200" dirty="0" smtClean="0"/>
              <a:t>B. </a:t>
            </a:r>
            <a:r>
              <a:rPr lang="es-ES" sz="3200" dirty="0" smtClean="0"/>
              <a:t>SUMATORIO ACTIVIDADES COMPLEMENTARIAS (30%) </a:t>
            </a:r>
          </a:p>
          <a:p>
            <a:pPr lvl="2"/>
            <a:r>
              <a:rPr lang="es-ES" sz="3200" dirty="0" smtClean="0"/>
              <a:t>C.</a:t>
            </a:r>
            <a:r>
              <a:rPr lang="es-ES" sz="3200" b="1" i="1" dirty="0" smtClean="0"/>
              <a:t> CALIFICACIÓN GLOBAL DE LA ROTACIÓN</a:t>
            </a:r>
          </a:p>
          <a:p>
            <a:pPr marL="0" indent="0">
              <a:buNone/>
            </a:pPr>
            <a:r>
              <a:rPr lang="es-ES" b="1" i="1" dirty="0" smtClean="0"/>
              <a:t>		(70%A + 30% B)</a:t>
            </a:r>
            <a:endParaRPr lang="es-ES" dirty="0" smtClean="0"/>
          </a:p>
          <a:p>
            <a:pPr lvl="1"/>
            <a:r>
              <a:rPr lang="es-ES" dirty="0" smtClean="0"/>
              <a:t>Cualitativa :</a:t>
            </a:r>
          </a:p>
          <a:p>
            <a:pPr lvl="2"/>
            <a:r>
              <a:rPr lang="es-ES" dirty="0" smtClean="0"/>
              <a:t>1-2 Muy insuficiente. Lejos de alcanzar los objetivos de la rotación. Deben proponerse áreas de mejora en el apartado correspondiente. </a:t>
            </a:r>
          </a:p>
          <a:p>
            <a:pPr lvl="2"/>
            <a:r>
              <a:rPr lang="es-ES" dirty="0" smtClean="0"/>
              <a:t>3-4 Insuficiente. No alcanza todos los objetivos de la rotación pero se acerca. Deben proponerse áreas de mejora en el apartado correspondiente. </a:t>
            </a:r>
          </a:p>
          <a:p>
            <a:pPr lvl="2"/>
            <a:r>
              <a:rPr lang="es-ES" dirty="0" smtClean="0"/>
              <a:t>5 Suficiente. Alcanza los objetivos de la rotación. </a:t>
            </a:r>
          </a:p>
          <a:p>
            <a:pPr lvl="2"/>
            <a:r>
              <a:rPr lang="es-ES" dirty="0" smtClean="0"/>
              <a:t>6-7 Bueno. Alcanza los objetivos de la rotación, demostrando un nivel superior en algunos de ellos. </a:t>
            </a:r>
          </a:p>
          <a:p>
            <a:pPr lvl="2"/>
            <a:r>
              <a:rPr lang="es-ES" dirty="0" smtClean="0"/>
              <a:t>8-9 Muy bueno. Domina todos los objetivos de la rotación. </a:t>
            </a:r>
          </a:p>
          <a:p>
            <a:pPr lvl="2"/>
            <a:r>
              <a:rPr lang="es-ES" dirty="0" smtClean="0"/>
              <a:t>10 Excelente. Muy alto nivel de desempeño, respecto a los objetivos de la rotación</a:t>
            </a:r>
          </a:p>
          <a:p>
            <a:pPr lvl="2"/>
            <a:endParaRPr lang="es-ES" dirty="0"/>
          </a:p>
          <a:p>
            <a:pPr marL="914400" lvl="2" indent="0">
              <a:buNone/>
            </a:pPr>
            <a:r>
              <a:rPr lang="es-ES" dirty="0" err="1" smtClean="0"/>
              <a:t>Rnlace</a:t>
            </a:r>
            <a:r>
              <a:rPr lang="es-ES" dirty="0" smtClean="0"/>
              <a:t> </a:t>
            </a:r>
            <a:r>
              <a:rPr lang="es-ES" dirty="0"/>
              <a:t>a la página web dónde se encuentra </a:t>
            </a:r>
            <a:r>
              <a:rPr lang="es-ES" dirty="0">
                <a:hlinkClick r:id="rId2" action="ppaction://hlinkfile"/>
              </a:rPr>
              <a:t>http://www.msssi.gob.es/profesionales/formacion/registroEspecialistas/uniDocentes/docs/2018_19InformeEvaluacionRotacion.pdf</a:t>
            </a:r>
            <a:endParaRPr lang="es-ES" dirty="0" smtClean="0"/>
          </a:p>
        </p:txBody>
      </p:sp>
    </p:spTree>
    <p:extLst>
      <p:ext uri="{BB962C8B-B14F-4D97-AF65-F5344CB8AC3E}">
        <p14:creationId xmlns:p14="http://schemas.microsoft.com/office/powerpoint/2010/main" val="3846834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cap="all" dirty="0">
                <a:solidFill>
                  <a:srgbClr val="00B0F0"/>
                </a:solidFill>
              </a:rPr>
              <a:t>evaluación anual del residente</a:t>
            </a:r>
            <a:endParaRPr lang="es-ES" cap="all" dirty="0">
              <a:solidFill>
                <a:srgbClr val="00B0F0"/>
              </a:solidFill>
            </a:endParaRPr>
          </a:p>
        </p:txBody>
      </p:sp>
      <p:sp>
        <p:nvSpPr>
          <p:cNvPr id="3" name="2 Marcador de contenido"/>
          <p:cNvSpPr>
            <a:spLocks noGrp="1"/>
          </p:cNvSpPr>
          <p:nvPr>
            <p:ph idx="1"/>
          </p:nvPr>
        </p:nvSpPr>
        <p:spPr/>
        <p:txBody>
          <a:bodyPr>
            <a:noAutofit/>
          </a:bodyPr>
          <a:lstStyle/>
          <a:p>
            <a:pPr marL="0" indent="0" algn="just">
              <a:buNone/>
            </a:pPr>
            <a:r>
              <a:rPr lang="es-ES" sz="2000" dirty="0"/>
              <a:t>Tiene como objeto calificar los conocimientos, habilidades y actitudes de cada residente al finalizar cada uno de los años que integran el programa formativo, incluido el último. </a:t>
            </a:r>
            <a:endParaRPr lang="es-ES" sz="2000" dirty="0" smtClean="0"/>
          </a:p>
          <a:p>
            <a:pPr marL="0" indent="0" algn="just">
              <a:buNone/>
            </a:pPr>
            <a:r>
              <a:rPr lang="es-ES" sz="2000" dirty="0" smtClean="0"/>
              <a:t>La </a:t>
            </a:r>
            <a:r>
              <a:rPr lang="es-ES" sz="2000" dirty="0"/>
              <a:t>evaluación anual puede ser</a:t>
            </a:r>
            <a:r>
              <a:rPr lang="es-ES" sz="2000" dirty="0" smtClean="0"/>
              <a:t>:</a:t>
            </a:r>
          </a:p>
          <a:p>
            <a:pPr algn="just"/>
            <a:r>
              <a:rPr lang="es-ES" sz="2000" dirty="0" smtClean="0"/>
              <a:t>Positiva </a:t>
            </a:r>
            <a:r>
              <a:rPr lang="es-ES" sz="2000" dirty="0"/>
              <a:t>cuando el residente ha cumplido los objetivos del programa formativo en el año que se trate. Se especificará la calificación de suficiente, destacado o excelente. </a:t>
            </a:r>
            <a:endParaRPr lang="es-ES" sz="2000" dirty="0" smtClean="0"/>
          </a:p>
          <a:p>
            <a:pPr algn="just"/>
            <a:r>
              <a:rPr lang="es-ES" sz="2000" dirty="0" smtClean="0"/>
              <a:t>Negativa </a:t>
            </a:r>
            <a:r>
              <a:rPr lang="es-ES" sz="2000" dirty="0"/>
              <a:t>cuando el residente no ha alcanzado el nivel mínimo exigible. Esta evaluación negativa puede ser recuperable o no </a:t>
            </a:r>
            <a:r>
              <a:rPr lang="es-ES" sz="2000" dirty="0" smtClean="0"/>
              <a:t>recuperable</a:t>
            </a:r>
          </a:p>
          <a:p>
            <a:pPr marL="0" indent="0" algn="just">
              <a:buNone/>
            </a:pPr>
            <a:r>
              <a:rPr lang="es-ES" sz="2000" dirty="0"/>
              <a:t>El comité de evaluación decidirá la calificación anual del MIR basándose en el informe previo de su tutor, que, a su vez, tendrá en cuenta los informes de las </a:t>
            </a:r>
            <a:r>
              <a:rPr lang="es-ES" sz="2000" dirty="0" smtClean="0"/>
              <a:t>rotaciones contenidas </a:t>
            </a:r>
            <a:r>
              <a:rPr lang="es-ES" sz="2000" dirty="0"/>
              <a:t>en el programa de la especialidad, las actividades complementarias y su propia calificación, basada en sus observaciones. </a:t>
            </a:r>
            <a:endParaRPr lang="es-ES" sz="2000" dirty="0" smtClean="0"/>
          </a:p>
        </p:txBody>
      </p:sp>
    </p:spTree>
    <p:extLst>
      <p:ext uri="{BB962C8B-B14F-4D97-AF65-F5344CB8AC3E}">
        <p14:creationId xmlns:p14="http://schemas.microsoft.com/office/powerpoint/2010/main" val="991022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fontScale="90000"/>
          </a:bodyPr>
          <a:lstStyle/>
          <a:p>
            <a:r>
              <a:rPr lang="es-ES" b="1" cap="all" dirty="0">
                <a:solidFill>
                  <a:srgbClr val="00B0F0"/>
                </a:solidFill>
              </a:rPr>
              <a:t>evaluación anual del residente</a:t>
            </a:r>
            <a:endParaRPr lang="es-ES" dirty="0">
              <a:solidFill>
                <a:srgbClr val="00B0F0"/>
              </a:solidFill>
            </a:endParaRPr>
          </a:p>
        </p:txBody>
      </p:sp>
      <p:sp>
        <p:nvSpPr>
          <p:cNvPr id="3" name="2 Marcador de contenido"/>
          <p:cNvSpPr>
            <a:spLocks noGrp="1"/>
          </p:cNvSpPr>
          <p:nvPr>
            <p:ph idx="1"/>
          </p:nvPr>
        </p:nvSpPr>
        <p:spPr>
          <a:xfrm>
            <a:off x="457200" y="1124744"/>
            <a:ext cx="8229600" cy="5544616"/>
          </a:xfrm>
        </p:spPr>
        <p:txBody>
          <a:bodyPr>
            <a:normAutofit fontScale="70000" lnSpcReduction="20000"/>
          </a:bodyPr>
          <a:lstStyle/>
          <a:p>
            <a:r>
              <a:rPr lang="es-ES" sz="2800" dirty="0" smtClean="0"/>
              <a:t>El informe de evaluación anual del tutor incluirá:</a:t>
            </a:r>
          </a:p>
          <a:p>
            <a:pPr lvl="1"/>
            <a:r>
              <a:rPr lang="es-ES_tradnl" sz="2400" dirty="0" smtClean="0"/>
              <a:t>Aparato A. </a:t>
            </a:r>
            <a:r>
              <a:rPr lang="es-ES" sz="2400" dirty="0" smtClean="0"/>
              <a:t>ROTACIONES </a:t>
            </a:r>
            <a:r>
              <a:rPr lang="es-ES" sz="2400" dirty="0"/>
              <a:t>(incluidas rotaciones externas autorizadas por </a:t>
            </a:r>
            <a:r>
              <a:rPr lang="es-ES" sz="2400" dirty="0" smtClean="0"/>
              <a:t>la </a:t>
            </a:r>
            <a:r>
              <a:rPr lang="es-ES" sz="2400" dirty="0"/>
              <a:t>Comunidad Autónoma): </a:t>
            </a:r>
            <a:r>
              <a:rPr lang="es-ES" sz="2400" dirty="0" smtClean="0"/>
              <a:t>(65%)</a:t>
            </a:r>
          </a:p>
          <a:p>
            <a:pPr lvl="2"/>
            <a:r>
              <a:rPr lang="es-ES" sz="2000" dirty="0"/>
              <a:t>La calificación obtenida en cada rotación se ponderará de acuerdo a su duración mediante la siguiente fórmula: </a:t>
            </a:r>
            <a:endParaRPr lang="es-ES" sz="2000" dirty="0" smtClean="0"/>
          </a:p>
          <a:p>
            <a:pPr marL="914400" lvl="2" indent="0">
              <a:buNone/>
            </a:pPr>
            <a:r>
              <a:rPr lang="es-ES" sz="2000" dirty="0"/>
              <a:t> </a:t>
            </a:r>
            <a:r>
              <a:rPr lang="es-ES" sz="2000" dirty="0" smtClean="0"/>
              <a:t>                       </a:t>
            </a:r>
            <a:r>
              <a:rPr lang="es-ES" sz="2000" u="sng" dirty="0" smtClean="0"/>
              <a:t>DURACIÓN </a:t>
            </a:r>
            <a:r>
              <a:rPr lang="es-ES" sz="2000" u="sng" dirty="0"/>
              <a:t>(en meses) x CALIFICACIÓN DE LA </a:t>
            </a:r>
            <a:r>
              <a:rPr lang="es-ES" sz="2000" u="sng" dirty="0" smtClean="0"/>
              <a:t>ROTACIÓN</a:t>
            </a:r>
          </a:p>
          <a:p>
            <a:pPr marL="914400" lvl="2" indent="0">
              <a:buNone/>
            </a:pPr>
            <a:r>
              <a:rPr lang="es-ES" sz="2000" dirty="0" smtClean="0"/>
              <a:t>                                                               11 </a:t>
            </a:r>
            <a:r>
              <a:rPr lang="es-ES" sz="2000" dirty="0"/>
              <a:t>MESES </a:t>
            </a:r>
            <a:endParaRPr lang="es-ES" sz="2000" dirty="0" smtClean="0"/>
          </a:p>
          <a:p>
            <a:pPr lvl="1" algn="just"/>
            <a:r>
              <a:rPr lang="es-ES_tradnl" sz="2400" dirty="0" smtClean="0"/>
              <a:t>Apartado B. </a:t>
            </a:r>
            <a:r>
              <a:rPr lang="es-ES" sz="2400" dirty="0" smtClean="0"/>
              <a:t>Sumatorio actividades complementarias (10%) con los siguientes criterios de puntuación. - Asistencia </a:t>
            </a:r>
            <a:r>
              <a:rPr lang="es-ES" sz="2400" dirty="0"/>
              <a:t>curso/taller (mínimo 10 horas) Ponente curso/taller (mínimo 2 horas) Ponente en Sesiones Participación en proyectos de investigación </a:t>
            </a:r>
            <a:endParaRPr lang="es-ES" sz="2400" dirty="0" smtClean="0"/>
          </a:p>
          <a:p>
            <a:pPr lvl="1"/>
            <a:r>
              <a:rPr lang="es-ES" sz="2400" dirty="0" smtClean="0"/>
              <a:t>Apartado C. CALIFICACIÓN ANUAL DEL TUTOR: (25%): </a:t>
            </a:r>
            <a:r>
              <a:rPr lang="es-ES" dirty="0" smtClean="0"/>
              <a:t>Cualitativa </a:t>
            </a:r>
            <a:r>
              <a:rPr lang="es-ES" dirty="0"/>
              <a:t>:</a:t>
            </a:r>
          </a:p>
          <a:p>
            <a:pPr lvl="2" algn="just"/>
            <a:r>
              <a:rPr lang="es-ES" dirty="0"/>
              <a:t>1-2 Muy insuficiente. Lejos de alcanzar los objetivos de la rotación. Deben proponerse áreas de mejora en el apartado correspondiente. </a:t>
            </a:r>
          </a:p>
          <a:p>
            <a:pPr lvl="2" algn="just"/>
            <a:r>
              <a:rPr lang="es-ES" dirty="0"/>
              <a:t>3-4 Insuficiente. No alcanza todos los objetivos de la rotación pero se acerca. Deben proponerse áreas de mejora en el apartado correspondiente. </a:t>
            </a:r>
          </a:p>
          <a:p>
            <a:pPr lvl="2" algn="just"/>
            <a:r>
              <a:rPr lang="es-ES" dirty="0"/>
              <a:t>5 Suficiente. Alcanza los objetivos de la rotación. </a:t>
            </a:r>
          </a:p>
          <a:p>
            <a:pPr lvl="2" algn="just"/>
            <a:r>
              <a:rPr lang="es-ES" dirty="0"/>
              <a:t>6-7 Bueno. Alcanza los objetivos de la rotación, demostrando un nivel superior en algunos de ellos. </a:t>
            </a:r>
          </a:p>
          <a:p>
            <a:pPr lvl="2" algn="just"/>
            <a:r>
              <a:rPr lang="es-ES" dirty="0"/>
              <a:t>8-9 Muy bueno. Domina todos los objetivos de la rotación. </a:t>
            </a:r>
          </a:p>
          <a:p>
            <a:pPr lvl="2" algn="just"/>
            <a:r>
              <a:rPr lang="es-ES" dirty="0"/>
              <a:t>10 Excelente. Muy alto nivel de desempeño, respecto a los objetivos de la rotación</a:t>
            </a:r>
          </a:p>
          <a:p>
            <a:pPr lvl="1"/>
            <a:endParaRPr lang="es-ES" sz="2400" dirty="0"/>
          </a:p>
        </p:txBody>
      </p:sp>
    </p:spTree>
    <p:extLst>
      <p:ext uri="{BB962C8B-B14F-4D97-AF65-F5344CB8AC3E}">
        <p14:creationId xmlns:p14="http://schemas.microsoft.com/office/powerpoint/2010/main" val="1882752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cap="all" dirty="0">
                <a:solidFill>
                  <a:srgbClr val="00B0F0"/>
                </a:solidFill>
              </a:rPr>
              <a:t>evaluación anual del residente</a:t>
            </a:r>
            <a:endParaRPr lang="es-ES" dirty="0">
              <a:solidFill>
                <a:srgbClr val="00B0F0"/>
              </a:solidFill>
            </a:endParaRPr>
          </a:p>
        </p:txBody>
      </p:sp>
      <p:sp>
        <p:nvSpPr>
          <p:cNvPr id="3" name="2 Marcador de contenido"/>
          <p:cNvSpPr>
            <a:spLocks noGrp="1"/>
          </p:cNvSpPr>
          <p:nvPr>
            <p:ph idx="1"/>
          </p:nvPr>
        </p:nvSpPr>
        <p:spPr>
          <a:xfrm>
            <a:off x="457200" y="1600200"/>
            <a:ext cx="8229600" cy="4997152"/>
          </a:xfrm>
        </p:spPr>
        <p:txBody>
          <a:bodyPr>
            <a:normAutofit fontScale="77500" lnSpcReduction="20000"/>
          </a:bodyPr>
          <a:lstStyle/>
          <a:p>
            <a:pPr algn="just"/>
            <a:r>
              <a:rPr lang="es-ES" b="1" dirty="0"/>
              <a:t>Una evaluación negativa de los ítems del apartado A del Informe de evaluación de rotación, conllevará necesariamente una propuesta de evaluación negativa por insuficiente aprendizaje (recuperable o no). </a:t>
            </a:r>
            <a:endParaRPr lang="es-ES" b="1" dirty="0" smtClean="0"/>
          </a:p>
          <a:p>
            <a:pPr algn="just"/>
            <a:r>
              <a:rPr lang="es-ES" b="1" dirty="0" smtClean="0"/>
              <a:t>La </a:t>
            </a:r>
            <a:r>
              <a:rPr lang="es-ES" b="1" dirty="0"/>
              <a:t>evaluación negativa de los ítems del apartado B del Informe de evaluación de rotación puede recuperarse en las rotaciones consecutivas del año de formación que corresponda o pueden dar lugar a una propuesta de evaluación negativa (recuperable o no). </a:t>
            </a:r>
            <a:endParaRPr lang="es-ES" b="1" dirty="0" smtClean="0"/>
          </a:p>
          <a:p>
            <a:pPr algn="just"/>
            <a:r>
              <a:rPr lang="es-ES" dirty="0"/>
              <a:t>Cuando la suma de los periodos de suspensión de contrato sea mayor del 25% de la jornada anual, el tutor deberá proponer al Comité de Evaluación una </a:t>
            </a:r>
            <a:r>
              <a:rPr lang="es-ES" b="1" dirty="0"/>
              <a:t>EVALUACIÓN ANUAL NEGATIVA RECUPERABLE </a:t>
            </a:r>
            <a:r>
              <a:rPr lang="es-ES" dirty="0"/>
              <a:t>o, si el periodo de suspensión es </a:t>
            </a:r>
            <a:r>
              <a:rPr lang="es-ES" b="1" dirty="0"/>
              <a:t>superior a 6 meses podrá proponer la repetición del año de </a:t>
            </a:r>
            <a:r>
              <a:rPr lang="es-ES" b="1" dirty="0" smtClean="0"/>
              <a:t>formación. </a:t>
            </a:r>
            <a:endParaRPr lang="es-ES" dirty="0"/>
          </a:p>
        </p:txBody>
      </p:sp>
    </p:spTree>
    <p:extLst>
      <p:ext uri="{BB962C8B-B14F-4D97-AF65-F5344CB8AC3E}">
        <p14:creationId xmlns:p14="http://schemas.microsoft.com/office/powerpoint/2010/main" val="156040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rgbClr val="00B050"/>
                </a:solidFill>
              </a:rPr>
              <a:t>1. Evaluaciones durante la residencia</a:t>
            </a:r>
            <a:br>
              <a:rPr lang="es-ES" dirty="0">
                <a:solidFill>
                  <a:srgbClr val="00B050"/>
                </a:solidFill>
              </a:rPr>
            </a:br>
            <a:r>
              <a:rPr lang="es-ES" dirty="0">
                <a:solidFill>
                  <a:srgbClr val="00B050"/>
                </a:solidFill>
              </a:rPr>
              <a:t>...Qué dice la teoría</a:t>
            </a:r>
          </a:p>
        </p:txBody>
      </p:sp>
      <p:sp>
        <p:nvSpPr>
          <p:cNvPr id="3" name="2 Marcador de contenido"/>
          <p:cNvSpPr>
            <a:spLocks noGrp="1"/>
          </p:cNvSpPr>
          <p:nvPr>
            <p:ph idx="1"/>
          </p:nvPr>
        </p:nvSpPr>
        <p:spPr/>
        <p:txBody>
          <a:bodyPr>
            <a:normAutofit fontScale="77500" lnSpcReduction="20000"/>
          </a:bodyPr>
          <a:lstStyle/>
          <a:p>
            <a:pPr algn="just"/>
            <a:r>
              <a:rPr lang="es-ES" dirty="0" smtClean="0"/>
              <a:t>El artículo 20.3.e) de la Ley 44/2003, de 21 de noviembre, de ordenación de las profesiones sanitarias, señala que las actividades de los residentes serán objeto de las evaluaciones que reglamentariamente se determinen y, en todo caso, existirán evaluaciones anuales y una evaluación final del periodo formativo.</a:t>
            </a:r>
          </a:p>
          <a:p>
            <a:pPr algn="just"/>
            <a:r>
              <a:rPr lang="es-ES" dirty="0" smtClean="0"/>
              <a:t>La Resolución de 21 de marzo de 2018, de la Dirección General de Ordenación Profesional, por la que se aprueban las directrices básicas que deben contener los documentos acreditativos de las evaluaciones de los especialistas en formación.</a:t>
            </a:r>
          </a:p>
          <a:p>
            <a:pPr marL="0" indent="0" algn="just">
              <a:buNone/>
            </a:pPr>
            <a:r>
              <a:rPr lang="es-ES" dirty="0" smtClean="0">
                <a:hlinkClick r:id="rId2" action="ppaction://hlinkfile"/>
              </a:rPr>
              <a:t>file://cs.san.gva.es/DFS_D18/HDOCS_D18/21482274k/Mis%20documentos/BOE-A-2018-5385.pdf</a:t>
            </a:r>
            <a:endParaRPr lang="es-ES" dirty="0" smtClean="0"/>
          </a:p>
          <a:p>
            <a:pPr algn="just"/>
            <a:endParaRPr lang="es-ES" dirty="0"/>
          </a:p>
        </p:txBody>
      </p:sp>
    </p:spTree>
    <p:extLst>
      <p:ext uri="{BB962C8B-B14F-4D97-AF65-F5344CB8AC3E}">
        <p14:creationId xmlns:p14="http://schemas.microsoft.com/office/powerpoint/2010/main" val="33642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Autofit/>
          </a:bodyPr>
          <a:lstStyle/>
          <a:p>
            <a:r>
              <a:rPr lang="es-ES_tradnl" b="1" dirty="0" smtClean="0"/>
              <a:t/>
            </a:r>
            <a:br>
              <a:rPr lang="es-ES_tradnl" b="1" dirty="0" smtClean="0"/>
            </a:br>
            <a:r>
              <a:rPr lang="es-ES_tradnl" b="1" dirty="0" smtClean="0"/>
              <a:t>TUTORES</a:t>
            </a:r>
            <a:r>
              <a:rPr lang="es-ES_tradnl" b="1" dirty="0"/>
              <a:t>: GENERALIDADES</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a:t>Definición: </a:t>
            </a:r>
            <a:r>
              <a:rPr lang="es-ES" dirty="0" smtClean="0"/>
              <a:t>Primer </a:t>
            </a:r>
            <a:r>
              <a:rPr lang="es-ES" dirty="0"/>
              <a:t>responsable del proceso de </a:t>
            </a:r>
            <a:r>
              <a:rPr lang="es-ES" dirty="0" smtClean="0"/>
              <a:t>enseñanza aprendizaje del </a:t>
            </a:r>
            <a:r>
              <a:rPr lang="es-ES" dirty="0"/>
              <a:t>residente, con la misión de planificar y </a:t>
            </a:r>
            <a:r>
              <a:rPr lang="es-ES" dirty="0" smtClean="0"/>
              <a:t>colaborar activamente </a:t>
            </a:r>
            <a:r>
              <a:rPr lang="es-ES" dirty="0"/>
              <a:t>en el aprendizaje para garantizar el cumplimento </a:t>
            </a:r>
            <a:r>
              <a:rPr lang="es-ES" dirty="0" smtClean="0"/>
              <a:t>del programa </a:t>
            </a:r>
            <a:r>
              <a:rPr lang="es-ES" dirty="0"/>
              <a:t>formativo.</a:t>
            </a:r>
          </a:p>
          <a:p>
            <a:pPr algn="just"/>
            <a:r>
              <a:rPr lang="es-ES" dirty="0" smtClean="0"/>
              <a:t>Funciones</a:t>
            </a:r>
            <a:r>
              <a:rPr lang="es-ES" dirty="0"/>
              <a:t>: P</a:t>
            </a:r>
            <a:r>
              <a:rPr lang="es-ES" dirty="0" smtClean="0"/>
              <a:t>lanificar</a:t>
            </a:r>
            <a:r>
              <a:rPr lang="es-ES" dirty="0"/>
              <a:t>, gestionar, supervisar y evaluar todo el proceso </a:t>
            </a:r>
            <a:r>
              <a:rPr lang="es-ES" dirty="0" smtClean="0"/>
              <a:t>de formación </a:t>
            </a:r>
            <a:r>
              <a:rPr lang="es-ES" dirty="0"/>
              <a:t>y favorecer el autoaprendizaje, la asunción progresiva </a:t>
            </a:r>
            <a:r>
              <a:rPr lang="es-ES" dirty="0" smtClean="0"/>
              <a:t>de responsabilidades </a:t>
            </a:r>
            <a:r>
              <a:rPr lang="es-ES" dirty="0"/>
              <a:t>y la capacidad investigadora del residente.</a:t>
            </a:r>
          </a:p>
        </p:txBody>
      </p:sp>
    </p:spTree>
    <p:extLst>
      <p:ext uri="{BB962C8B-B14F-4D97-AF65-F5344CB8AC3E}">
        <p14:creationId xmlns:p14="http://schemas.microsoft.com/office/powerpoint/2010/main" val="1548169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b="1" dirty="0" smtClean="0"/>
              <a:t>TUTORES: GENERALIDADES</a:t>
            </a:r>
            <a:endParaRPr lang="es-ES" b="1" dirty="0"/>
          </a:p>
        </p:txBody>
      </p:sp>
      <p:sp>
        <p:nvSpPr>
          <p:cNvPr id="3" name="2 Marcador de contenido"/>
          <p:cNvSpPr>
            <a:spLocks noGrp="1"/>
          </p:cNvSpPr>
          <p:nvPr>
            <p:ph idx="1"/>
          </p:nvPr>
        </p:nvSpPr>
        <p:spPr/>
        <p:txBody>
          <a:bodyPr>
            <a:normAutofit fontScale="70000" lnSpcReduction="20000"/>
          </a:bodyPr>
          <a:lstStyle/>
          <a:p>
            <a:pPr algn="just"/>
            <a:r>
              <a:rPr lang="es-ES" dirty="0"/>
              <a:t>La labor del Tutor supone una carga de trabajo adicional no compensada. </a:t>
            </a:r>
            <a:endParaRPr lang="es-ES" dirty="0" smtClean="0"/>
          </a:p>
          <a:p>
            <a:pPr algn="just"/>
            <a:r>
              <a:rPr lang="es-ES" dirty="0" smtClean="0"/>
              <a:t>Por </a:t>
            </a:r>
            <a:r>
              <a:rPr lang="es-ES" dirty="0"/>
              <a:t>ello, la Comisión de Docencia se compromete a defender ante la Gerencia la figura del Tutor y a reclamar los medios y acciones necesarias para facilitar su función. A este respecto se consensuará con la Gerencia la disposición de tiempo, detraída de sus obligaciones asistenciales, para llevar a cabo su </a:t>
            </a:r>
            <a:r>
              <a:rPr lang="es-ES" dirty="0" smtClean="0"/>
              <a:t>labor.</a:t>
            </a:r>
          </a:p>
          <a:p>
            <a:pPr algn="just"/>
            <a:r>
              <a:rPr lang="es-ES" dirty="0"/>
              <a:t>Tendrá el reconocimiento documental, mediante nombramiento formal de la Gerencia, y certificación del tiempo realizado en esta actividad como tiempo de gestión clínica. </a:t>
            </a:r>
            <a:endParaRPr lang="es-ES" dirty="0" smtClean="0"/>
          </a:p>
          <a:p>
            <a:pPr algn="just"/>
            <a:r>
              <a:rPr lang="es-ES" dirty="0" smtClean="0"/>
              <a:t>Así </a:t>
            </a:r>
            <a:r>
              <a:rPr lang="es-ES" dirty="0"/>
              <a:t>mismo, esta Comisión facilitará la realización y asistencia de cursos de formación pata los Tutores.</a:t>
            </a:r>
          </a:p>
        </p:txBody>
      </p:sp>
    </p:spTree>
    <p:extLst>
      <p:ext uri="{BB962C8B-B14F-4D97-AF65-F5344CB8AC3E}">
        <p14:creationId xmlns:p14="http://schemas.microsoft.com/office/powerpoint/2010/main" val="3621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229600" cy="1143000"/>
          </a:xfrm>
        </p:spPr>
        <p:txBody>
          <a:bodyPr>
            <a:normAutofit fontScale="90000"/>
          </a:bodyPr>
          <a:lstStyle/>
          <a:p>
            <a:r>
              <a:rPr lang="es-ES_tradnl" sz="2800" b="1" cap="all" dirty="0" smtClean="0">
                <a:solidFill>
                  <a:schemeClr val="accent6">
                    <a:lumMod val="50000"/>
                  </a:schemeClr>
                </a:solidFill>
              </a:rPr>
              <a:t/>
            </a:r>
            <a:br>
              <a:rPr lang="es-ES_tradnl" sz="2800" b="1" cap="all" dirty="0" smtClean="0">
                <a:solidFill>
                  <a:schemeClr val="accent6">
                    <a:lumMod val="50000"/>
                  </a:schemeClr>
                </a:solidFill>
              </a:rPr>
            </a:br>
            <a:r>
              <a:rPr lang="es-ES_tradnl" sz="2800" b="1" cap="all" dirty="0" smtClean="0">
                <a:solidFill>
                  <a:schemeClr val="accent6">
                    <a:lumMod val="50000"/>
                  </a:schemeClr>
                </a:solidFill>
              </a:rPr>
              <a:t>Funciones del Tutor: </a:t>
            </a:r>
            <a:r>
              <a:rPr lang="es-ES" sz="2800" b="1" cap="all" dirty="0">
                <a:solidFill>
                  <a:schemeClr val="accent6">
                    <a:lumMod val="50000"/>
                  </a:schemeClr>
                </a:solidFill>
              </a:rPr>
              <a:t>Planificación y supervisión de la formación del residente</a:t>
            </a:r>
          </a:p>
        </p:txBody>
      </p:sp>
      <p:sp>
        <p:nvSpPr>
          <p:cNvPr id="3" name="2 Marcador de contenido"/>
          <p:cNvSpPr>
            <a:spLocks noGrp="1"/>
          </p:cNvSpPr>
          <p:nvPr>
            <p:ph idx="1"/>
          </p:nvPr>
        </p:nvSpPr>
        <p:spPr/>
        <p:txBody>
          <a:bodyPr>
            <a:normAutofit fontScale="85000" lnSpcReduction="10000"/>
          </a:bodyPr>
          <a:lstStyle/>
          <a:p>
            <a:r>
              <a:rPr lang="es-ES" b="1" i="1" dirty="0"/>
              <a:t>A. Elaborar una guía o itinerario formativo tipo de la formación</a:t>
            </a:r>
            <a:r>
              <a:rPr lang="es-ES" i="1" dirty="0"/>
              <a:t>.</a:t>
            </a:r>
          </a:p>
          <a:p>
            <a:r>
              <a:rPr lang="es-ES" b="1" i="1" dirty="0" smtClean="0"/>
              <a:t>B</a:t>
            </a:r>
            <a:r>
              <a:rPr lang="es-ES" b="1" i="1" dirty="0"/>
              <a:t>. Elaborar un plan individualizado de formación de </a:t>
            </a:r>
            <a:r>
              <a:rPr lang="es-ES" b="1" i="1" dirty="0" smtClean="0"/>
              <a:t>cada residente</a:t>
            </a:r>
            <a:r>
              <a:rPr lang="es-ES" i="1" dirty="0"/>
              <a:t>.</a:t>
            </a:r>
          </a:p>
          <a:p>
            <a:pPr lvl="1" algn="just"/>
            <a:r>
              <a:rPr lang="es-ES" dirty="0"/>
              <a:t>Debe incluir las rotaciones, pero también los </a:t>
            </a:r>
            <a:r>
              <a:rPr lang="es-ES" dirty="0" smtClean="0"/>
              <a:t>objetivos formativos</a:t>
            </a:r>
            <a:r>
              <a:rPr lang="es-ES" dirty="0"/>
              <a:t>, la metodología, los recursos con que se cuenta para </a:t>
            </a:r>
            <a:r>
              <a:rPr lang="es-ES" dirty="0" smtClean="0"/>
              <a:t>la formación</a:t>
            </a:r>
            <a:r>
              <a:rPr lang="es-ES" dirty="0"/>
              <a:t>, las actividades formativas que se desarrollarán (</a:t>
            </a:r>
            <a:r>
              <a:rPr lang="es-ES" dirty="0" smtClean="0"/>
              <a:t>cursos, sesiones</a:t>
            </a:r>
            <a:r>
              <a:rPr lang="es-ES" dirty="0"/>
              <a:t>, etc.), las actividades asistenciales y científicas que se </a:t>
            </a:r>
            <a:r>
              <a:rPr lang="es-ES" dirty="0" smtClean="0"/>
              <a:t>espera que </a:t>
            </a:r>
            <a:r>
              <a:rPr lang="es-ES" dirty="0"/>
              <a:t>el residente desarrolle, y los conocimientos y habilidades </a:t>
            </a:r>
            <a:r>
              <a:rPr lang="es-ES" dirty="0" smtClean="0"/>
              <a:t>a adquirir</a:t>
            </a:r>
            <a:r>
              <a:rPr lang="es-ES" dirty="0"/>
              <a:t>.</a:t>
            </a:r>
          </a:p>
          <a:p>
            <a:pPr lvl="1" algn="just"/>
            <a:r>
              <a:rPr lang="es-ES" dirty="0" smtClean="0"/>
              <a:t>Debe </a:t>
            </a:r>
            <a:r>
              <a:rPr lang="es-ES" dirty="0"/>
              <a:t>ser individual, adaptado a las características </a:t>
            </a:r>
            <a:r>
              <a:rPr lang="es-ES" dirty="0" smtClean="0"/>
              <a:t>particulares </a:t>
            </a:r>
            <a:r>
              <a:rPr lang="es-ES" dirty="0"/>
              <a:t>del residente </a:t>
            </a:r>
            <a:r>
              <a:rPr lang="es-ES" dirty="0" smtClean="0"/>
              <a:t>y del </a:t>
            </a:r>
            <a:r>
              <a:rPr lang="es-ES" dirty="0"/>
              <a:t>servicio.</a:t>
            </a:r>
          </a:p>
        </p:txBody>
      </p:sp>
    </p:spTree>
    <p:extLst>
      <p:ext uri="{BB962C8B-B14F-4D97-AF65-F5344CB8AC3E}">
        <p14:creationId xmlns:p14="http://schemas.microsoft.com/office/powerpoint/2010/main" val="143575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400" b="1" cap="all" dirty="0">
                <a:solidFill>
                  <a:schemeClr val="accent6">
                    <a:lumMod val="50000"/>
                  </a:schemeClr>
                </a:solidFill>
              </a:rPr>
              <a:t>Funciones del Tutor: </a:t>
            </a:r>
            <a:r>
              <a:rPr lang="es-ES" sz="2400" b="1" cap="all" dirty="0">
                <a:solidFill>
                  <a:schemeClr val="accent6">
                    <a:lumMod val="50000"/>
                  </a:schemeClr>
                </a:solidFill>
              </a:rPr>
              <a:t>Planificación y supervisión de la formación del residente</a:t>
            </a:r>
            <a:endParaRPr lang="es-ES" sz="2400" cap="all" dirty="0">
              <a:solidFill>
                <a:schemeClr val="accent6">
                  <a:lumMod val="50000"/>
                </a:schemeClr>
              </a:solidFill>
            </a:endParaRPr>
          </a:p>
        </p:txBody>
      </p:sp>
      <p:sp>
        <p:nvSpPr>
          <p:cNvPr id="3" name="2 Marcador de contenido"/>
          <p:cNvSpPr>
            <a:spLocks noGrp="1"/>
          </p:cNvSpPr>
          <p:nvPr>
            <p:ph idx="1"/>
          </p:nvPr>
        </p:nvSpPr>
        <p:spPr/>
        <p:txBody>
          <a:bodyPr>
            <a:normAutofit fontScale="85000" lnSpcReduction="20000"/>
          </a:bodyPr>
          <a:lstStyle/>
          <a:p>
            <a:r>
              <a:rPr lang="es-ES" b="1" i="1" dirty="0"/>
              <a:t>C. Actualización anual.</a:t>
            </a:r>
          </a:p>
          <a:p>
            <a:pPr lvl="1" algn="just"/>
            <a:r>
              <a:rPr lang="es-ES" dirty="0" smtClean="0"/>
              <a:t>Elaboración </a:t>
            </a:r>
            <a:r>
              <a:rPr lang="es-ES" dirty="0"/>
              <a:t>por parte del tutor de un nuevo plan de formación </a:t>
            </a:r>
            <a:r>
              <a:rPr lang="es-ES" dirty="0" smtClean="0"/>
              <a:t>para el </a:t>
            </a:r>
            <a:r>
              <a:rPr lang="es-ES" dirty="0"/>
              <a:t>siguiente año personalizado según la consecución o no de </a:t>
            </a:r>
            <a:r>
              <a:rPr lang="es-ES" dirty="0" smtClean="0"/>
              <a:t>los objetivos </a:t>
            </a:r>
            <a:r>
              <a:rPr lang="es-ES" dirty="0"/>
              <a:t>del año previo</a:t>
            </a:r>
            <a:r>
              <a:rPr lang="es-ES" dirty="0" smtClean="0"/>
              <a:t>.</a:t>
            </a:r>
          </a:p>
          <a:p>
            <a:pPr lvl="1" algn="just"/>
            <a:r>
              <a:rPr lang="es-ES" dirty="0" smtClean="0"/>
              <a:t>Actividades </a:t>
            </a:r>
            <a:r>
              <a:rPr lang="es-ES" dirty="0"/>
              <a:t>de refuerzo.</a:t>
            </a:r>
          </a:p>
          <a:p>
            <a:pPr algn="just"/>
            <a:r>
              <a:rPr lang="es-ES" dirty="0"/>
              <a:t>• </a:t>
            </a:r>
            <a:r>
              <a:rPr lang="es-ES" b="1" i="1" dirty="0"/>
              <a:t>D. Supervisar el desarrollo de los planes de formación.</a:t>
            </a:r>
          </a:p>
          <a:p>
            <a:pPr algn="just"/>
            <a:r>
              <a:rPr lang="es-ES" dirty="0"/>
              <a:t>• </a:t>
            </a:r>
            <a:r>
              <a:rPr lang="es-ES" b="1" i="1" dirty="0"/>
              <a:t>E. Proponer a la Comisión de Docencia las </a:t>
            </a:r>
            <a:r>
              <a:rPr lang="es-ES" b="1" i="1" dirty="0" smtClean="0"/>
              <a:t>rotaciones externas</a:t>
            </a:r>
            <a:r>
              <a:rPr lang="es-ES" b="1" i="1" dirty="0"/>
              <a:t>.</a:t>
            </a:r>
          </a:p>
          <a:p>
            <a:pPr lvl="1" algn="just"/>
            <a:r>
              <a:rPr lang="es-ES" dirty="0"/>
              <a:t>Especificando los objetivos que se pretenden, que deben referirse a </a:t>
            </a:r>
            <a:r>
              <a:rPr lang="es-ES" dirty="0" smtClean="0"/>
              <a:t>la ampliación </a:t>
            </a:r>
            <a:r>
              <a:rPr lang="es-ES" dirty="0"/>
              <a:t>de conocimientos o al aprendizaje de técnicas </a:t>
            </a:r>
            <a:r>
              <a:rPr lang="es-ES" dirty="0" smtClean="0"/>
              <a:t>no practicadas </a:t>
            </a:r>
            <a:r>
              <a:rPr lang="es-ES" dirty="0"/>
              <a:t>en el centro y que, según el programa de formación, </a:t>
            </a:r>
            <a:r>
              <a:rPr lang="es-ES" dirty="0" smtClean="0"/>
              <a:t>sean necesarias</a:t>
            </a:r>
            <a:r>
              <a:rPr lang="es-ES" dirty="0"/>
              <a:t>.</a:t>
            </a:r>
          </a:p>
        </p:txBody>
      </p:sp>
    </p:spTree>
    <p:extLst>
      <p:ext uri="{BB962C8B-B14F-4D97-AF65-F5344CB8AC3E}">
        <p14:creationId xmlns:p14="http://schemas.microsoft.com/office/powerpoint/2010/main" val="191748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bg1">
                    <a:lumMod val="50000"/>
                  </a:schemeClr>
                </a:solidFill>
              </a:rPr>
              <a:t>NORMATIVA APLICABLE</a:t>
            </a:r>
          </a:p>
        </p:txBody>
      </p:sp>
      <p:sp>
        <p:nvSpPr>
          <p:cNvPr id="3" name="2 Marcador de contenido"/>
          <p:cNvSpPr>
            <a:spLocks noGrp="1"/>
          </p:cNvSpPr>
          <p:nvPr>
            <p:ph idx="1"/>
          </p:nvPr>
        </p:nvSpPr>
        <p:spPr/>
        <p:txBody>
          <a:bodyPr>
            <a:normAutofit fontScale="62500" lnSpcReduction="20000"/>
          </a:bodyPr>
          <a:lstStyle/>
          <a:p>
            <a:pPr algn="just"/>
            <a:r>
              <a:rPr lang="es-ES" dirty="0"/>
              <a:t>Ley 16/2003, de 28 de mayo, de cohesión y calidad del Sistema Nacional de Salud. </a:t>
            </a:r>
            <a:endParaRPr lang="es-ES" dirty="0" smtClean="0"/>
          </a:p>
          <a:p>
            <a:pPr algn="just"/>
            <a:r>
              <a:rPr lang="es-ES" dirty="0" smtClean="0"/>
              <a:t>Ley </a:t>
            </a:r>
            <a:r>
              <a:rPr lang="es-ES" dirty="0"/>
              <a:t>44/2003, de 21 de noviembre, de ordenación de las profesiones sanitarias. </a:t>
            </a:r>
            <a:endParaRPr lang="es-ES" dirty="0" smtClean="0"/>
          </a:p>
          <a:p>
            <a:pPr algn="just"/>
            <a:r>
              <a:rPr lang="es-ES" dirty="0" smtClean="0"/>
              <a:t>Real </a:t>
            </a:r>
            <a:r>
              <a:rPr lang="es-ES" dirty="0"/>
              <a:t>Decreto 1277/2003, por el que se establecen las bases generales sobre autorización de centros, servicios y establecimientos sanitarios. </a:t>
            </a:r>
            <a:endParaRPr lang="es-ES" dirty="0" smtClean="0"/>
          </a:p>
          <a:p>
            <a:pPr algn="just"/>
            <a:r>
              <a:rPr lang="es-ES" dirty="0" smtClean="0"/>
              <a:t>Real </a:t>
            </a:r>
            <a:r>
              <a:rPr lang="es-ES" dirty="0"/>
              <a:t>Decreto 1146/2006, por el que se regula la relación laboral especial de residencia para la formación de especialistas en Ciencias de la Salud. </a:t>
            </a:r>
            <a:endParaRPr lang="es-ES" dirty="0" smtClean="0"/>
          </a:p>
          <a:p>
            <a:pPr algn="just"/>
            <a:r>
              <a:rPr lang="es-ES" dirty="0" smtClean="0"/>
              <a:t>Real </a:t>
            </a:r>
            <a:r>
              <a:rPr lang="es-ES" dirty="0"/>
              <a:t>Decreto 183/2008, de 8 de febrero, por el que se determinan y clasifican las especialidades en Ciencias de la Salud y se desarrollan determinados aspectos del sistema de formación sanitaria especializada. </a:t>
            </a:r>
            <a:endParaRPr lang="es-ES" dirty="0" smtClean="0"/>
          </a:p>
          <a:p>
            <a:pPr algn="just"/>
            <a:r>
              <a:rPr lang="es-ES" dirty="0" smtClean="0"/>
              <a:t>Orden </a:t>
            </a:r>
            <a:r>
              <a:rPr lang="es-ES" dirty="0"/>
              <a:t>SCO/581/2008, de 22 de febrero, por la que se publica el Acuerdo de la Comisión de Recursos Humanos del Sistema Nacional de Salud, por el que se fijan criterios generales relativos a la composición y funciones de las comisiones de docencia, a la figura del jefe de estudios de formación especializada y al nombramiento del tutor</a:t>
            </a:r>
          </a:p>
        </p:txBody>
      </p:sp>
    </p:spTree>
    <p:extLst>
      <p:ext uri="{BB962C8B-B14F-4D97-AF65-F5344CB8AC3E}">
        <p14:creationId xmlns:p14="http://schemas.microsoft.com/office/powerpoint/2010/main" val="176688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ES" sz="3200" dirty="0">
                <a:solidFill>
                  <a:schemeClr val="accent4">
                    <a:lumMod val="75000"/>
                  </a:schemeClr>
                </a:solidFill>
              </a:rPr>
              <a:t>DOCUMENTOS A </a:t>
            </a:r>
            <a:r>
              <a:rPr lang="es-ES" sz="3200" dirty="0" smtClean="0">
                <a:solidFill>
                  <a:schemeClr val="accent4">
                    <a:lumMod val="75000"/>
                  </a:schemeClr>
                </a:solidFill>
              </a:rPr>
              <a:t>ELABORAR POR TUTORES </a:t>
            </a:r>
            <a:endParaRPr lang="es-ES" sz="3200" dirty="0">
              <a:solidFill>
                <a:schemeClr val="accent4">
                  <a:lumMod val="75000"/>
                </a:schemeClr>
              </a:solidFill>
            </a:endParaRPr>
          </a:p>
        </p:txBody>
      </p:sp>
      <p:sp>
        <p:nvSpPr>
          <p:cNvPr id="3" name="2 Marcador de contenido"/>
          <p:cNvSpPr>
            <a:spLocks noGrp="1"/>
          </p:cNvSpPr>
          <p:nvPr>
            <p:ph idx="1"/>
          </p:nvPr>
        </p:nvSpPr>
        <p:spPr>
          <a:xfrm>
            <a:off x="457200" y="908720"/>
            <a:ext cx="8229600" cy="5832648"/>
          </a:xfrm>
        </p:spPr>
        <p:txBody>
          <a:bodyPr>
            <a:normAutofit fontScale="40000" lnSpcReduction="20000"/>
          </a:bodyPr>
          <a:lstStyle/>
          <a:p>
            <a:pPr marL="0" indent="0">
              <a:buNone/>
            </a:pPr>
            <a:r>
              <a:rPr lang="es-ES" dirty="0" smtClean="0"/>
              <a:t>a</a:t>
            </a:r>
            <a:r>
              <a:rPr lang="es-ES" dirty="0"/>
              <a:t>) </a:t>
            </a:r>
            <a:r>
              <a:rPr lang="es-ES" sz="4000" u="sng" dirty="0"/>
              <a:t>Documentos de incorporación del </a:t>
            </a:r>
            <a:r>
              <a:rPr lang="es-ES" sz="4000" u="sng" dirty="0" smtClean="0"/>
              <a:t>residente</a:t>
            </a:r>
          </a:p>
          <a:p>
            <a:pPr algn="just"/>
            <a:r>
              <a:rPr lang="es-ES" sz="4500" b="1" u="sng" dirty="0" smtClean="0"/>
              <a:t>Guía </a:t>
            </a:r>
            <a:r>
              <a:rPr lang="es-ES" sz="4500" b="1" u="sng" dirty="0"/>
              <a:t>de Acogida</a:t>
            </a:r>
            <a:r>
              <a:rPr lang="es-ES" sz="4500" dirty="0"/>
              <a:t>: específica de la unidad, con resumen de la organización y funcionamiento de la misma y contemplando niveles de responsabilidad, guardias y rotaciones. Será elaborada por el tutor, junto al jefe de la unidad que la avalará con su firma, y sometida a la aprobación de la comisión de docencia. Se realizará en modelo normalizado de esta comisión y será revisada, y actualizada si procede, anualmente. </a:t>
            </a:r>
            <a:r>
              <a:rPr lang="es-ES" sz="4500" dirty="0" smtClean="0"/>
              <a:t>La </a:t>
            </a:r>
            <a:r>
              <a:rPr lang="es-ES" sz="4500" dirty="0"/>
              <a:t>primera entrevista, a la incorporación del residente, se realizará según modelo normalizado. </a:t>
            </a:r>
            <a:endParaRPr lang="es-ES" sz="4500" dirty="0" smtClean="0"/>
          </a:p>
          <a:p>
            <a:pPr marL="0" indent="0" algn="just">
              <a:buNone/>
            </a:pPr>
            <a:r>
              <a:rPr lang="es-ES" sz="4500" dirty="0" smtClean="0"/>
              <a:t>b</a:t>
            </a:r>
            <a:r>
              <a:rPr lang="es-ES" sz="4500" dirty="0"/>
              <a:t>) </a:t>
            </a:r>
            <a:r>
              <a:rPr lang="es-ES" sz="4500" u="sng" dirty="0"/>
              <a:t>Documentos del itinerario formativo del residente </a:t>
            </a:r>
            <a:endParaRPr lang="es-ES" sz="4500" u="sng" dirty="0" smtClean="0"/>
          </a:p>
          <a:p>
            <a:pPr algn="just"/>
            <a:r>
              <a:rPr lang="es-ES" sz="4500" b="1" u="sng" dirty="0" smtClean="0"/>
              <a:t>Guía </a:t>
            </a:r>
            <a:r>
              <a:rPr lang="es-ES" sz="4500" b="1" u="sng" dirty="0"/>
              <a:t>Formativa tipo de la Unidad</a:t>
            </a:r>
            <a:r>
              <a:rPr lang="es-ES" sz="4500" dirty="0"/>
              <a:t>: guía o itinerario docente que refleja el plan de formación de una Unidad concreta, que será consecuencia de la adaptación a las características propias de este centro del diseño temporal o cronograma del Programa formativo oficial de la Especialidad que se trate. Debe ser realizado por el Tutor y el Jefe de la Unidad, firmado por ambos y sometido a la aprobación de la Comisión de Docencia, que lo remitirá a la Gerencia para su validación. Es </a:t>
            </a:r>
            <a:r>
              <a:rPr lang="es-ES" sz="4500" u="sng" dirty="0"/>
              <a:t>aconsejable revisarlo al menos bianualmente </a:t>
            </a:r>
            <a:r>
              <a:rPr lang="es-ES" sz="4500" dirty="0"/>
              <a:t>para adoptar cambios o mejoras. Se realizará siguiendo el modelo aprobado por la Comisión de Docencia. </a:t>
            </a:r>
            <a:endParaRPr lang="es-ES" sz="4500" dirty="0" smtClean="0"/>
          </a:p>
          <a:p>
            <a:pPr algn="just"/>
            <a:r>
              <a:rPr lang="es-ES" sz="4500" b="1" u="sng" dirty="0" smtClean="0"/>
              <a:t>Plan </a:t>
            </a:r>
            <a:r>
              <a:rPr lang="es-ES" sz="4500" b="1" u="sng" dirty="0"/>
              <a:t>individualizado de formación </a:t>
            </a:r>
            <a:r>
              <a:rPr lang="es-ES" sz="4500" dirty="0"/>
              <a:t>para cada residente: planificación temporal de las actividades formativas teórico-prácticas, guardias y rotaciones propuestas para cada Residente concreto al inicio de cada año de formación. Debe ser elaborado por el Tutor, tras entrevista con el Residente, y sometido a la aprobación de la Comisión de Docencia. Se realizará siguiendo el modelo aprobado por la Comisión de Docencia.</a:t>
            </a:r>
          </a:p>
        </p:txBody>
      </p:sp>
    </p:spTree>
    <p:extLst>
      <p:ext uri="{BB962C8B-B14F-4D97-AF65-F5344CB8AC3E}">
        <p14:creationId xmlns:p14="http://schemas.microsoft.com/office/powerpoint/2010/main" val="246865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800" dirty="0">
                <a:solidFill>
                  <a:schemeClr val="accent4">
                    <a:lumMod val="75000"/>
                  </a:schemeClr>
                </a:solidFill>
              </a:rPr>
              <a:t>DOCUMENTOS A ELABORAR POR TUTORES</a:t>
            </a:r>
          </a:p>
        </p:txBody>
      </p:sp>
      <p:sp>
        <p:nvSpPr>
          <p:cNvPr id="3" name="2 Marcador de contenido"/>
          <p:cNvSpPr>
            <a:spLocks noGrp="1"/>
          </p:cNvSpPr>
          <p:nvPr>
            <p:ph idx="1"/>
          </p:nvPr>
        </p:nvSpPr>
        <p:spPr>
          <a:xfrm>
            <a:off x="457200" y="836712"/>
            <a:ext cx="8229600" cy="5688632"/>
          </a:xfrm>
        </p:spPr>
        <p:txBody>
          <a:bodyPr>
            <a:normAutofit fontScale="25000" lnSpcReduction="20000"/>
          </a:bodyPr>
          <a:lstStyle/>
          <a:p>
            <a:pPr marL="0" indent="0">
              <a:buNone/>
            </a:pPr>
            <a:r>
              <a:rPr lang="es-ES" sz="7200" dirty="0"/>
              <a:t>c)</a:t>
            </a:r>
            <a:r>
              <a:rPr lang="es-ES" dirty="0"/>
              <a:t> </a:t>
            </a:r>
            <a:r>
              <a:rPr lang="es-ES" sz="7200" u="sng" dirty="0"/>
              <a:t>Documentos de evaluación </a:t>
            </a:r>
            <a:r>
              <a:rPr lang="es-ES" sz="7200" u="sng" dirty="0" smtClean="0"/>
              <a:t>formativa.</a:t>
            </a:r>
          </a:p>
          <a:p>
            <a:pPr algn="just"/>
            <a:r>
              <a:rPr lang="es-ES" sz="7200" b="1" dirty="0" smtClean="0"/>
              <a:t>Entrevista </a:t>
            </a:r>
            <a:r>
              <a:rPr lang="es-ES" sz="7200" b="1" dirty="0"/>
              <a:t>trimestral</a:t>
            </a:r>
            <a:r>
              <a:rPr lang="es-ES" sz="7200" dirty="0"/>
              <a:t>: la evaluación será realizada trimestralmente por el Tutor, manteniendo entrevista estructurada y documentada con el Residente (según modelo normalizado). </a:t>
            </a:r>
            <a:endParaRPr lang="es-ES" sz="7200" dirty="0" smtClean="0"/>
          </a:p>
          <a:p>
            <a:pPr algn="just"/>
            <a:r>
              <a:rPr lang="es-ES" sz="7200" b="1" dirty="0" smtClean="0"/>
              <a:t>Informe </a:t>
            </a:r>
            <a:r>
              <a:rPr lang="es-ES" sz="7200" b="1" dirty="0"/>
              <a:t>anual</a:t>
            </a:r>
            <a:r>
              <a:rPr lang="es-ES" sz="7200" dirty="0"/>
              <a:t>: del conjunto de valoraciones trimestrales, junto a las evaluaciones de las rotaciones efectuadas, el Tutor elaborará el informe anual que será remitido a la comisión de docencia para adjuntar al expediente del residente y ser instrumento en la evaluación anual</a:t>
            </a:r>
            <a:r>
              <a:rPr lang="es-ES" sz="7200" dirty="0" smtClean="0"/>
              <a:t>.</a:t>
            </a:r>
          </a:p>
          <a:p>
            <a:r>
              <a:rPr lang="es-ES" sz="7200" b="1" dirty="0" smtClean="0"/>
              <a:t>Libro </a:t>
            </a:r>
            <a:r>
              <a:rPr lang="es-ES" sz="7200" b="1" dirty="0"/>
              <a:t>del </a:t>
            </a:r>
            <a:r>
              <a:rPr lang="es-ES" sz="7200" b="1" dirty="0" smtClean="0"/>
              <a:t>residente</a:t>
            </a:r>
            <a:r>
              <a:rPr lang="es-ES" sz="7200" dirty="0" smtClean="0"/>
              <a:t>: Es </a:t>
            </a:r>
            <a:r>
              <a:rPr lang="es-ES" sz="7200" dirty="0"/>
              <a:t>un registro de las actividades que realiza el residente durante su período formativo y actúa como soporte operativo de la evaluación formativa. Es de carácter obligatorio según lo establecido en el Real Decreto y debe cumplir los siguientes requisitos: </a:t>
            </a:r>
          </a:p>
          <a:p>
            <a:pPr lvl="1"/>
            <a:r>
              <a:rPr lang="es-ES" sz="7200" dirty="0" smtClean="0"/>
              <a:t>servirá </a:t>
            </a:r>
            <a:r>
              <a:rPr lang="es-ES" sz="7200" dirty="0"/>
              <a:t>como registro de actividades que evidencien el proceso de aprendizaje: actividad asistencial, guardias, atención continuada, actividad docente e investigadora, actividades extraordinarias y participación en </a:t>
            </a:r>
            <a:r>
              <a:rPr lang="es-ES" sz="7200" dirty="0" smtClean="0"/>
              <a:t>comisiones.</a:t>
            </a:r>
            <a:endParaRPr lang="es-ES" sz="7200" dirty="0"/>
          </a:p>
          <a:p>
            <a:pPr lvl="1"/>
            <a:r>
              <a:rPr lang="es-ES" sz="7200" dirty="0" smtClean="0"/>
              <a:t>incluirá </a:t>
            </a:r>
            <a:r>
              <a:rPr lang="es-ES" sz="7200" dirty="0"/>
              <a:t>el calendario anual de rotaciones planificado por el </a:t>
            </a:r>
            <a:r>
              <a:rPr lang="es-ES" sz="7200" dirty="0" smtClean="0"/>
              <a:t>tutor. </a:t>
            </a:r>
            <a:endParaRPr lang="es-ES" sz="7200" dirty="0"/>
          </a:p>
          <a:p>
            <a:pPr lvl="1"/>
            <a:r>
              <a:rPr lang="es-ES" sz="7200" dirty="0" smtClean="0"/>
              <a:t>servirá </a:t>
            </a:r>
            <a:r>
              <a:rPr lang="es-ES" sz="7200" dirty="0"/>
              <a:t>como registro de vacaciones y permisos solicitados por el </a:t>
            </a:r>
            <a:r>
              <a:rPr lang="es-ES" sz="7200" dirty="0" smtClean="0"/>
              <a:t>residente.</a:t>
            </a:r>
            <a:endParaRPr lang="es-ES" sz="7200" dirty="0"/>
          </a:p>
          <a:p>
            <a:pPr lvl="1"/>
            <a:r>
              <a:rPr lang="es-ES" sz="7200" dirty="0" smtClean="0"/>
              <a:t>servirá </a:t>
            </a:r>
            <a:r>
              <a:rPr lang="es-ES" sz="7200" dirty="0"/>
              <a:t>como instrumento de autoaprendizaje que favorecerá la reflexión individual y con el </a:t>
            </a:r>
            <a:r>
              <a:rPr lang="es-ES" sz="7200" dirty="0" smtClean="0"/>
              <a:t>tutor. </a:t>
            </a:r>
            <a:endParaRPr lang="es-ES" sz="7200" dirty="0"/>
          </a:p>
          <a:p>
            <a:pPr lvl="1"/>
            <a:r>
              <a:rPr lang="es-ES" sz="7200" dirty="0" smtClean="0"/>
              <a:t>será </a:t>
            </a:r>
            <a:r>
              <a:rPr lang="es-ES" sz="7200" dirty="0"/>
              <a:t>propiedad del residente, que lo cumplimentará con ayuda y supervisión de su </a:t>
            </a:r>
            <a:r>
              <a:rPr lang="es-ES" sz="7200" dirty="0" smtClean="0"/>
              <a:t>tutor.</a:t>
            </a:r>
            <a:endParaRPr lang="es-ES" sz="7200" dirty="0"/>
          </a:p>
          <a:p>
            <a:pPr algn="just"/>
            <a:endParaRPr lang="es-ES" sz="7200" dirty="0"/>
          </a:p>
        </p:txBody>
      </p:sp>
    </p:spTree>
    <p:extLst>
      <p:ext uri="{BB962C8B-B14F-4D97-AF65-F5344CB8AC3E}">
        <p14:creationId xmlns:p14="http://schemas.microsoft.com/office/powerpoint/2010/main" val="21059225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TotalTime>
  <Words>2377</Words>
  <Application>Microsoft Office PowerPoint</Application>
  <PresentationFormat>Presentación en pantalla (4:3)</PresentationFormat>
  <Paragraphs>123</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 Las evaluaciones durante la residencia. La entrevista con el tutor. El examen de final de residencia. </vt:lpstr>
      <vt:lpstr>1. Evaluaciones durante la residencia ...Qué dice la teoría</vt:lpstr>
      <vt:lpstr> TUTORES: GENERALIDADES</vt:lpstr>
      <vt:lpstr>TUTORES: GENERALIDADES</vt:lpstr>
      <vt:lpstr> Funciones del Tutor: Planificación y supervisión de la formación del residente</vt:lpstr>
      <vt:lpstr>Funciones del Tutor: Planificación y supervisión de la formación del residente</vt:lpstr>
      <vt:lpstr>NORMATIVA APLICABLE</vt:lpstr>
      <vt:lpstr>DOCUMENTOS A ELABORAR POR TUTORES </vt:lpstr>
      <vt:lpstr>DOCUMENTOS A ELABORAR POR TUTORES</vt:lpstr>
      <vt:lpstr>DOCUMENTOS A ELABORAR POR TUTORES</vt:lpstr>
      <vt:lpstr>Planificación y supervisión de la formación del residente</vt:lpstr>
      <vt:lpstr>EVALUACIONES</vt:lpstr>
      <vt:lpstr>El tutor en la evaluación del residente</vt:lpstr>
      <vt:lpstr>A. EVALUACION CONTINUADA: contenido</vt:lpstr>
      <vt:lpstr>INSTRUCCIONES EVALUACIÓN CONTINUADA: ROTACIONES</vt:lpstr>
      <vt:lpstr>evaluación anual del residente</vt:lpstr>
      <vt:lpstr>evaluación anual del residente</vt:lpstr>
      <vt:lpstr>evaluación anual del residente</vt:lpstr>
    </vt:vector>
  </TitlesOfParts>
  <Company>Conselleria de Sanitat Valenciana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evaluaciones durante la residencia. La entrevista con el tutor. El examen de final de residencia.</dc:title>
  <dc:creator>JUAN JOSE SEVILA SANCHEZ</dc:creator>
  <cp:lastModifiedBy>JUAN JOSE SEVILA SANCHEZ</cp:lastModifiedBy>
  <cp:revision>58</cp:revision>
  <dcterms:created xsi:type="dcterms:W3CDTF">2018-10-04T07:06:37Z</dcterms:created>
  <dcterms:modified xsi:type="dcterms:W3CDTF">2018-11-05T11:37:22Z</dcterms:modified>
</cp:coreProperties>
</file>